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22.jp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37.jpg" ContentType="image/jpeg"/>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36"/>
  </p:notesMasterIdLst>
  <p:handoutMasterIdLst>
    <p:handoutMasterId r:id="rId37"/>
  </p:handoutMasterIdLst>
  <p:sldIdLst>
    <p:sldId id="256" r:id="rId6"/>
    <p:sldId id="297" r:id="rId7"/>
    <p:sldId id="260" r:id="rId8"/>
    <p:sldId id="263" r:id="rId9"/>
    <p:sldId id="261" r:id="rId10"/>
    <p:sldId id="258" r:id="rId11"/>
    <p:sldId id="262" r:id="rId12"/>
    <p:sldId id="294" r:id="rId13"/>
    <p:sldId id="295" r:id="rId14"/>
    <p:sldId id="283" r:id="rId15"/>
    <p:sldId id="265" r:id="rId16"/>
    <p:sldId id="290" r:id="rId17"/>
    <p:sldId id="267" r:id="rId18"/>
    <p:sldId id="269" r:id="rId19"/>
    <p:sldId id="284" r:id="rId20"/>
    <p:sldId id="271" r:id="rId21"/>
    <p:sldId id="273" r:id="rId22"/>
    <p:sldId id="274" r:id="rId23"/>
    <p:sldId id="285" r:id="rId24"/>
    <p:sldId id="291" r:id="rId25"/>
    <p:sldId id="292" r:id="rId26"/>
    <p:sldId id="277" r:id="rId27"/>
    <p:sldId id="287" r:id="rId28"/>
    <p:sldId id="278" r:id="rId29"/>
    <p:sldId id="296" r:id="rId30"/>
    <p:sldId id="289" r:id="rId31"/>
    <p:sldId id="288" r:id="rId32"/>
    <p:sldId id="281" r:id="rId33"/>
    <p:sldId id="270" r:id="rId34"/>
    <p:sldId id="282" r:id="rId35"/>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3" clrIdx="0"/>
  <p:cmAuthor id="2" name="Matthew McHale" initials="MM" lastIdx="5" clrIdx="1"/>
  <p:cmAuthor id="3" name="Bill Brodie Good" initials="BBG" lastIdx="2" clrIdx="2">
    <p:extLst>
      <p:ext uri="{19B8F6BF-5375-455C-9EA6-DF929625EA0E}">
        <p15:presenceInfo xmlns:p15="http://schemas.microsoft.com/office/powerpoint/2012/main" userId="S::bill@sorrentoresources.com::b21a9d37-c208-4eee-89f4-4c23d9c3ae54" providerId="AD"/>
      </p:ext>
    </p:extLst>
  </p:cmAuthor>
  <p:cmAuthor id="4" name="Qiu Xia" initials="QX" lastIdx="17" clrIdx="3">
    <p:extLst>
      <p:ext uri="{19B8F6BF-5375-455C-9EA6-DF929625EA0E}">
        <p15:presenceInfo xmlns:p15="http://schemas.microsoft.com/office/powerpoint/2012/main" userId="Qiu Xia" providerId="None"/>
      </p:ext>
    </p:extLst>
  </p:cmAuthor>
  <p:cmAuthor id="5" name="Richard Shemesian" initials="RS" lastIdx="11" clrIdx="4">
    <p:extLst>
      <p:ext uri="{19B8F6BF-5375-455C-9EA6-DF929625EA0E}">
        <p15:presenceInfo xmlns:p15="http://schemas.microsoft.com/office/powerpoint/2012/main" userId="S::richard@bennelongventurecap.com::04ac7f9e-b591-4053-8b54-8828478aa521" providerId="AD"/>
      </p:ext>
    </p:extLst>
  </p:cmAuthor>
  <p:cmAuthor id="6" name="Andy Thacker" initials="AT" lastIdx="5" clrIdx="5">
    <p:extLst>
      <p:ext uri="{19B8F6BF-5375-455C-9EA6-DF929625EA0E}">
        <p15:presenceInfo xmlns:p15="http://schemas.microsoft.com/office/powerpoint/2012/main" userId="S::Andy.Thacker@turnerpope.com::c332dce2-16f5-46b8-b8f2-7dbd7954bed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BEB"/>
    <a:srgbClr val="DBDBDB"/>
    <a:srgbClr val="9B4413"/>
    <a:srgbClr val="3A3838"/>
    <a:srgbClr val="990033"/>
    <a:srgbClr val="CC0000"/>
    <a:srgbClr val="A6A6A6"/>
    <a:srgbClr val="B36B03"/>
    <a:srgbClr val="948A54"/>
    <a:srgbClr val="CFC4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F0366F-C736-4356-BBE7-26C3B0B8033E}" v="2" dt="2021-03-19T13:05:02.94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40" autoAdjust="0"/>
    <p:restoredTop sz="94806" autoAdjust="0"/>
  </p:normalViewPr>
  <p:slideViewPr>
    <p:cSldViewPr>
      <p:cViewPr varScale="1">
        <p:scale>
          <a:sx n="68" d="100"/>
          <a:sy n="68" d="100"/>
        </p:scale>
        <p:origin x="630" y="6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1-03-09T19:19:06.285" idx="2">
    <p:pos x="7914" y="4009"/>
    <p:text>WHat is this meant to be saying?</p:text>
    <p:extLst>
      <p:ext uri="{C676402C-5697-4E1C-873F-D02D1690AC5C}">
        <p15:threadingInfo xmlns:p15="http://schemas.microsoft.com/office/powerpoint/2012/main" timeZoneBias="0"/>
      </p:ext>
    </p:extLst>
  </p:cm>
  <p:cm authorId="6" dt="2021-03-11T13:12:54.539" idx="3">
    <p:pos x="7914" y="4105"/>
    <p:text>13,331,885,688 total volume 11 Mar 2020 to 11 Mar 2021 (source: Yahoo Finance). You can calculate various liquidity measures from this, Shivani</p:text>
    <p:extLst>
      <p:ext uri="{C676402C-5697-4E1C-873F-D02D1690AC5C}">
        <p15:threadingInfo xmlns:p15="http://schemas.microsoft.com/office/powerpoint/2012/main" timeZoneBias="0">
          <p15:parentCm authorId="3" idx="2"/>
        </p15:threadingInfo>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FD7AD9D-60D3-4A33-BAEA-0A4652AE2D52}"/>
              </a:ext>
            </a:extLst>
          </p:cNvPr>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37DF938D-D93E-43F5-B2F8-1056CA46D3C4}"/>
              </a:ext>
            </a:extLst>
          </p:cNvPr>
          <p:cNvSpPr>
            <a:spLocks noGrp="1"/>
          </p:cNvSpPr>
          <p:nvPr>
            <p:ph type="dt" sz="quarter" idx="1"/>
          </p:nvPr>
        </p:nvSpPr>
        <p:spPr>
          <a:xfrm>
            <a:off x="6905625" y="0"/>
            <a:ext cx="5283200" cy="344488"/>
          </a:xfrm>
          <a:prstGeom prst="rect">
            <a:avLst/>
          </a:prstGeom>
        </p:spPr>
        <p:txBody>
          <a:bodyPr vert="horz" lIns="91440" tIns="45720" rIns="91440" bIns="45720" rtlCol="0"/>
          <a:lstStyle>
            <a:lvl1pPr algn="r">
              <a:defRPr sz="1200"/>
            </a:lvl1pPr>
          </a:lstStyle>
          <a:p>
            <a:fld id="{1143CF36-46EF-4586-900A-97A8332E1407}" type="datetimeFigureOut">
              <a:rPr lang="en-GB" smtClean="0"/>
              <a:t>19/03/2021</a:t>
            </a:fld>
            <a:endParaRPr lang="en-GB" dirty="0"/>
          </a:p>
        </p:txBody>
      </p:sp>
      <p:sp>
        <p:nvSpPr>
          <p:cNvPr id="4" name="Footer Placeholder 3">
            <a:extLst>
              <a:ext uri="{FF2B5EF4-FFF2-40B4-BE49-F238E27FC236}">
                <a16:creationId xmlns:a16="http://schemas.microsoft.com/office/drawing/2014/main" id="{BC86623D-86EE-4887-B555-A5E4FF82156D}"/>
              </a:ext>
            </a:extLst>
          </p:cNvPr>
          <p:cNvSpPr>
            <a:spLocks noGrp="1"/>
          </p:cNvSpPr>
          <p:nvPr>
            <p:ph type="ftr" sz="quarter" idx="2"/>
          </p:nvPr>
        </p:nvSpPr>
        <p:spPr>
          <a:xfrm>
            <a:off x="0" y="6513513"/>
            <a:ext cx="5283200" cy="3444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2C1EA270-6A82-45F8-83F9-3C0F73E0A499}"/>
              </a:ext>
            </a:extLst>
          </p:cNvPr>
          <p:cNvSpPr>
            <a:spLocks noGrp="1"/>
          </p:cNvSpPr>
          <p:nvPr>
            <p:ph type="sldNum" sz="quarter" idx="3"/>
          </p:nvPr>
        </p:nvSpPr>
        <p:spPr>
          <a:xfrm>
            <a:off x="6905625" y="6513513"/>
            <a:ext cx="5283200" cy="344487"/>
          </a:xfrm>
          <a:prstGeom prst="rect">
            <a:avLst/>
          </a:prstGeom>
        </p:spPr>
        <p:txBody>
          <a:bodyPr vert="horz" lIns="91440" tIns="45720" rIns="91440" bIns="45720" rtlCol="0" anchor="b"/>
          <a:lstStyle>
            <a:lvl1pPr algn="r">
              <a:defRPr sz="1200"/>
            </a:lvl1pPr>
          </a:lstStyle>
          <a:p>
            <a:fld id="{0736C6D8-39B6-49F5-A6F6-E6C186548BD6}" type="slidenum">
              <a:rPr lang="en-GB" smtClean="0"/>
              <a:t>‹#›</a:t>
            </a:fld>
            <a:endParaRPr lang="en-GB" dirty="0"/>
          </a:p>
        </p:txBody>
      </p:sp>
    </p:spTree>
    <p:extLst>
      <p:ext uri="{BB962C8B-B14F-4D97-AF65-F5344CB8AC3E}">
        <p14:creationId xmlns:p14="http://schemas.microsoft.com/office/powerpoint/2010/main" val="164481007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DAC963EF-E271-4117-84D8-009D77E5110D}" type="datetimeFigureOut">
              <a:rPr lang="en-GB" smtClean="0"/>
              <a:t>19/03/2021</a:t>
            </a:fld>
            <a:endParaRPr lang="en-GB" dirty="0"/>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65DACD8B-FD78-4BC4-9474-3487264BA4FC}" type="slidenum">
              <a:rPr lang="en-GB" smtClean="0"/>
              <a:t>‹#›</a:t>
            </a:fld>
            <a:endParaRPr lang="en-GB" dirty="0"/>
          </a:p>
        </p:txBody>
      </p:sp>
    </p:spTree>
    <p:extLst>
      <p:ext uri="{BB962C8B-B14F-4D97-AF65-F5344CB8AC3E}">
        <p14:creationId xmlns:p14="http://schemas.microsoft.com/office/powerpoint/2010/main" val="4230243260"/>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5DACD8B-FD78-4BC4-9474-3487264BA4FC}" type="slidenum">
              <a:rPr lang="en-GB" smtClean="0"/>
              <a:t>4</a:t>
            </a:fld>
            <a:endParaRPr lang="en-GB" dirty="0"/>
          </a:p>
        </p:txBody>
      </p:sp>
      <p:sp>
        <p:nvSpPr>
          <p:cNvPr id="5" name="Footer Placeholder 4">
            <a:extLst>
              <a:ext uri="{FF2B5EF4-FFF2-40B4-BE49-F238E27FC236}">
                <a16:creationId xmlns:a16="http://schemas.microsoft.com/office/drawing/2014/main" id="{14D34583-7259-45AA-980F-717C6D624AC4}"/>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2773024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5DACD8B-FD78-4BC4-9474-3487264BA4FC}" type="slidenum">
              <a:rPr lang="en-GB" smtClean="0"/>
              <a:t>6</a:t>
            </a:fld>
            <a:endParaRPr lang="en-GB" dirty="0"/>
          </a:p>
        </p:txBody>
      </p:sp>
      <p:sp>
        <p:nvSpPr>
          <p:cNvPr id="5" name="Footer Placeholder 4">
            <a:extLst>
              <a:ext uri="{FF2B5EF4-FFF2-40B4-BE49-F238E27FC236}">
                <a16:creationId xmlns:a16="http://schemas.microsoft.com/office/drawing/2014/main" id="{CB1B9306-1343-46F0-813A-6DDEBD6AE3F9}"/>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4014859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5DACD8B-FD78-4BC4-9474-3487264BA4FC}" type="slidenum">
              <a:rPr lang="en-GB" smtClean="0"/>
              <a:t>8</a:t>
            </a:fld>
            <a:endParaRPr lang="en-GB" dirty="0"/>
          </a:p>
        </p:txBody>
      </p:sp>
      <p:sp>
        <p:nvSpPr>
          <p:cNvPr id="5" name="Footer Placeholder 4">
            <a:extLst>
              <a:ext uri="{FF2B5EF4-FFF2-40B4-BE49-F238E27FC236}">
                <a16:creationId xmlns:a16="http://schemas.microsoft.com/office/drawing/2014/main" id="{ACC00A9D-2679-4712-91C6-4546260442E0}"/>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2787724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5DACD8B-FD78-4BC4-9474-3487264BA4FC}" type="slidenum">
              <a:rPr lang="en-GB" smtClean="0"/>
              <a:t>9</a:t>
            </a:fld>
            <a:endParaRPr lang="en-GB" dirty="0"/>
          </a:p>
        </p:txBody>
      </p:sp>
      <p:sp>
        <p:nvSpPr>
          <p:cNvPr id="5" name="Footer Placeholder 4">
            <a:extLst>
              <a:ext uri="{FF2B5EF4-FFF2-40B4-BE49-F238E27FC236}">
                <a16:creationId xmlns:a16="http://schemas.microsoft.com/office/drawing/2014/main" id="{6B4FF979-9015-4A39-AE22-002129BA7669}"/>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4246719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1" kern="1200" spc="-5" dirty="0">
              <a:solidFill>
                <a:srgbClr val="252525"/>
              </a:solidFill>
              <a:latin typeface="Verdana"/>
              <a:ea typeface="+mn-ea"/>
            </a:endParaRPr>
          </a:p>
        </p:txBody>
      </p:sp>
      <p:sp>
        <p:nvSpPr>
          <p:cNvPr id="4" name="Slide Number Placeholder 3"/>
          <p:cNvSpPr>
            <a:spLocks noGrp="1"/>
          </p:cNvSpPr>
          <p:nvPr>
            <p:ph type="sldNum" sz="quarter" idx="5"/>
          </p:nvPr>
        </p:nvSpPr>
        <p:spPr/>
        <p:txBody>
          <a:bodyPr/>
          <a:lstStyle/>
          <a:p>
            <a:fld id="{65DACD8B-FD78-4BC4-9474-3487264BA4FC}" type="slidenum">
              <a:rPr lang="en-GB" smtClean="0"/>
              <a:t>12</a:t>
            </a:fld>
            <a:endParaRPr lang="en-GB" dirty="0"/>
          </a:p>
        </p:txBody>
      </p:sp>
      <p:sp>
        <p:nvSpPr>
          <p:cNvPr id="5" name="Footer Placeholder 4">
            <a:extLst>
              <a:ext uri="{FF2B5EF4-FFF2-40B4-BE49-F238E27FC236}">
                <a16:creationId xmlns:a16="http://schemas.microsoft.com/office/drawing/2014/main" id="{5CD3332B-A12A-4702-898E-74BC6E86DD5A}"/>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291202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5DACD8B-FD78-4BC4-9474-3487264BA4FC}" type="slidenum">
              <a:rPr lang="en-GB" smtClean="0"/>
              <a:t>15</a:t>
            </a:fld>
            <a:endParaRPr lang="en-GB" dirty="0"/>
          </a:p>
        </p:txBody>
      </p:sp>
      <p:sp>
        <p:nvSpPr>
          <p:cNvPr id="5" name="Footer Placeholder 4">
            <a:extLst>
              <a:ext uri="{FF2B5EF4-FFF2-40B4-BE49-F238E27FC236}">
                <a16:creationId xmlns:a16="http://schemas.microsoft.com/office/drawing/2014/main" id="{1D9836F4-E288-4FD4-85E5-2437514E5715}"/>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1763223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5DACD8B-FD78-4BC4-9474-3487264BA4FC}" type="slidenum">
              <a:rPr lang="en-GB" smtClean="0"/>
              <a:t>19</a:t>
            </a:fld>
            <a:endParaRPr lang="en-GB" dirty="0"/>
          </a:p>
        </p:txBody>
      </p:sp>
      <p:sp>
        <p:nvSpPr>
          <p:cNvPr id="5" name="Footer Placeholder 4">
            <a:extLst>
              <a:ext uri="{FF2B5EF4-FFF2-40B4-BE49-F238E27FC236}">
                <a16:creationId xmlns:a16="http://schemas.microsoft.com/office/drawing/2014/main" id="{CF483ED5-C61B-4E18-8DE4-611E466A0979}"/>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259105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DACD8B-FD78-4BC4-9474-3487264BA4F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E8B11E3-AB4E-40E7-A44F-A84407DA41F5}"/>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260146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DACD8B-FD78-4BC4-9474-3487264BA4F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FFF8BA0-5577-4102-9F9B-1DF9A12D40FE}"/>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661173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3/19/2021</a:t>
            </a:fld>
            <a:endParaRPr lang="en-US" dirty="0"/>
          </a:p>
        </p:txBody>
      </p:sp>
      <p:sp>
        <p:nvSpPr>
          <p:cNvPr id="6" name="Holder 6"/>
          <p:cNvSpPr>
            <a:spLocks noGrp="1"/>
          </p:cNvSpPr>
          <p:nvPr>
            <p:ph type="sldNum" sz="quarter" idx="7"/>
          </p:nvPr>
        </p:nvSpPr>
        <p:spPr/>
        <p:txBody>
          <a:bodyPr lIns="0" tIns="0" rIns="0" bIns="0"/>
          <a:lstStyle>
            <a:lvl1pPr>
              <a:defRPr sz="1000" b="1" i="0">
                <a:solidFill>
                  <a:srgbClr val="767070"/>
                </a:solidFill>
                <a:latin typeface="Verdana"/>
                <a:cs typeface="Verdana"/>
              </a:defRPr>
            </a:lvl1pPr>
          </a:lstStyle>
          <a:p>
            <a:pPr marL="12700">
              <a:lnSpc>
                <a:spcPct val="100000"/>
              </a:lnSpc>
              <a:spcBef>
                <a:spcPts val="100"/>
              </a:spcBef>
            </a:pPr>
            <a:r>
              <a:rPr spc="-10" dirty="0"/>
              <a:t>AIM:UFO</a:t>
            </a:r>
            <a:r>
              <a:rPr spc="10" dirty="0"/>
              <a:t> </a:t>
            </a:r>
            <a:r>
              <a:rPr spc="-5" dirty="0"/>
              <a:t>|</a:t>
            </a:r>
            <a:r>
              <a:rPr spc="300" dirty="0"/>
              <a:t> </a:t>
            </a:r>
            <a:fld id="{81D60167-4931-47E6-BA6A-407CBD079E47}" type="slidenum">
              <a:rPr spc="-5" dirty="0">
                <a:solidFill>
                  <a:srgbClr val="AA9F75"/>
                </a:solidFill>
              </a:rPr>
              <a:t>‹#›</a:t>
            </a:fld>
            <a:endParaRPr spc="-5" dirty="0">
              <a:solidFill>
                <a:srgbClr val="AA9F75"/>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C7BA87"/>
                </a:solidFill>
                <a:latin typeface="Verdana"/>
                <a:cs typeface="Verdan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3/19/2021</a:t>
            </a:fld>
            <a:endParaRPr lang="en-US" dirty="0"/>
          </a:p>
        </p:txBody>
      </p:sp>
      <p:sp>
        <p:nvSpPr>
          <p:cNvPr id="6" name="Holder 6"/>
          <p:cNvSpPr>
            <a:spLocks noGrp="1"/>
          </p:cNvSpPr>
          <p:nvPr>
            <p:ph type="sldNum" sz="quarter" idx="7"/>
          </p:nvPr>
        </p:nvSpPr>
        <p:spPr/>
        <p:txBody>
          <a:bodyPr lIns="0" tIns="0" rIns="0" bIns="0"/>
          <a:lstStyle>
            <a:lvl1pPr>
              <a:defRPr sz="1000" b="1" i="0">
                <a:solidFill>
                  <a:srgbClr val="767070"/>
                </a:solidFill>
                <a:latin typeface="Verdana"/>
                <a:cs typeface="Verdana"/>
              </a:defRPr>
            </a:lvl1pPr>
          </a:lstStyle>
          <a:p>
            <a:pPr marL="12700">
              <a:lnSpc>
                <a:spcPct val="100000"/>
              </a:lnSpc>
              <a:spcBef>
                <a:spcPts val="100"/>
              </a:spcBef>
            </a:pPr>
            <a:r>
              <a:rPr spc="-10" dirty="0"/>
              <a:t>AIM:UFO</a:t>
            </a:r>
            <a:r>
              <a:rPr spc="10" dirty="0"/>
              <a:t> </a:t>
            </a:r>
            <a:r>
              <a:rPr spc="-5" dirty="0"/>
              <a:t>|</a:t>
            </a:r>
            <a:r>
              <a:rPr spc="300" dirty="0"/>
              <a:t> </a:t>
            </a:r>
            <a:fld id="{81D60167-4931-47E6-BA6A-407CBD079E47}" type="slidenum">
              <a:rPr spc="-5" dirty="0">
                <a:solidFill>
                  <a:srgbClr val="AA9F75"/>
                </a:solidFill>
              </a:rPr>
              <a:t>‹#›</a:t>
            </a:fld>
            <a:endParaRPr spc="-5" dirty="0">
              <a:solidFill>
                <a:srgbClr val="AA9F75"/>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C7BA87"/>
                </a:solidFill>
                <a:latin typeface="Verdana"/>
                <a:cs typeface="Verdana"/>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67422" y="1525272"/>
            <a:ext cx="4851400" cy="4786630"/>
          </a:xfrm>
          <a:prstGeom prst="rect">
            <a:avLst/>
          </a:prstGeom>
        </p:spPr>
        <p:txBody>
          <a:bodyPr wrap="square" lIns="0" tIns="0" rIns="0" bIns="0">
            <a:spAutoFit/>
          </a:bodyPr>
          <a:lstStyle>
            <a:lvl1pPr>
              <a:defRPr b="0" i="0">
                <a:solidFill>
                  <a:schemeClr val="tx1"/>
                </a:solidFil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3/19/2021</a:t>
            </a:fld>
            <a:endParaRPr lang="en-US" dirty="0"/>
          </a:p>
        </p:txBody>
      </p:sp>
      <p:sp>
        <p:nvSpPr>
          <p:cNvPr id="7" name="Holder 7"/>
          <p:cNvSpPr>
            <a:spLocks noGrp="1"/>
          </p:cNvSpPr>
          <p:nvPr>
            <p:ph type="sldNum" sz="quarter" idx="7"/>
          </p:nvPr>
        </p:nvSpPr>
        <p:spPr/>
        <p:txBody>
          <a:bodyPr lIns="0" tIns="0" rIns="0" bIns="0"/>
          <a:lstStyle>
            <a:lvl1pPr>
              <a:defRPr sz="1000" b="1" i="0">
                <a:solidFill>
                  <a:srgbClr val="767070"/>
                </a:solidFill>
                <a:latin typeface="Verdana"/>
                <a:cs typeface="Verdana"/>
              </a:defRPr>
            </a:lvl1pPr>
          </a:lstStyle>
          <a:p>
            <a:pPr marL="12700">
              <a:lnSpc>
                <a:spcPct val="100000"/>
              </a:lnSpc>
              <a:spcBef>
                <a:spcPts val="100"/>
              </a:spcBef>
            </a:pPr>
            <a:r>
              <a:rPr spc="-10" dirty="0"/>
              <a:t>AIM:UFO</a:t>
            </a:r>
            <a:r>
              <a:rPr spc="10" dirty="0"/>
              <a:t> </a:t>
            </a:r>
            <a:r>
              <a:rPr spc="-5" dirty="0"/>
              <a:t>|</a:t>
            </a:r>
            <a:r>
              <a:rPr spc="300" dirty="0"/>
              <a:t> </a:t>
            </a:r>
            <a:fld id="{81D60167-4931-47E6-BA6A-407CBD079E47}" type="slidenum">
              <a:rPr spc="-5" dirty="0">
                <a:solidFill>
                  <a:srgbClr val="AA9F75"/>
                </a:solidFill>
              </a:rPr>
              <a:t>‹#›</a:t>
            </a:fld>
            <a:endParaRPr spc="-5" dirty="0">
              <a:solidFill>
                <a:srgbClr val="AA9F75"/>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C7BA87"/>
                </a:solidFill>
                <a:latin typeface="Verdana"/>
                <a:cs typeface="Verdan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3/19/2021</a:t>
            </a:fld>
            <a:endParaRPr lang="en-US" dirty="0"/>
          </a:p>
        </p:txBody>
      </p:sp>
      <p:sp>
        <p:nvSpPr>
          <p:cNvPr id="5" name="Holder 5"/>
          <p:cNvSpPr>
            <a:spLocks noGrp="1"/>
          </p:cNvSpPr>
          <p:nvPr>
            <p:ph type="sldNum" sz="quarter" idx="7"/>
          </p:nvPr>
        </p:nvSpPr>
        <p:spPr/>
        <p:txBody>
          <a:bodyPr lIns="0" tIns="0" rIns="0" bIns="0"/>
          <a:lstStyle>
            <a:lvl1pPr>
              <a:defRPr sz="1000" b="1" i="0">
                <a:solidFill>
                  <a:srgbClr val="767070"/>
                </a:solidFill>
                <a:latin typeface="Verdana"/>
                <a:cs typeface="Verdana"/>
              </a:defRPr>
            </a:lvl1pPr>
          </a:lstStyle>
          <a:p>
            <a:pPr marL="12700">
              <a:lnSpc>
                <a:spcPct val="100000"/>
              </a:lnSpc>
              <a:spcBef>
                <a:spcPts val="100"/>
              </a:spcBef>
            </a:pPr>
            <a:r>
              <a:rPr spc="-10" dirty="0"/>
              <a:t>AIM:UFO</a:t>
            </a:r>
            <a:r>
              <a:rPr spc="10" dirty="0"/>
              <a:t> </a:t>
            </a:r>
            <a:r>
              <a:rPr spc="-5" dirty="0"/>
              <a:t>|</a:t>
            </a:r>
            <a:r>
              <a:rPr spc="300" dirty="0"/>
              <a:t> </a:t>
            </a:r>
            <a:fld id="{81D60167-4931-47E6-BA6A-407CBD079E47}" type="slidenum">
              <a:rPr spc="-5" dirty="0">
                <a:solidFill>
                  <a:srgbClr val="AA9F75"/>
                </a:solidFill>
              </a:rPr>
              <a:t>‹#›</a:t>
            </a:fld>
            <a:endParaRPr spc="-5" dirty="0">
              <a:solidFill>
                <a:srgbClr val="AA9F75"/>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0187940" y="166116"/>
            <a:ext cx="1738883" cy="268223"/>
          </a:xfrm>
          <a:prstGeom prst="rect">
            <a:avLst/>
          </a:prstGeom>
        </p:spPr>
      </p:pic>
      <p:pic>
        <p:nvPicPr>
          <p:cNvPr id="17" name="bg object 17"/>
          <p:cNvPicPr/>
          <p:nvPr/>
        </p:nvPicPr>
        <p:blipFill>
          <a:blip r:embed="rId3" cstate="print"/>
          <a:stretch>
            <a:fillRect/>
          </a:stretch>
        </p:blipFill>
        <p:spPr>
          <a:xfrm>
            <a:off x="0" y="0"/>
            <a:ext cx="6047231" cy="6857999"/>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3/19/2021</a:t>
            </a:fld>
            <a:endParaRPr lang="en-US" dirty="0"/>
          </a:p>
        </p:txBody>
      </p:sp>
      <p:sp>
        <p:nvSpPr>
          <p:cNvPr id="4" name="Holder 4"/>
          <p:cNvSpPr>
            <a:spLocks noGrp="1"/>
          </p:cNvSpPr>
          <p:nvPr>
            <p:ph type="sldNum" sz="quarter" idx="7"/>
          </p:nvPr>
        </p:nvSpPr>
        <p:spPr/>
        <p:txBody>
          <a:bodyPr lIns="0" tIns="0" rIns="0" bIns="0"/>
          <a:lstStyle>
            <a:lvl1pPr>
              <a:defRPr sz="1000" b="1" i="0">
                <a:solidFill>
                  <a:srgbClr val="767070"/>
                </a:solidFill>
                <a:latin typeface="Verdana"/>
                <a:cs typeface="Verdana"/>
              </a:defRPr>
            </a:lvl1pPr>
          </a:lstStyle>
          <a:p>
            <a:pPr marL="12700">
              <a:lnSpc>
                <a:spcPct val="100000"/>
              </a:lnSpc>
              <a:spcBef>
                <a:spcPts val="100"/>
              </a:spcBef>
            </a:pPr>
            <a:r>
              <a:rPr spc="-10" dirty="0"/>
              <a:t>AIM:UFO</a:t>
            </a:r>
            <a:r>
              <a:rPr spc="10" dirty="0"/>
              <a:t> </a:t>
            </a:r>
            <a:r>
              <a:rPr spc="-5" dirty="0"/>
              <a:t>|</a:t>
            </a:r>
            <a:r>
              <a:rPr spc="300" dirty="0"/>
              <a:t> </a:t>
            </a:r>
            <a:fld id="{81D60167-4931-47E6-BA6A-407CBD079E47}" type="slidenum">
              <a:rPr spc="-5" dirty="0">
                <a:solidFill>
                  <a:srgbClr val="AA9F75"/>
                </a:solidFill>
              </a:rPr>
              <a:t>‹#›</a:t>
            </a:fld>
            <a:endParaRPr spc="-5" dirty="0">
              <a:solidFill>
                <a:srgbClr val="AA9F75"/>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89558" y="450743"/>
            <a:ext cx="4258945" cy="391159"/>
          </a:xfrm>
          <a:prstGeom prst="rect">
            <a:avLst/>
          </a:prstGeom>
        </p:spPr>
        <p:txBody>
          <a:bodyPr wrap="square" lIns="0" tIns="0" rIns="0" bIns="0">
            <a:spAutoFit/>
          </a:bodyPr>
          <a:lstStyle>
            <a:lvl1pPr>
              <a:defRPr sz="2400" b="1" i="0">
                <a:solidFill>
                  <a:srgbClr val="C7BA87"/>
                </a:solidFill>
                <a:latin typeface="Verdana"/>
                <a:cs typeface="Verdana"/>
              </a:defRPr>
            </a:lvl1pPr>
          </a:lstStyle>
          <a:p>
            <a:endParaRPr/>
          </a:p>
        </p:txBody>
      </p:sp>
      <p:sp>
        <p:nvSpPr>
          <p:cNvPr id="3" name="Holder 3"/>
          <p:cNvSpPr>
            <a:spLocks noGrp="1"/>
          </p:cNvSpPr>
          <p:nvPr>
            <p:ph type="body" idx="1"/>
          </p:nvPr>
        </p:nvSpPr>
        <p:spPr>
          <a:xfrm>
            <a:off x="430971" y="1541771"/>
            <a:ext cx="6757670" cy="18923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3/19/2021</a:t>
            </a:fld>
            <a:endParaRPr lang="en-US" dirty="0"/>
          </a:p>
        </p:txBody>
      </p:sp>
      <p:sp>
        <p:nvSpPr>
          <p:cNvPr id="6" name="Holder 6"/>
          <p:cNvSpPr>
            <a:spLocks noGrp="1"/>
          </p:cNvSpPr>
          <p:nvPr>
            <p:ph type="sldNum" sz="quarter" idx="7"/>
          </p:nvPr>
        </p:nvSpPr>
        <p:spPr>
          <a:xfrm>
            <a:off x="10912270" y="6490287"/>
            <a:ext cx="1104265" cy="179704"/>
          </a:xfrm>
          <a:prstGeom prst="rect">
            <a:avLst/>
          </a:prstGeom>
        </p:spPr>
        <p:txBody>
          <a:bodyPr wrap="square" lIns="0" tIns="0" rIns="0" bIns="0">
            <a:spAutoFit/>
          </a:bodyPr>
          <a:lstStyle>
            <a:lvl1pPr>
              <a:defRPr sz="1000" b="1" i="0">
                <a:solidFill>
                  <a:srgbClr val="767070"/>
                </a:solidFill>
                <a:latin typeface="Verdana"/>
                <a:cs typeface="Verdana"/>
              </a:defRPr>
            </a:lvl1pPr>
          </a:lstStyle>
          <a:p>
            <a:pPr marL="12700">
              <a:lnSpc>
                <a:spcPct val="100000"/>
              </a:lnSpc>
              <a:spcBef>
                <a:spcPts val="100"/>
              </a:spcBef>
            </a:pPr>
            <a:r>
              <a:rPr spc="-10" dirty="0"/>
              <a:t>AIM:UFO</a:t>
            </a:r>
            <a:r>
              <a:rPr spc="10" dirty="0"/>
              <a:t> </a:t>
            </a:r>
            <a:r>
              <a:rPr spc="-5" dirty="0"/>
              <a:t>|</a:t>
            </a:r>
            <a:r>
              <a:rPr spc="300" dirty="0"/>
              <a:t> </a:t>
            </a:r>
            <a:fld id="{81D60167-4931-47E6-BA6A-407CBD079E47}" type="slidenum">
              <a:rPr spc="-5" dirty="0">
                <a:solidFill>
                  <a:srgbClr val="AA9F75"/>
                </a:solidFill>
              </a:rPr>
              <a:t>‹#›</a:t>
            </a:fld>
            <a:endParaRPr spc="-5" dirty="0">
              <a:solidFill>
                <a:srgbClr val="AA9F75"/>
              </a:solidFill>
            </a:endParaRPr>
          </a:p>
        </p:txBody>
      </p:sp>
      <p:pic>
        <p:nvPicPr>
          <p:cNvPr id="8" name="bg object 16">
            <a:extLst>
              <a:ext uri="{FF2B5EF4-FFF2-40B4-BE49-F238E27FC236}">
                <a16:creationId xmlns:a16="http://schemas.microsoft.com/office/drawing/2014/main" id="{25007477-9EB7-48B1-8216-D6B5CC8E84BC}"/>
              </a:ext>
            </a:extLst>
          </p:cNvPr>
          <p:cNvPicPr/>
          <p:nvPr userDrawn="1"/>
        </p:nvPicPr>
        <p:blipFill>
          <a:blip r:embed="rId7" cstate="print"/>
          <a:stretch>
            <a:fillRect/>
          </a:stretch>
        </p:blipFill>
        <p:spPr>
          <a:xfrm>
            <a:off x="10187940" y="166116"/>
            <a:ext cx="1738883" cy="268223"/>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hyperlink" Target="mailto:sarah@yellowjerseypr.com" TargetMode="External"/><Relationship Id="rId2" Type="http://schemas.openxmlformats.org/officeDocument/2006/relationships/image" Target="../media/image43.jp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5" Type="http://schemas.openxmlformats.org/officeDocument/2006/relationships/comments" Target="../comments/comment1.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1998" cy="6857999"/>
          </a:xfrm>
          <a:prstGeom prst="rect">
            <a:avLst/>
          </a:prstGeom>
        </p:spPr>
      </p:pic>
      <p:sp>
        <p:nvSpPr>
          <p:cNvPr id="3" name="object 3"/>
          <p:cNvSpPr txBox="1">
            <a:spLocks noGrp="1"/>
          </p:cNvSpPr>
          <p:nvPr>
            <p:ph type="title"/>
          </p:nvPr>
        </p:nvSpPr>
        <p:spPr>
          <a:xfrm>
            <a:off x="608826" y="2436102"/>
            <a:ext cx="3277374" cy="873957"/>
          </a:xfrm>
          <a:prstGeom prst="rect">
            <a:avLst/>
          </a:prstGeom>
        </p:spPr>
        <p:txBody>
          <a:bodyPr vert="horz" wrap="square" lIns="0" tIns="12065" rIns="0" bIns="0" rtlCol="0">
            <a:spAutoFit/>
          </a:bodyPr>
          <a:lstStyle/>
          <a:p>
            <a:pPr marL="12700" marR="5080">
              <a:lnSpc>
                <a:spcPct val="100000"/>
              </a:lnSpc>
              <a:spcBef>
                <a:spcPts val="95"/>
              </a:spcBef>
            </a:pPr>
            <a:r>
              <a:rPr lang="en-GB" sz="2800" spc="-5" dirty="0"/>
              <a:t>CORPORATE </a:t>
            </a:r>
            <a:r>
              <a:rPr lang="en-GB" sz="2800" dirty="0"/>
              <a:t> </a:t>
            </a:r>
            <a:r>
              <a:rPr lang="en-GB" sz="2800" spc="-5" dirty="0"/>
              <a:t>PRE</a:t>
            </a:r>
            <a:r>
              <a:rPr lang="en-GB" sz="2800" spc="-10" dirty="0"/>
              <a:t>S</a:t>
            </a:r>
            <a:r>
              <a:rPr lang="en-GB" sz="2800" spc="-5" dirty="0"/>
              <a:t>EN</a:t>
            </a:r>
            <a:r>
              <a:rPr lang="en-GB" sz="2800" spc="-10" dirty="0"/>
              <a:t>T</a:t>
            </a:r>
            <a:r>
              <a:rPr lang="en-GB" sz="2800" spc="-5" dirty="0"/>
              <a:t>A</a:t>
            </a:r>
            <a:r>
              <a:rPr lang="en-GB" sz="2800" spc="-10" dirty="0"/>
              <a:t>T</a:t>
            </a:r>
            <a:r>
              <a:rPr lang="en-GB" sz="2800" spc="-5" dirty="0"/>
              <a:t>I</a:t>
            </a:r>
            <a:r>
              <a:rPr lang="en-GB" sz="2800" spc="-10" dirty="0"/>
              <a:t>O</a:t>
            </a:r>
            <a:r>
              <a:rPr lang="en-GB" sz="2800" spc="-5" dirty="0"/>
              <a:t>N</a:t>
            </a:r>
            <a:endParaRPr lang="en-GB" sz="2800" dirty="0"/>
          </a:p>
        </p:txBody>
      </p:sp>
      <p:sp>
        <p:nvSpPr>
          <p:cNvPr id="4" name="object 4"/>
          <p:cNvSpPr txBox="1"/>
          <p:nvPr/>
        </p:nvSpPr>
        <p:spPr>
          <a:xfrm>
            <a:off x="608826" y="3947808"/>
            <a:ext cx="3277374" cy="1276247"/>
          </a:xfrm>
          <a:prstGeom prst="rect">
            <a:avLst/>
          </a:prstGeom>
        </p:spPr>
        <p:txBody>
          <a:bodyPr vert="horz" wrap="square" lIns="0" tIns="116205" rIns="0" bIns="0" rtlCol="0">
            <a:spAutoFit/>
          </a:bodyPr>
          <a:lstStyle/>
          <a:p>
            <a:pPr marL="12700">
              <a:lnSpc>
                <a:spcPct val="100000"/>
              </a:lnSpc>
              <a:spcBef>
                <a:spcPts val="915"/>
              </a:spcBef>
            </a:pPr>
            <a:r>
              <a:rPr lang="en-GB" sz="1600" i="1" spc="-10" dirty="0">
                <a:solidFill>
                  <a:srgbClr val="9B4413"/>
                </a:solidFill>
                <a:latin typeface="Verdana"/>
                <a:cs typeface="Verdana"/>
              </a:rPr>
              <a:t>Precious and base metals explorer and developer</a:t>
            </a:r>
          </a:p>
          <a:p>
            <a:pPr marL="12700">
              <a:lnSpc>
                <a:spcPct val="100000"/>
              </a:lnSpc>
              <a:spcBef>
                <a:spcPts val="915"/>
              </a:spcBef>
            </a:pPr>
            <a:r>
              <a:rPr lang="en-GB" sz="1600" spc="-10" dirty="0">
                <a:solidFill>
                  <a:srgbClr val="9B4413"/>
                </a:solidFill>
                <a:latin typeface="Verdana"/>
                <a:cs typeface="Verdana"/>
              </a:rPr>
              <a:t>March 2021</a:t>
            </a:r>
            <a:endParaRPr lang="en-GB" sz="1600" dirty="0">
              <a:latin typeface="Verdana"/>
              <a:cs typeface="Verdana"/>
            </a:endParaRPr>
          </a:p>
          <a:p>
            <a:pPr marL="12700" marR="5080">
              <a:lnSpc>
                <a:spcPct val="141900"/>
              </a:lnSpc>
              <a:spcBef>
                <a:spcPts val="10"/>
              </a:spcBef>
            </a:pPr>
            <a:r>
              <a:rPr sz="1600" b="1" spc="-5" dirty="0">
                <a:solidFill>
                  <a:srgbClr val="9B4413"/>
                </a:solidFill>
                <a:latin typeface="Verdana"/>
                <a:cs typeface="Verdana"/>
              </a:rPr>
              <a:t>AIM:UFO</a:t>
            </a:r>
            <a:endParaRPr sz="1600" dirty="0">
              <a:latin typeface="Verdana"/>
              <a:cs typeface="Verdana"/>
            </a:endParaRPr>
          </a:p>
        </p:txBody>
      </p:sp>
      <p:grpSp>
        <p:nvGrpSpPr>
          <p:cNvPr id="5" name="object 5"/>
          <p:cNvGrpSpPr/>
          <p:nvPr/>
        </p:nvGrpSpPr>
        <p:grpSpPr>
          <a:xfrm>
            <a:off x="623316" y="1031747"/>
            <a:ext cx="2567940" cy="2663825"/>
            <a:chOff x="623316" y="1031747"/>
            <a:chExt cx="2567940" cy="2663825"/>
          </a:xfrm>
        </p:grpSpPr>
        <p:pic>
          <p:nvPicPr>
            <p:cNvPr id="6" name="object 6"/>
            <p:cNvPicPr/>
            <p:nvPr/>
          </p:nvPicPr>
          <p:blipFill>
            <a:blip r:embed="rId3" cstate="print"/>
            <a:stretch>
              <a:fillRect/>
            </a:stretch>
          </p:blipFill>
          <p:spPr>
            <a:xfrm>
              <a:off x="623316" y="1031747"/>
              <a:ext cx="1549907" cy="1127747"/>
            </a:xfrm>
            <a:prstGeom prst="rect">
              <a:avLst/>
            </a:prstGeom>
          </p:spPr>
        </p:pic>
        <p:sp>
          <p:nvSpPr>
            <p:cNvPr id="7" name="object 7"/>
            <p:cNvSpPr/>
            <p:nvPr/>
          </p:nvSpPr>
          <p:spPr>
            <a:xfrm>
              <a:off x="624078" y="3685793"/>
              <a:ext cx="2567305" cy="0"/>
            </a:xfrm>
            <a:custGeom>
              <a:avLst/>
              <a:gdLst/>
              <a:ahLst/>
              <a:cxnLst/>
              <a:rect l="l" t="t" r="r" b="b"/>
              <a:pathLst>
                <a:path w="2567305">
                  <a:moveTo>
                    <a:pt x="0" y="0"/>
                  </a:moveTo>
                  <a:lnTo>
                    <a:pt x="2566911" y="0"/>
                  </a:lnTo>
                </a:path>
              </a:pathLst>
            </a:custGeom>
            <a:ln w="19050">
              <a:solidFill>
                <a:srgbClr val="C7BA87"/>
              </a:solidFill>
            </a:ln>
          </p:spPr>
          <p:txBody>
            <a:bodyPr wrap="square" lIns="0" tIns="0" rIns="0" bIns="0" rtlCol="0"/>
            <a:lstStyle/>
            <a:p>
              <a:endParaRPr dirty="0"/>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25A163AD-4E4A-48F3-933D-B3F9E6CC5D22}"/>
              </a:ext>
            </a:extLst>
          </p:cNvPr>
          <p:cNvSpPr/>
          <p:nvPr/>
        </p:nvSpPr>
        <p:spPr>
          <a:xfrm>
            <a:off x="0" y="0"/>
            <a:ext cx="12192000" cy="4790440"/>
          </a:xfrm>
          <a:custGeom>
            <a:avLst/>
            <a:gdLst/>
            <a:ahLst/>
            <a:cxnLst/>
            <a:rect l="l" t="t" r="r" b="b"/>
            <a:pathLst>
              <a:path w="12192000" h="4790440">
                <a:moveTo>
                  <a:pt x="12192000" y="0"/>
                </a:moveTo>
                <a:lnTo>
                  <a:pt x="0" y="0"/>
                </a:lnTo>
                <a:lnTo>
                  <a:pt x="0" y="4789919"/>
                </a:lnTo>
                <a:lnTo>
                  <a:pt x="12192000" y="4789919"/>
                </a:lnTo>
                <a:lnTo>
                  <a:pt x="12192000" y="0"/>
                </a:lnTo>
                <a:close/>
              </a:path>
            </a:pathLst>
          </a:custGeom>
          <a:solidFill>
            <a:srgbClr val="C7BA87"/>
          </a:solidFill>
        </p:spPr>
        <p:txBody>
          <a:bodyPr wrap="square" lIns="0" tIns="0" rIns="0" bIns="0" rtlCol="0"/>
          <a:lstStyle/>
          <a:p>
            <a:endParaRPr dirty="0"/>
          </a:p>
        </p:txBody>
      </p:sp>
      <p:pic>
        <p:nvPicPr>
          <p:cNvPr id="3" name="Picture 2" descr="A picture containing outdoor, sky, grass, mountain&#10;&#10;Description automatically generated">
            <a:extLst>
              <a:ext uri="{FF2B5EF4-FFF2-40B4-BE49-F238E27FC236}">
                <a16:creationId xmlns:a16="http://schemas.microsoft.com/office/drawing/2014/main" id="{C39D96C0-0597-4B4E-A556-71E911E504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 y="0"/>
            <a:ext cx="12179300" cy="6858000"/>
          </a:xfrm>
          <a:prstGeom prst="rect">
            <a:avLst/>
          </a:prstGeom>
        </p:spPr>
      </p:pic>
      <p:sp>
        <p:nvSpPr>
          <p:cNvPr id="4" name="Rectangle 3">
            <a:extLst>
              <a:ext uri="{FF2B5EF4-FFF2-40B4-BE49-F238E27FC236}">
                <a16:creationId xmlns:a16="http://schemas.microsoft.com/office/drawing/2014/main" id="{A44AD561-5BD6-4DA1-8B0B-44459D1771E9}"/>
              </a:ext>
            </a:extLst>
          </p:cNvPr>
          <p:cNvSpPr/>
          <p:nvPr/>
        </p:nvSpPr>
        <p:spPr>
          <a:xfrm>
            <a:off x="-1144" y="5422490"/>
            <a:ext cx="12179300" cy="757084"/>
          </a:xfrm>
          <a:prstGeom prst="rect">
            <a:avLst/>
          </a:prstGeom>
          <a:solidFill>
            <a:schemeClr val="tx1">
              <a:alpha val="5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spc="600" dirty="0">
                <a:solidFill>
                  <a:schemeClr val="bg1"/>
                </a:solidFill>
                <a:latin typeface="Calibri" panose="020F0502020204030204" pitchFamily="34" charset="0"/>
                <a:ea typeface="+mj-ea"/>
                <a:cs typeface="Calibri" panose="020F0502020204030204" pitchFamily="34" charset="0"/>
              </a:rPr>
              <a:t>MEXICAN COPPER/GOLD &amp; SILVER PORTFOLIO</a:t>
            </a:r>
          </a:p>
        </p:txBody>
      </p:sp>
      <p:pic>
        <p:nvPicPr>
          <p:cNvPr id="7" name="bg object 16">
            <a:extLst>
              <a:ext uri="{FF2B5EF4-FFF2-40B4-BE49-F238E27FC236}">
                <a16:creationId xmlns:a16="http://schemas.microsoft.com/office/drawing/2014/main" id="{15285270-9643-4D0A-A4F2-9D0F5CE113B0}"/>
              </a:ext>
            </a:extLst>
          </p:cNvPr>
          <p:cNvPicPr/>
          <p:nvPr/>
        </p:nvPicPr>
        <p:blipFill>
          <a:blip r:embed="rId3" cstate="print"/>
          <a:stretch>
            <a:fillRect/>
          </a:stretch>
        </p:blipFill>
        <p:spPr>
          <a:xfrm>
            <a:off x="10187940" y="166116"/>
            <a:ext cx="1738883" cy="268223"/>
          </a:xfrm>
          <a:prstGeom prst="rect">
            <a:avLst/>
          </a:prstGeom>
        </p:spPr>
      </p:pic>
    </p:spTree>
    <p:extLst>
      <p:ext uri="{BB962C8B-B14F-4D97-AF65-F5344CB8AC3E}">
        <p14:creationId xmlns:p14="http://schemas.microsoft.com/office/powerpoint/2010/main" val="468171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ject 2">
            <a:extLst>
              <a:ext uri="{FF2B5EF4-FFF2-40B4-BE49-F238E27FC236}">
                <a16:creationId xmlns:a16="http://schemas.microsoft.com/office/drawing/2014/main" id="{C43065A5-F18D-4130-8740-C65261ECA913}"/>
              </a:ext>
            </a:extLst>
          </p:cNvPr>
          <p:cNvPicPr/>
          <p:nvPr/>
        </p:nvPicPr>
        <p:blipFill>
          <a:blip r:embed="rId2" cstate="print"/>
          <a:stretch>
            <a:fillRect/>
          </a:stretch>
        </p:blipFill>
        <p:spPr>
          <a:xfrm>
            <a:off x="1225296" y="2921507"/>
            <a:ext cx="7027163" cy="3936491"/>
          </a:xfrm>
          <a:prstGeom prst="rect">
            <a:avLst/>
          </a:prstGeom>
        </p:spPr>
      </p:pic>
      <p:sp>
        <p:nvSpPr>
          <p:cNvPr id="12" name="object 2">
            <a:extLst>
              <a:ext uri="{FF2B5EF4-FFF2-40B4-BE49-F238E27FC236}">
                <a16:creationId xmlns:a16="http://schemas.microsoft.com/office/drawing/2014/main" id="{B8B3D2E7-7CFD-47B1-9777-55070BDA427F}"/>
              </a:ext>
            </a:extLst>
          </p:cNvPr>
          <p:cNvSpPr txBox="1">
            <a:spLocks noGrp="1"/>
          </p:cNvSpPr>
          <p:nvPr>
            <p:ph type="title"/>
          </p:nvPr>
        </p:nvSpPr>
        <p:spPr>
          <a:xfrm>
            <a:off x="488950" y="450850"/>
            <a:ext cx="6857999" cy="754694"/>
          </a:xfrm>
          <a:prstGeom prst="rect">
            <a:avLst/>
          </a:prstGeom>
        </p:spPr>
        <p:txBody>
          <a:bodyPr vert="horz" wrap="square" lIns="0" tIns="69215" rIns="0" bIns="0" rtlCol="0">
            <a:spAutoFit/>
          </a:bodyPr>
          <a:lstStyle/>
          <a:p>
            <a:pPr marL="12700">
              <a:lnSpc>
                <a:spcPct val="100000"/>
              </a:lnSpc>
              <a:spcBef>
                <a:spcPts val="545"/>
              </a:spcBef>
            </a:pPr>
            <a:r>
              <a:rPr lang="en-GB" spc="-5" dirty="0"/>
              <a:t>MEXICAN PORTFOLIO</a:t>
            </a:r>
          </a:p>
          <a:p>
            <a:pPr marL="12700">
              <a:lnSpc>
                <a:spcPct val="100000"/>
              </a:lnSpc>
              <a:spcBef>
                <a:spcPts val="335"/>
              </a:spcBef>
            </a:pPr>
            <a:r>
              <a:rPr lang="en-GB" sz="1800" i="1" spc="-5" dirty="0">
                <a:solidFill>
                  <a:srgbClr val="9B4413"/>
                </a:solidFill>
                <a:latin typeface="Calibri"/>
                <a:cs typeface="Calibri"/>
              </a:rPr>
              <a:t>Highly prospective Copper/Gold and Silver projects</a:t>
            </a:r>
          </a:p>
        </p:txBody>
      </p:sp>
      <p:pic>
        <p:nvPicPr>
          <p:cNvPr id="2" name="object 2"/>
          <p:cNvPicPr/>
          <p:nvPr/>
        </p:nvPicPr>
        <p:blipFill>
          <a:blip r:embed="rId3" cstate="print"/>
          <a:stretch>
            <a:fillRect/>
          </a:stretch>
        </p:blipFill>
        <p:spPr>
          <a:xfrm>
            <a:off x="4160520" y="0"/>
            <a:ext cx="8031480" cy="2835447"/>
          </a:xfrm>
          <a:prstGeom prst="rect">
            <a:avLst/>
          </a:prstGeom>
        </p:spPr>
      </p:pic>
      <p:grpSp>
        <p:nvGrpSpPr>
          <p:cNvPr id="5" name="object 5"/>
          <p:cNvGrpSpPr/>
          <p:nvPr/>
        </p:nvGrpSpPr>
        <p:grpSpPr>
          <a:xfrm>
            <a:off x="533401" y="166116"/>
            <a:ext cx="11393422" cy="5990844"/>
            <a:chOff x="533401" y="166116"/>
            <a:chExt cx="11393422" cy="5990844"/>
          </a:xfrm>
        </p:grpSpPr>
        <p:pic>
          <p:nvPicPr>
            <p:cNvPr id="6" name="object 6"/>
            <p:cNvPicPr/>
            <p:nvPr/>
          </p:nvPicPr>
          <p:blipFill>
            <a:blip r:embed="rId4" cstate="print"/>
            <a:stretch>
              <a:fillRect/>
            </a:stretch>
          </p:blipFill>
          <p:spPr>
            <a:xfrm>
              <a:off x="533401" y="1524000"/>
              <a:ext cx="6857999" cy="4632960"/>
            </a:xfrm>
            <a:prstGeom prst="rect">
              <a:avLst/>
            </a:prstGeom>
          </p:spPr>
        </p:pic>
        <p:pic>
          <p:nvPicPr>
            <p:cNvPr id="7" name="object 7"/>
            <p:cNvPicPr/>
            <p:nvPr/>
          </p:nvPicPr>
          <p:blipFill>
            <a:blip r:embed="rId5" cstate="print"/>
            <a:stretch>
              <a:fillRect/>
            </a:stretch>
          </p:blipFill>
          <p:spPr>
            <a:xfrm>
              <a:off x="10187940" y="166116"/>
              <a:ext cx="1738883" cy="268223"/>
            </a:xfrm>
            <a:prstGeom prst="rect">
              <a:avLst/>
            </a:prstGeom>
          </p:spPr>
        </p:pic>
      </p:grpSp>
      <p:sp>
        <p:nvSpPr>
          <p:cNvPr id="8" name="object 8"/>
          <p:cNvSpPr txBox="1"/>
          <p:nvPr/>
        </p:nvSpPr>
        <p:spPr>
          <a:xfrm>
            <a:off x="7549019" y="2362200"/>
            <a:ext cx="4229100" cy="3506088"/>
          </a:xfrm>
          <a:prstGeom prst="rect">
            <a:avLst/>
          </a:prstGeom>
        </p:spPr>
        <p:txBody>
          <a:bodyPr vert="horz" wrap="square" lIns="0" tIns="88900" rIns="0" bIns="0" rtlCol="0">
            <a:spAutoFit/>
          </a:bodyPr>
          <a:lstStyle/>
          <a:p>
            <a:pPr marL="361315" indent="-349250">
              <a:lnSpc>
                <a:spcPct val="100000"/>
              </a:lnSpc>
              <a:spcBef>
                <a:spcPts val="700"/>
              </a:spcBef>
              <a:buClr>
                <a:srgbClr val="CCB46D"/>
              </a:buClr>
              <a:buFont typeface="Arial"/>
              <a:buChar char="•"/>
              <a:tabLst>
                <a:tab pos="361315" algn="l"/>
                <a:tab pos="361950" algn="l"/>
              </a:tabLst>
            </a:pPr>
            <a:r>
              <a:rPr sz="1400" spc="-15" dirty="0">
                <a:solidFill>
                  <a:srgbClr val="3A3838"/>
                </a:solidFill>
                <a:latin typeface="Verdana"/>
                <a:cs typeface="Verdana"/>
              </a:rPr>
              <a:t>Key</a:t>
            </a:r>
            <a:r>
              <a:rPr sz="1400" spc="-40" dirty="0">
                <a:solidFill>
                  <a:srgbClr val="3A3838"/>
                </a:solidFill>
                <a:latin typeface="Verdana"/>
                <a:cs typeface="Verdana"/>
              </a:rPr>
              <a:t> </a:t>
            </a:r>
            <a:r>
              <a:rPr sz="1400" dirty="0">
                <a:solidFill>
                  <a:srgbClr val="3A3838"/>
                </a:solidFill>
                <a:latin typeface="Verdana"/>
                <a:cs typeface="Verdana"/>
              </a:rPr>
              <a:t>projects:</a:t>
            </a:r>
            <a:endParaRPr sz="1400" dirty="0">
              <a:latin typeface="Verdana"/>
              <a:cs typeface="Verdana"/>
            </a:endParaRPr>
          </a:p>
          <a:p>
            <a:pPr marL="510540" lvl="1" indent="-143510">
              <a:lnSpc>
                <a:spcPct val="100000"/>
              </a:lnSpc>
              <a:spcBef>
                <a:spcPts val="600"/>
              </a:spcBef>
              <a:buFont typeface="Verdana"/>
              <a:buChar char="-"/>
              <a:tabLst>
                <a:tab pos="511175" algn="l"/>
              </a:tabLst>
            </a:pPr>
            <a:r>
              <a:rPr sz="1400" b="1" spc="-5" dirty="0">
                <a:solidFill>
                  <a:srgbClr val="3A3838"/>
                </a:solidFill>
                <a:latin typeface="Verdana"/>
                <a:cs typeface="Verdana"/>
              </a:rPr>
              <a:t>Donovan</a:t>
            </a:r>
            <a:r>
              <a:rPr sz="1400" b="1" spc="-15" dirty="0">
                <a:solidFill>
                  <a:srgbClr val="3A3838"/>
                </a:solidFill>
                <a:latin typeface="Verdana"/>
                <a:cs typeface="Verdana"/>
              </a:rPr>
              <a:t> </a:t>
            </a:r>
            <a:r>
              <a:rPr sz="1400" b="1" dirty="0">
                <a:solidFill>
                  <a:srgbClr val="3A3838"/>
                </a:solidFill>
                <a:latin typeface="Verdana"/>
                <a:cs typeface="Verdana"/>
              </a:rPr>
              <a:t>2</a:t>
            </a:r>
            <a:r>
              <a:rPr sz="1400" b="1" spc="-15" dirty="0">
                <a:solidFill>
                  <a:srgbClr val="3A3838"/>
                </a:solidFill>
                <a:latin typeface="Verdana"/>
                <a:cs typeface="Verdana"/>
              </a:rPr>
              <a:t> </a:t>
            </a:r>
            <a:r>
              <a:rPr sz="1400" dirty="0">
                <a:solidFill>
                  <a:srgbClr val="3A3838"/>
                </a:solidFill>
                <a:latin typeface="Verdana"/>
                <a:cs typeface="Verdana"/>
              </a:rPr>
              <a:t>(Copper/gold)</a:t>
            </a:r>
            <a:endParaRPr sz="1400" dirty="0">
              <a:latin typeface="Verdana"/>
              <a:cs typeface="Verdana"/>
            </a:endParaRPr>
          </a:p>
          <a:p>
            <a:pPr marL="510540" lvl="1" indent="-143510">
              <a:lnSpc>
                <a:spcPct val="100000"/>
              </a:lnSpc>
              <a:spcBef>
                <a:spcPts val="600"/>
              </a:spcBef>
              <a:buFont typeface="Verdana"/>
              <a:buChar char="-"/>
              <a:tabLst>
                <a:tab pos="511175" algn="l"/>
              </a:tabLst>
            </a:pPr>
            <a:r>
              <a:rPr sz="1400" b="1" spc="-5" dirty="0">
                <a:solidFill>
                  <a:srgbClr val="3A3838"/>
                </a:solidFill>
                <a:latin typeface="Verdana"/>
                <a:cs typeface="Verdana"/>
              </a:rPr>
              <a:t>San</a:t>
            </a:r>
            <a:r>
              <a:rPr sz="1400" b="1" spc="-20" dirty="0">
                <a:solidFill>
                  <a:srgbClr val="3A3838"/>
                </a:solidFill>
                <a:latin typeface="Verdana"/>
                <a:cs typeface="Verdana"/>
              </a:rPr>
              <a:t> </a:t>
            </a:r>
            <a:r>
              <a:rPr sz="1400" b="1" dirty="0">
                <a:solidFill>
                  <a:srgbClr val="3A3838"/>
                </a:solidFill>
                <a:latin typeface="Verdana"/>
                <a:cs typeface="Verdana"/>
              </a:rPr>
              <a:t>Celso</a:t>
            </a:r>
            <a:r>
              <a:rPr sz="1400" b="1" spc="-40" dirty="0">
                <a:solidFill>
                  <a:srgbClr val="3A3838"/>
                </a:solidFill>
                <a:latin typeface="Verdana"/>
                <a:cs typeface="Verdana"/>
              </a:rPr>
              <a:t> </a:t>
            </a:r>
            <a:r>
              <a:rPr sz="1400" dirty="0">
                <a:solidFill>
                  <a:srgbClr val="3A3838"/>
                </a:solidFill>
                <a:latin typeface="Verdana"/>
                <a:cs typeface="Verdana"/>
              </a:rPr>
              <a:t>(Silver)</a:t>
            </a:r>
            <a:endParaRPr sz="1400" dirty="0">
              <a:latin typeface="Verdana"/>
              <a:cs typeface="Verdana"/>
            </a:endParaRPr>
          </a:p>
          <a:p>
            <a:pPr marL="510540" lvl="1" indent="-143510">
              <a:lnSpc>
                <a:spcPct val="100000"/>
              </a:lnSpc>
              <a:spcBef>
                <a:spcPts val="600"/>
              </a:spcBef>
              <a:buFont typeface="Verdana"/>
              <a:buChar char="-"/>
              <a:tabLst>
                <a:tab pos="511175" algn="l"/>
              </a:tabLst>
            </a:pPr>
            <a:r>
              <a:rPr sz="1400" b="1" dirty="0">
                <a:solidFill>
                  <a:srgbClr val="3A3838"/>
                </a:solidFill>
                <a:latin typeface="Verdana"/>
                <a:cs typeface="Verdana"/>
              </a:rPr>
              <a:t>Los</a:t>
            </a:r>
            <a:r>
              <a:rPr sz="1400" b="1" spc="-45" dirty="0">
                <a:solidFill>
                  <a:srgbClr val="3A3838"/>
                </a:solidFill>
                <a:latin typeface="Verdana"/>
                <a:cs typeface="Verdana"/>
              </a:rPr>
              <a:t> </a:t>
            </a:r>
            <a:r>
              <a:rPr sz="1400" b="1" dirty="0">
                <a:solidFill>
                  <a:srgbClr val="3A3838"/>
                </a:solidFill>
                <a:latin typeface="Verdana"/>
                <a:cs typeface="Verdana"/>
              </a:rPr>
              <a:t>Campos</a:t>
            </a:r>
            <a:r>
              <a:rPr sz="1400" b="1" spc="-45" dirty="0">
                <a:solidFill>
                  <a:srgbClr val="3A3838"/>
                </a:solidFill>
                <a:latin typeface="Verdana"/>
                <a:cs typeface="Verdana"/>
              </a:rPr>
              <a:t> </a:t>
            </a:r>
            <a:r>
              <a:rPr sz="1400" dirty="0">
                <a:solidFill>
                  <a:srgbClr val="3A3838"/>
                </a:solidFill>
                <a:latin typeface="Verdana"/>
                <a:cs typeface="Verdana"/>
              </a:rPr>
              <a:t>(Silver)</a:t>
            </a:r>
            <a:endParaRPr sz="1400" dirty="0">
              <a:latin typeface="Verdana"/>
              <a:cs typeface="Verdana"/>
            </a:endParaRPr>
          </a:p>
          <a:p>
            <a:pPr marL="299085" marR="147955" indent="-287020">
              <a:lnSpc>
                <a:spcPct val="100000"/>
              </a:lnSpc>
              <a:spcBef>
                <a:spcPts val="600"/>
              </a:spcBef>
              <a:buClr>
                <a:srgbClr val="CCB46D"/>
              </a:buClr>
              <a:buFont typeface="Arial"/>
              <a:buChar char="•"/>
              <a:tabLst>
                <a:tab pos="299085" algn="l"/>
                <a:tab pos="299720" algn="l"/>
              </a:tabLst>
            </a:pPr>
            <a:r>
              <a:rPr sz="1400" spc="-10" dirty="0">
                <a:solidFill>
                  <a:srgbClr val="3A3838"/>
                </a:solidFill>
                <a:latin typeface="Verdana"/>
                <a:cs typeface="Verdana"/>
              </a:rPr>
              <a:t>Donovan</a:t>
            </a:r>
            <a:r>
              <a:rPr sz="1400" spc="-25" dirty="0">
                <a:solidFill>
                  <a:srgbClr val="3A3838"/>
                </a:solidFill>
                <a:latin typeface="Verdana"/>
                <a:cs typeface="Verdana"/>
              </a:rPr>
              <a:t> </a:t>
            </a:r>
            <a:r>
              <a:rPr sz="1400" dirty="0">
                <a:solidFill>
                  <a:srgbClr val="3A3838"/>
                </a:solidFill>
                <a:latin typeface="Verdana"/>
                <a:cs typeface="Verdana"/>
              </a:rPr>
              <a:t>2 </a:t>
            </a:r>
            <a:r>
              <a:rPr sz="1400" spc="5" dirty="0">
                <a:solidFill>
                  <a:srgbClr val="3A3838"/>
                </a:solidFill>
                <a:latin typeface="Verdana"/>
                <a:cs typeface="Verdana"/>
              </a:rPr>
              <a:t>in</a:t>
            </a:r>
            <a:r>
              <a:rPr sz="1400" spc="-10" dirty="0">
                <a:solidFill>
                  <a:srgbClr val="3A3838"/>
                </a:solidFill>
                <a:latin typeface="Verdana"/>
                <a:cs typeface="Verdana"/>
              </a:rPr>
              <a:t> </a:t>
            </a:r>
            <a:r>
              <a:rPr sz="1400" dirty="0">
                <a:solidFill>
                  <a:srgbClr val="3A3838"/>
                </a:solidFill>
                <a:latin typeface="Verdana"/>
                <a:cs typeface="Verdana"/>
              </a:rPr>
              <a:t>ideal</a:t>
            </a:r>
            <a:r>
              <a:rPr sz="1400" spc="-30" dirty="0">
                <a:solidFill>
                  <a:srgbClr val="3A3838"/>
                </a:solidFill>
                <a:latin typeface="Verdana"/>
                <a:cs typeface="Verdana"/>
              </a:rPr>
              <a:t> </a:t>
            </a:r>
            <a:r>
              <a:rPr sz="1400" dirty="0">
                <a:solidFill>
                  <a:srgbClr val="3A3838"/>
                </a:solidFill>
                <a:latin typeface="Verdana"/>
                <a:cs typeface="Verdana"/>
              </a:rPr>
              <a:t>location</a:t>
            </a:r>
            <a:r>
              <a:rPr sz="1400" spc="-35" dirty="0">
                <a:solidFill>
                  <a:srgbClr val="3A3838"/>
                </a:solidFill>
                <a:latin typeface="Verdana"/>
                <a:cs typeface="Verdana"/>
              </a:rPr>
              <a:t> </a:t>
            </a:r>
            <a:r>
              <a:rPr sz="1400" spc="-5" dirty="0">
                <a:solidFill>
                  <a:srgbClr val="3A3838"/>
                </a:solidFill>
                <a:latin typeface="Verdana"/>
                <a:cs typeface="Verdana"/>
              </a:rPr>
              <a:t>and</a:t>
            </a:r>
            <a:r>
              <a:rPr sz="1400" spc="5" dirty="0">
                <a:solidFill>
                  <a:srgbClr val="3A3838"/>
                </a:solidFill>
                <a:latin typeface="Verdana"/>
                <a:cs typeface="Verdana"/>
              </a:rPr>
              <a:t> </a:t>
            </a:r>
            <a:r>
              <a:rPr sz="1400" dirty="0">
                <a:solidFill>
                  <a:srgbClr val="3A3838"/>
                </a:solidFill>
                <a:latin typeface="Verdana"/>
                <a:cs typeface="Verdana"/>
              </a:rPr>
              <a:t>geological </a:t>
            </a:r>
            <a:r>
              <a:rPr sz="1400" spc="-480" dirty="0">
                <a:solidFill>
                  <a:srgbClr val="3A3838"/>
                </a:solidFill>
                <a:latin typeface="Verdana"/>
                <a:cs typeface="Verdana"/>
              </a:rPr>
              <a:t> </a:t>
            </a:r>
            <a:r>
              <a:rPr sz="1400" dirty="0">
                <a:solidFill>
                  <a:srgbClr val="3A3838"/>
                </a:solidFill>
                <a:latin typeface="Verdana"/>
                <a:cs typeface="Verdana"/>
              </a:rPr>
              <a:t>setting</a:t>
            </a:r>
            <a:r>
              <a:rPr sz="1400" spc="-30" dirty="0">
                <a:solidFill>
                  <a:srgbClr val="3A3838"/>
                </a:solidFill>
                <a:latin typeface="Verdana"/>
                <a:cs typeface="Verdana"/>
              </a:rPr>
              <a:t> </a:t>
            </a:r>
            <a:r>
              <a:rPr sz="1400" spc="-5" dirty="0">
                <a:solidFill>
                  <a:srgbClr val="3A3838"/>
                </a:solidFill>
                <a:latin typeface="Verdana"/>
                <a:cs typeface="Verdana"/>
              </a:rPr>
              <a:t>to</a:t>
            </a:r>
            <a:r>
              <a:rPr sz="1400" spc="-15" dirty="0">
                <a:solidFill>
                  <a:srgbClr val="3A3838"/>
                </a:solidFill>
                <a:latin typeface="Verdana"/>
                <a:cs typeface="Verdana"/>
              </a:rPr>
              <a:t> </a:t>
            </a:r>
            <a:r>
              <a:rPr sz="1400" dirty="0">
                <a:solidFill>
                  <a:srgbClr val="3A3838"/>
                </a:solidFill>
                <a:latin typeface="Verdana"/>
                <a:cs typeface="Verdana"/>
              </a:rPr>
              <a:t>host</a:t>
            </a:r>
            <a:r>
              <a:rPr sz="1400" spc="-15" dirty="0">
                <a:solidFill>
                  <a:srgbClr val="3A3838"/>
                </a:solidFill>
                <a:latin typeface="Verdana"/>
                <a:cs typeface="Verdana"/>
              </a:rPr>
              <a:t> </a:t>
            </a:r>
            <a:r>
              <a:rPr sz="1400" dirty="0">
                <a:solidFill>
                  <a:srgbClr val="3A3838"/>
                </a:solidFill>
                <a:latin typeface="Verdana"/>
                <a:cs typeface="Verdana"/>
              </a:rPr>
              <a:t>VMS</a:t>
            </a:r>
            <a:r>
              <a:rPr sz="1400" spc="-20" dirty="0">
                <a:solidFill>
                  <a:srgbClr val="3A3838"/>
                </a:solidFill>
                <a:latin typeface="Verdana"/>
                <a:cs typeface="Verdana"/>
              </a:rPr>
              <a:t> </a:t>
            </a:r>
            <a:r>
              <a:rPr sz="1400" dirty="0">
                <a:solidFill>
                  <a:srgbClr val="3A3838"/>
                </a:solidFill>
                <a:latin typeface="Verdana"/>
                <a:cs typeface="Verdana"/>
              </a:rPr>
              <a:t>deposit</a:t>
            </a:r>
            <a:endParaRPr sz="1400" dirty="0">
              <a:latin typeface="Verdana"/>
              <a:cs typeface="Verdana"/>
            </a:endParaRPr>
          </a:p>
          <a:p>
            <a:pPr marL="299085" marR="5080" indent="-287020">
              <a:lnSpc>
                <a:spcPct val="100000"/>
              </a:lnSpc>
              <a:spcBef>
                <a:spcPts val="600"/>
              </a:spcBef>
              <a:buClr>
                <a:srgbClr val="CCB46D"/>
              </a:buClr>
              <a:buFont typeface="Arial"/>
              <a:buChar char="•"/>
              <a:tabLst>
                <a:tab pos="299085" algn="l"/>
                <a:tab pos="299720" algn="l"/>
              </a:tabLst>
            </a:pPr>
            <a:r>
              <a:rPr sz="1400" dirty="0">
                <a:solidFill>
                  <a:srgbClr val="3A3838"/>
                </a:solidFill>
                <a:latin typeface="Verdana"/>
                <a:cs typeface="Verdana"/>
              </a:rPr>
              <a:t>Silver</a:t>
            </a:r>
            <a:r>
              <a:rPr sz="1400" spc="-30" dirty="0">
                <a:solidFill>
                  <a:srgbClr val="3A3838"/>
                </a:solidFill>
                <a:latin typeface="Verdana"/>
                <a:cs typeface="Verdana"/>
              </a:rPr>
              <a:t> </a:t>
            </a:r>
            <a:r>
              <a:rPr sz="1400" dirty="0">
                <a:solidFill>
                  <a:srgbClr val="3A3838"/>
                </a:solidFill>
                <a:latin typeface="Verdana"/>
                <a:cs typeface="Verdana"/>
              </a:rPr>
              <a:t>projects</a:t>
            </a:r>
            <a:r>
              <a:rPr sz="1400" spc="-25" dirty="0">
                <a:solidFill>
                  <a:srgbClr val="3A3838"/>
                </a:solidFill>
                <a:latin typeface="Verdana"/>
                <a:cs typeface="Verdana"/>
              </a:rPr>
              <a:t> </a:t>
            </a:r>
            <a:r>
              <a:rPr sz="1400" dirty="0">
                <a:solidFill>
                  <a:srgbClr val="3A3838"/>
                </a:solidFill>
                <a:latin typeface="Verdana"/>
                <a:cs typeface="Verdana"/>
              </a:rPr>
              <a:t>host</a:t>
            </a:r>
            <a:r>
              <a:rPr sz="1400" spc="-20" dirty="0">
                <a:solidFill>
                  <a:srgbClr val="3A3838"/>
                </a:solidFill>
                <a:latin typeface="Verdana"/>
                <a:cs typeface="Verdana"/>
              </a:rPr>
              <a:t> </a:t>
            </a:r>
            <a:r>
              <a:rPr lang="en-GB" sz="1400" spc="-20" dirty="0">
                <a:solidFill>
                  <a:srgbClr val="3A3838"/>
                </a:solidFill>
                <a:latin typeface="Verdana"/>
                <a:cs typeface="Verdana"/>
              </a:rPr>
              <a:t>Bonanza G</a:t>
            </a:r>
            <a:r>
              <a:rPr sz="1400" spc="-5" dirty="0">
                <a:solidFill>
                  <a:srgbClr val="3A3838"/>
                </a:solidFill>
                <a:latin typeface="Verdana"/>
                <a:cs typeface="Verdana"/>
              </a:rPr>
              <a:t>rade</a:t>
            </a:r>
            <a:r>
              <a:rPr sz="1400" spc="-10" dirty="0">
                <a:solidFill>
                  <a:srgbClr val="3A3838"/>
                </a:solidFill>
                <a:latin typeface="Verdana"/>
                <a:cs typeface="Verdana"/>
              </a:rPr>
              <a:t> </a:t>
            </a:r>
            <a:r>
              <a:rPr sz="1400" dirty="0">
                <a:solidFill>
                  <a:srgbClr val="3A3838"/>
                </a:solidFill>
                <a:latin typeface="Verdana"/>
                <a:cs typeface="Verdana"/>
              </a:rPr>
              <a:t>historic </a:t>
            </a:r>
            <a:r>
              <a:rPr sz="1400" spc="-480" dirty="0">
                <a:solidFill>
                  <a:srgbClr val="3A3838"/>
                </a:solidFill>
                <a:latin typeface="Verdana"/>
                <a:cs typeface="Verdana"/>
              </a:rPr>
              <a:t> </a:t>
            </a:r>
            <a:r>
              <a:rPr sz="1400" dirty="0">
                <a:solidFill>
                  <a:srgbClr val="3A3838"/>
                </a:solidFill>
                <a:latin typeface="Verdana"/>
                <a:cs typeface="Verdana"/>
              </a:rPr>
              <a:t>mines, excellent potential for on strike </a:t>
            </a:r>
            <a:r>
              <a:rPr sz="1400" spc="-5" dirty="0">
                <a:solidFill>
                  <a:srgbClr val="3A3838"/>
                </a:solidFill>
                <a:latin typeface="Verdana"/>
                <a:cs typeface="Verdana"/>
              </a:rPr>
              <a:t>and </a:t>
            </a:r>
            <a:r>
              <a:rPr sz="1400" dirty="0">
                <a:solidFill>
                  <a:srgbClr val="3A3838"/>
                </a:solidFill>
                <a:latin typeface="Verdana"/>
                <a:cs typeface="Verdana"/>
              </a:rPr>
              <a:t> down</a:t>
            </a:r>
            <a:r>
              <a:rPr sz="1400" spc="-20" dirty="0">
                <a:solidFill>
                  <a:srgbClr val="3A3838"/>
                </a:solidFill>
                <a:latin typeface="Verdana"/>
                <a:cs typeface="Verdana"/>
              </a:rPr>
              <a:t> </a:t>
            </a:r>
            <a:r>
              <a:rPr sz="1400" spc="5" dirty="0">
                <a:solidFill>
                  <a:srgbClr val="3A3838"/>
                </a:solidFill>
                <a:latin typeface="Verdana"/>
                <a:cs typeface="Verdana"/>
              </a:rPr>
              <a:t>dip</a:t>
            </a:r>
            <a:r>
              <a:rPr sz="1400" spc="-15" dirty="0">
                <a:solidFill>
                  <a:srgbClr val="3A3838"/>
                </a:solidFill>
                <a:latin typeface="Verdana"/>
                <a:cs typeface="Verdana"/>
              </a:rPr>
              <a:t> </a:t>
            </a:r>
            <a:r>
              <a:rPr sz="1400" dirty="0">
                <a:solidFill>
                  <a:srgbClr val="3A3838"/>
                </a:solidFill>
                <a:latin typeface="Verdana"/>
                <a:cs typeface="Verdana"/>
              </a:rPr>
              <a:t>extensions</a:t>
            </a:r>
            <a:endParaRPr sz="1400" dirty="0">
              <a:latin typeface="Verdana"/>
              <a:cs typeface="Verdana"/>
            </a:endParaRPr>
          </a:p>
          <a:p>
            <a:pPr marL="299085" marR="158750" indent="-287020">
              <a:lnSpc>
                <a:spcPct val="100000"/>
              </a:lnSpc>
              <a:spcBef>
                <a:spcPts val="600"/>
              </a:spcBef>
              <a:buClr>
                <a:srgbClr val="CCB46D"/>
              </a:buClr>
              <a:buFont typeface="Arial"/>
              <a:buChar char="•"/>
              <a:tabLst>
                <a:tab pos="299085" algn="l"/>
                <a:tab pos="299720" algn="l"/>
              </a:tabLst>
            </a:pPr>
            <a:r>
              <a:rPr sz="1400" dirty="0">
                <a:solidFill>
                  <a:srgbClr val="3A3838"/>
                </a:solidFill>
                <a:latin typeface="Verdana"/>
                <a:cs typeface="Verdana"/>
              </a:rPr>
              <a:t>Neighbours: </a:t>
            </a:r>
            <a:r>
              <a:rPr sz="1400" spc="-35" dirty="0">
                <a:solidFill>
                  <a:srgbClr val="3A3838"/>
                </a:solidFill>
                <a:latin typeface="Verdana"/>
                <a:cs typeface="Verdana"/>
              </a:rPr>
              <a:t>Teck, </a:t>
            </a:r>
            <a:r>
              <a:rPr sz="1400" dirty="0">
                <a:solidFill>
                  <a:srgbClr val="3A3838"/>
                </a:solidFill>
                <a:latin typeface="Verdana"/>
                <a:cs typeface="Verdana"/>
              </a:rPr>
              <a:t>Fresnillo, Carlos </a:t>
            </a:r>
            <a:r>
              <a:rPr sz="1400" spc="5" dirty="0">
                <a:solidFill>
                  <a:srgbClr val="3A3838"/>
                </a:solidFill>
                <a:latin typeface="Verdana"/>
                <a:cs typeface="Verdana"/>
              </a:rPr>
              <a:t>Slim </a:t>
            </a:r>
            <a:r>
              <a:rPr sz="1400" spc="10" dirty="0">
                <a:solidFill>
                  <a:srgbClr val="3A3838"/>
                </a:solidFill>
                <a:latin typeface="Verdana"/>
                <a:cs typeface="Verdana"/>
              </a:rPr>
              <a:t> </a:t>
            </a:r>
            <a:r>
              <a:rPr sz="1400" spc="-5" dirty="0">
                <a:solidFill>
                  <a:srgbClr val="3A3838"/>
                </a:solidFill>
                <a:latin typeface="Verdana"/>
                <a:cs typeface="Verdana"/>
              </a:rPr>
              <a:t>(Minera</a:t>
            </a:r>
            <a:r>
              <a:rPr sz="1400" spc="-45" dirty="0">
                <a:solidFill>
                  <a:srgbClr val="3A3838"/>
                </a:solidFill>
                <a:latin typeface="Verdana"/>
                <a:cs typeface="Verdana"/>
              </a:rPr>
              <a:t> </a:t>
            </a:r>
            <a:r>
              <a:rPr sz="1400" dirty="0">
                <a:solidFill>
                  <a:srgbClr val="3A3838"/>
                </a:solidFill>
                <a:latin typeface="Verdana"/>
                <a:cs typeface="Verdana"/>
              </a:rPr>
              <a:t>Frisco),</a:t>
            </a:r>
            <a:r>
              <a:rPr sz="1400" spc="-20" dirty="0">
                <a:solidFill>
                  <a:srgbClr val="3A3838"/>
                </a:solidFill>
                <a:latin typeface="Verdana"/>
                <a:cs typeface="Verdana"/>
              </a:rPr>
              <a:t> </a:t>
            </a:r>
            <a:r>
              <a:rPr sz="1400" spc="-5" dirty="0">
                <a:solidFill>
                  <a:srgbClr val="3A3838"/>
                </a:solidFill>
                <a:latin typeface="Verdana"/>
                <a:cs typeface="Verdana"/>
              </a:rPr>
              <a:t>Endeavour</a:t>
            </a:r>
            <a:r>
              <a:rPr sz="1400" spc="-25" dirty="0">
                <a:solidFill>
                  <a:srgbClr val="3A3838"/>
                </a:solidFill>
                <a:latin typeface="Verdana"/>
                <a:cs typeface="Verdana"/>
              </a:rPr>
              <a:t> </a:t>
            </a:r>
            <a:r>
              <a:rPr sz="1400" dirty="0">
                <a:solidFill>
                  <a:srgbClr val="3A3838"/>
                </a:solidFill>
                <a:latin typeface="Verdana"/>
                <a:cs typeface="Verdana"/>
              </a:rPr>
              <a:t>Silver</a:t>
            </a:r>
            <a:r>
              <a:rPr sz="1400" spc="-25" dirty="0">
                <a:solidFill>
                  <a:srgbClr val="3A3838"/>
                </a:solidFill>
                <a:latin typeface="Verdana"/>
                <a:cs typeface="Verdana"/>
              </a:rPr>
              <a:t> </a:t>
            </a:r>
            <a:r>
              <a:rPr sz="1400" spc="-5" dirty="0">
                <a:solidFill>
                  <a:srgbClr val="3A3838"/>
                </a:solidFill>
                <a:latin typeface="Verdana"/>
                <a:cs typeface="Verdana"/>
              </a:rPr>
              <a:t>(market </a:t>
            </a:r>
            <a:r>
              <a:rPr sz="1400" spc="-475" dirty="0">
                <a:solidFill>
                  <a:srgbClr val="3A3838"/>
                </a:solidFill>
                <a:latin typeface="Verdana"/>
                <a:cs typeface="Verdana"/>
              </a:rPr>
              <a:t> </a:t>
            </a:r>
            <a:r>
              <a:rPr sz="1400" dirty="0">
                <a:solidFill>
                  <a:srgbClr val="3A3838"/>
                </a:solidFill>
                <a:latin typeface="Verdana"/>
                <a:cs typeface="Verdana"/>
              </a:rPr>
              <a:t>cap</a:t>
            </a:r>
            <a:r>
              <a:rPr sz="1400" spc="-20" dirty="0">
                <a:solidFill>
                  <a:srgbClr val="3A3838"/>
                </a:solidFill>
                <a:latin typeface="Verdana"/>
                <a:cs typeface="Verdana"/>
              </a:rPr>
              <a:t> </a:t>
            </a:r>
            <a:r>
              <a:rPr sz="1400" spc="-5" dirty="0">
                <a:solidFill>
                  <a:srgbClr val="3A3838"/>
                </a:solidFill>
                <a:latin typeface="Verdana"/>
                <a:cs typeface="Verdana"/>
              </a:rPr>
              <a:t>ranging</a:t>
            </a:r>
            <a:r>
              <a:rPr sz="1400" spc="465" dirty="0">
                <a:solidFill>
                  <a:srgbClr val="3A3838"/>
                </a:solidFill>
                <a:latin typeface="Verdana"/>
                <a:cs typeface="Verdana"/>
              </a:rPr>
              <a:t> </a:t>
            </a:r>
            <a:r>
              <a:rPr sz="1400" dirty="0">
                <a:solidFill>
                  <a:srgbClr val="3A3838"/>
                </a:solidFill>
                <a:latin typeface="Verdana"/>
                <a:cs typeface="Verdana"/>
              </a:rPr>
              <a:t>from</a:t>
            </a:r>
            <a:r>
              <a:rPr sz="1400" spc="-25" dirty="0">
                <a:solidFill>
                  <a:srgbClr val="3A3838"/>
                </a:solidFill>
                <a:latin typeface="Verdana"/>
                <a:cs typeface="Verdana"/>
              </a:rPr>
              <a:t> </a:t>
            </a:r>
            <a:r>
              <a:rPr sz="1400" spc="-5" dirty="0">
                <a:solidFill>
                  <a:srgbClr val="3A3838"/>
                </a:solidFill>
                <a:latin typeface="Verdana"/>
                <a:cs typeface="Verdana"/>
              </a:rPr>
              <a:t>250m- $1b)</a:t>
            </a:r>
            <a:endParaRPr sz="1400" dirty="0">
              <a:latin typeface="Verdana"/>
              <a:cs typeface="Verdana"/>
            </a:endParaRPr>
          </a:p>
          <a:p>
            <a:pPr marL="299085" indent="-287020">
              <a:lnSpc>
                <a:spcPct val="100000"/>
              </a:lnSpc>
              <a:spcBef>
                <a:spcPts val="600"/>
              </a:spcBef>
              <a:buClr>
                <a:srgbClr val="CCB46D"/>
              </a:buClr>
              <a:buFont typeface="Arial"/>
              <a:buChar char="•"/>
              <a:tabLst>
                <a:tab pos="299085" algn="l"/>
                <a:tab pos="299720" algn="l"/>
              </a:tabLst>
            </a:pPr>
            <a:r>
              <a:rPr sz="1400" dirty="0">
                <a:solidFill>
                  <a:srgbClr val="3A3838"/>
                </a:solidFill>
                <a:latin typeface="Verdana"/>
                <a:cs typeface="Verdana"/>
              </a:rPr>
              <a:t>Excellent</a:t>
            </a:r>
            <a:r>
              <a:rPr sz="1400" spc="-50" dirty="0">
                <a:solidFill>
                  <a:srgbClr val="3A3838"/>
                </a:solidFill>
                <a:latin typeface="Verdana"/>
                <a:cs typeface="Verdana"/>
              </a:rPr>
              <a:t> </a:t>
            </a:r>
            <a:r>
              <a:rPr sz="1400" dirty="0">
                <a:solidFill>
                  <a:srgbClr val="3A3838"/>
                </a:solidFill>
                <a:latin typeface="Verdana"/>
                <a:cs typeface="Verdana"/>
              </a:rPr>
              <a:t>mining</a:t>
            </a:r>
            <a:r>
              <a:rPr sz="1400" spc="-40" dirty="0">
                <a:solidFill>
                  <a:srgbClr val="3A3838"/>
                </a:solidFill>
                <a:latin typeface="Verdana"/>
                <a:cs typeface="Verdana"/>
              </a:rPr>
              <a:t> </a:t>
            </a:r>
            <a:r>
              <a:rPr sz="1400" dirty="0">
                <a:solidFill>
                  <a:srgbClr val="3A3838"/>
                </a:solidFill>
                <a:latin typeface="Verdana"/>
                <a:cs typeface="Verdana"/>
              </a:rPr>
              <a:t>jurisdiction</a:t>
            </a:r>
            <a:endParaRPr sz="1400" dirty="0">
              <a:latin typeface="Verdana"/>
              <a:cs typeface="Verdana"/>
            </a:endParaRPr>
          </a:p>
        </p:txBody>
      </p:sp>
      <p:sp>
        <p:nvSpPr>
          <p:cNvPr id="9" name="object 9"/>
          <p:cNvSpPr txBox="1">
            <a:spLocks noGrp="1"/>
          </p:cNvSpPr>
          <p:nvPr>
            <p:ph type="sldNum" sz="quarter" idx="7"/>
          </p:nvPr>
        </p:nvSpPr>
        <p:spPr>
          <a:prstGeom prst="rect">
            <a:avLst/>
          </a:prstGeom>
        </p:spPr>
        <p:txBody>
          <a:bodyPr vert="horz" wrap="square" lIns="0" tIns="12700" rIns="0" bIns="0" rtlCol="0">
            <a:spAutoFit/>
          </a:bodyPr>
          <a:lstStyle/>
          <a:p>
            <a:pPr marL="12700">
              <a:lnSpc>
                <a:spcPct val="100000"/>
              </a:lnSpc>
              <a:spcBef>
                <a:spcPts val="100"/>
              </a:spcBef>
            </a:pPr>
            <a:r>
              <a:rPr spc="-10" dirty="0"/>
              <a:t>AIM:UFO</a:t>
            </a:r>
            <a:r>
              <a:rPr spc="10" dirty="0"/>
              <a:t> </a:t>
            </a:r>
            <a:r>
              <a:rPr spc="-5" dirty="0"/>
              <a:t>|</a:t>
            </a:r>
            <a:r>
              <a:rPr spc="300" dirty="0"/>
              <a:t> </a:t>
            </a:r>
            <a:fld id="{81D60167-4931-47E6-BA6A-407CBD079E47}" type="slidenum">
              <a:rPr spc="-5" dirty="0">
                <a:solidFill>
                  <a:srgbClr val="AA9F75"/>
                </a:solidFill>
              </a:rPr>
              <a:t>11</a:t>
            </a:fld>
            <a:endParaRPr spc="-5" dirty="0">
              <a:solidFill>
                <a:srgbClr val="AA9F75"/>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C2C080-B59E-47FC-9171-30E5EB538B12}"/>
              </a:ext>
            </a:extLst>
          </p:cNvPr>
          <p:cNvPicPr>
            <a:picLocks noChangeAspect="1"/>
          </p:cNvPicPr>
          <p:nvPr/>
        </p:nvPicPr>
        <p:blipFill>
          <a:blip r:embed="rId3"/>
          <a:stretch>
            <a:fillRect/>
          </a:stretch>
        </p:blipFill>
        <p:spPr>
          <a:xfrm>
            <a:off x="5474213" y="1458237"/>
            <a:ext cx="6590447" cy="4491383"/>
          </a:xfrm>
          <a:prstGeom prst="rect">
            <a:avLst/>
          </a:prstGeom>
        </p:spPr>
      </p:pic>
      <p:sp>
        <p:nvSpPr>
          <p:cNvPr id="8" name="object 8">
            <a:extLst>
              <a:ext uri="{FF2B5EF4-FFF2-40B4-BE49-F238E27FC236}">
                <a16:creationId xmlns:a16="http://schemas.microsoft.com/office/drawing/2014/main" id="{EC192622-E103-49EA-B95B-1285CDB8FEED}"/>
              </a:ext>
            </a:extLst>
          </p:cNvPr>
          <p:cNvSpPr/>
          <p:nvPr/>
        </p:nvSpPr>
        <p:spPr>
          <a:xfrm>
            <a:off x="5504692" y="5852776"/>
            <a:ext cx="6559967" cy="501397"/>
          </a:xfrm>
          <a:custGeom>
            <a:avLst/>
            <a:gdLst/>
            <a:ahLst/>
            <a:cxnLst/>
            <a:rect l="l" t="t" r="r" b="b"/>
            <a:pathLst>
              <a:path w="3854450" h="643254">
                <a:moveTo>
                  <a:pt x="3854196" y="0"/>
                </a:moveTo>
                <a:lnTo>
                  <a:pt x="0" y="0"/>
                </a:lnTo>
                <a:lnTo>
                  <a:pt x="0" y="643128"/>
                </a:lnTo>
                <a:lnTo>
                  <a:pt x="3854196" y="643128"/>
                </a:lnTo>
                <a:lnTo>
                  <a:pt x="3854196" y="0"/>
                </a:lnTo>
                <a:close/>
              </a:path>
            </a:pathLst>
          </a:custGeom>
          <a:solidFill>
            <a:srgbClr val="C7BA87">
              <a:alpha val="76863"/>
            </a:srgbClr>
          </a:solidFill>
        </p:spPr>
        <p:txBody>
          <a:bodyPr wrap="square" lIns="0" tIns="0" rIns="0" bIns="0" rtlCol="0"/>
          <a:lstStyle/>
          <a:p>
            <a:endParaRPr dirty="0"/>
          </a:p>
        </p:txBody>
      </p:sp>
      <p:pic>
        <p:nvPicPr>
          <p:cNvPr id="2" name="object 2"/>
          <p:cNvPicPr/>
          <p:nvPr/>
        </p:nvPicPr>
        <p:blipFill>
          <a:blip r:embed="rId4" cstate="print"/>
          <a:stretch>
            <a:fillRect/>
          </a:stretch>
        </p:blipFill>
        <p:spPr>
          <a:xfrm>
            <a:off x="1225296" y="2921507"/>
            <a:ext cx="7027163" cy="3936491"/>
          </a:xfrm>
          <a:prstGeom prst="rect">
            <a:avLst/>
          </a:prstGeom>
        </p:spPr>
      </p:pic>
      <p:sp>
        <p:nvSpPr>
          <p:cNvPr id="3" name="object 3"/>
          <p:cNvSpPr txBox="1">
            <a:spLocks noGrp="1"/>
          </p:cNvSpPr>
          <p:nvPr>
            <p:ph type="title"/>
          </p:nvPr>
        </p:nvSpPr>
        <p:spPr>
          <a:xfrm>
            <a:off x="516060" y="464127"/>
            <a:ext cx="8627939" cy="382156"/>
          </a:xfrm>
          <a:prstGeom prst="rect">
            <a:avLst/>
          </a:prstGeom>
        </p:spPr>
        <p:txBody>
          <a:bodyPr vert="horz" wrap="square" lIns="0" tIns="12700" rIns="0" bIns="0" rtlCol="0">
            <a:spAutoFit/>
          </a:bodyPr>
          <a:lstStyle/>
          <a:p>
            <a:pPr marL="12700">
              <a:lnSpc>
                <a:spcPct val="100000"/>
              </a:lnSpc>
              <a:spcBef>
                <a:spcPts val="545"/>
              </a:spcBef>
            </a:pPr>
            <a:r>
              <a:rPr lang="en-GB" spc="-5" dirty="0"/>
              <a:t>DONOVAN 2 (COPPER/GOLD)</a:t>
            </a:r>
          </a:p>
        </p:txBody>
      </p:sp>
      <p:sp>
        <p:nvSpPr>
          <p:cNvPr id="4" name="object 4"/>
          <p:cNvSpPr txBox="1"/>
          <p:nvPr/>
        </p:nvSpPr>
        <p:spPr>
          <a:xfrm>
            <a:off x="516062" y="940464"/>
            <a:ext cx="4958152" cy="5260414"/>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1" u="none" strike="noStrike" kern="1200" cap="none" spc="-10" normalizeH="0" baseline="0" noProof="0" dirty="0">
                <a:ln>
                  <a:noFill/>
                </a:ln>
                <a:solidFill>
                  <a:srgbClr val="9B4413"/>
                </a:solidFill>
                <a:effectLst/>
                <a:uLnTx/>
                <a:uFillTx/>
                <a:latin typeface="Calibri"/>
                <a:ea typeface="+mn-ea"/>
                <a:cs typeface="Calibri"/>
              </a:rPr>
              <a:t>Capstone </a:t>
            </a:r>
            <a:r>
              <a:rPr kumimoji="0" sz="1800" b="1" i="1" u="none" strike="noStrike" kern="1200" cap="none" spc="-5" normalizeH="0" baseline="0" noProof="0" dirty="0">
                <a:ln>
                  <a:noFill/>
                </a:ln>
                <a:solidFill>
                  <a:srgbClr val="9B4413"/>
                </a:solidFill>
                <a:effectLst/>
                <a:uLnTx/>
                <a:uFillTx/>
                <a:latin typeface="Calibri"/>
                <a:ea typeface="+mn-ea"/>
                <a:cs typeface="Calibri"/>
              </a:rPr>
              <a:t>Mining</a:t>
            </a:r>
            <a:r>
              <a:rPr kumimoji="0" sz="1800" b="1" i="1" u="none" strike="noStrike" kern="1200" cap="none" spc="-25" normalizeH="0" baseline="0" noProof="0" dirty="0">
                <a:ln>
                  <a:noFill/>
                </a:ln>
                <a:solidFill>
                  <a:srgbClr val="9B4413"/>
                </a:solidFill>
                <a:effectLst/>
                <a:uLnTx/>
                <a:uFillTx/>
                <a:latin typeface="Calibri"/>
                <a:ea typeface="+mn-ea"/>
                <a:cs typeface="Calibri"/>
              </a:rPr>
              <a:t> </a:t>
            </a:r>
            <a:r>
              <a:rPr kumimoji="0" sz="1800" b="1" i="1" u="none" strike="noStrike" kern="1200" cap="none" spc="-10" normalizeH="0" baseline="0" noProof="0" dirty="0">
                <a:ln>
                  <a:noFill/>
                </a:ln>
                <a:solidFill>
                  <a:srgbClr val="9B4413"/>
                </a:solidFill>
                <a:effectLst/>
                <a:uLnTx/>
                <a:uFillTx/>
                <a:latin typeface="Calibri"/>
                <a:ea typeface="+mn-ea"/>
                <a:cs typeface="Calibri"/>
              </a:rPr>
              <a:t>Farm-in</a:t>
            </a:r>
            <a:r>
              <a:rPr kumimoji="0" sz="1800" b="1" i="1" u="none" strike="noStrike" kern="1200" cap="none" spc="-20" normalizeH="0" baseline="0" noProof="0" dirty="0">
                <a:ln>
                  <a:noFill/>
                </a:ln>
                <a:solidFill>
                  <a:srgbClr val="9B4413"/>
                </a:solidFill>
                <a:effectLst/>
                <a:uLnTx/>
                <a:uFillTx/>
                <a:latin typeface="Calibri"/>
                <a:ea typeface="+mn-ea"/>
                <a:cs typeface="Calibri"/>
              </a:rPr>
              <a:t> </a:t>
            </a:r>
            <a:r>
              <a:rPr kumimoji="0" sz="1800" b="1" i="1" u="none" strike="noStrike" kern="1200" cap="none" spc="-10" normalizeH="0" baseline="0" noProof="0" dirty="0">
                <a:ln>
                  <a:noFill/>
                </a:ln>
                <a:solidFill>
                  <a:srgbClr val="9B4413"/>
                </a:solidFill>
                <a:effectLst/>
                <a:uLnTx/>
                <a:uFillTx/>
                <a:latin typeface="Calibri"/>
                <a:ea typeface="+mn-ea"/>
                <a:cs typeface="Calibri"/>
              </a:rPr>
              <a:t>agreement</a:t>
            </a:r>
            <a:r>
              <a:rPr kumimoji="0" sz="1800" b="1" i="1" u="none" strike="noStrike" kern="1200" cap="none" spc="-35" normalizeH="0" baseline="0" noProof="0" dirty="0">
                <a:ln>
                  <a:noFill/>
                </a:ln>
                <a:solidFill>
                  <a:srgbClr val="9B4413"/>
                </a:solidFill>
                <a:effectLst/>
                <a:uLnTx/>
                <a:uFillTx/>
                <a:latin typeface="Calibri"/>
                <a:ea typeface="+mn-ea"/>
                <a:cs typeface="Calibri"/>
              </a:rPr>
              <a:t> </a:t>
            </a:r>
            <a:r>
              <a:rPr kumimoji="0" sz="1800" b="1" i="1" u="none" strike="noStrike" kern="1200" cap="none" spc="-5" normalizeH="0" baseline="0" noProof="0" dirty="0">
                <a:ln>
                  <a:noFill/>
                </a:ln>
                <a:solidFill>
                  <a:srgbClr val="9B4413"/>
                </a:solidFill>
                <a:effectLst/>
                <a:uLnTx/>
                <a:uFillTx/>
                <a:latin typeface="Calibri"/>
                <a:ea typeface="+mn-ea"/>
                <a:cs typeface="Calibri"/>
              </a:rPr>
              <a:t>commenced</a:t>
            </a:r>
            <a:endParaRPr kumimoji="0" sz="1800" b="0" i="1"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0" sz="1950" b="0" i="0" u="none" strike="noStrike" kern="1200" cap="none" spc="0" normalizeH="0" baseline="0" noProof="0" dirty="0">
              <a:ln>
                <a:noFill/>
              </a:ln>
              <a:solidFill>
                <a:prstClr val="black"/>
              </a:solidFill>
              <a:effectLst/>
              <a:uLnTx/>
              <a:uFillTx/>
              <a:latin typeface="Calibri"/>
              <a:ea typeface="+mn-ea"/>
              <a:cs typeface="Calibri"/>
            </a:endParaRPr>
          </a:p>
          <a:p>
            <a:pPr marL="240665" marR="438784" lvl="0" indent="-228600" algn="l" defTabSz="914400" rtl="0" eaLnBrk="1" fontAlgn="auto" latinLnBrk="0" hangingPunct="1">
              <a:lnSpc>
                <a:spcPct val="100000"/>
              </a:lnSpc>
              <a:spcBef>
                <a:spcPts val="5"/>
              </a:spcBef>
              <a:spcAft>
                <a:spcPts val="0"/>
              </a:spcAft>
              <a:buClr>
                <a:srgbClr val="C7BA87"/>
              </a:buClr>
              <a:buSzTx/>
              <a:buFont typeface="Arial"/>
              <a:buChar char="•"/>
              <a:tabLst>
                <a:tab pos="240665" algn="l"/>
                <a:tab pos="241300" algn="l"/>
              </a:tabLst>
              <a:defRPr/>
            </a:pPr>
            <a:r>
              <a:rPr kumimoji="0" sz="1400" b="0" i="0" u="none" strike="noStrike" kern="1200" cap="none" spc="0" normalizeH="0" baseline="0" noProof="0" dirty="0">
                <a:ln>
                  <a:noFill/>
                </a:ln>
                <a:solidFill>
                  <a:srgbClr val="3A3838"/>
                </a:solidFill>
                <a:effectLst/>
                <a:uLnTx/>
                <a:uFillTx/>
                <a:latin typeface="Verdana"/>
                <a:ea typeface="+mn-ea"/>
                <a:cs typeface="Verdana"/>
              </a:rPr>
              <a:t>Capstone</a:t>
            </a:r>
            <a:r>
              <a:rPr kumimoji="0" sz="1400" b="0" i="0" u="none" strike="noStrike" kern="1200" cap="none" spc="-4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Mining</a:t>
            </a:r>
            <a:r>
              <a:rPr kumimoji="0" sz="1400" b="0" i="0" u="none" strike="noStrike" kern="1200" cap="none" spc="-40" normalizeH="0" baseline="0" noProof="0" dirty="0">
                <a:ln>
                  <a:noFill/>
                </a:ln>
                <a:solidFill>
                  <a:srgbClr val="3A3838"/>
                </a:solidFill>
                <a:effectLst/>
                <a:uLnTx/>
                <a:uFillTx/>
                <a:latin typeface="Verdana"/>
                <a:ea typeface="+mn-ea"/>
                <a:cs typeface="Verdana"/>
              </a:rPr>
              <a:t> </a:t>
            </a:r>
            <a:r>
              <a:rPr kumimoji="0" lang="en-GB" sz="1400" b="0" i="0" u="none" strike="noStrike" kern="1200" cap="none" spc="0" normalizeH="0" baseline="0" noProof="0" dirty="0">
                <a:ln>
                  <a:noFill/>
                </a:ln>
                <a:solidFill>
                  <a:srgbClr val="3A3838"/>
                </a:solidFill>
                <a:effectLst/>
                <a:uLnTx/>
                <a:uFillTx/>
                <a:latin typeface="Verdana"/>
                <a:ea typeface="+mn-ea"/>
                <a:cs typeface="Verdana"/>
              </a:rPr>
              <a:t>commenced</a:t>
            </a:r>
            <a:r>
              <a:rPr kumimoji="0" lang="en-GB" sz="1400" b="0" i="0" u="none" strike="noStrike" kern="1200" cap="none" spc="-40" normalizeH="0" baseline="0" noProof="0" dirty="0">
                <a:ln>
                  <a:noFill/>
                </a:ln>
                <a:solidFill>
                  <a:srgbClr val="3A3838"/>
                </a:solidFill>
                <a:effectLst/>
                <a:uLnTx/>
                <a:uFillTx/>
                <a:latin typeface="Verdana"/>
                <a:ea typeface="+mn-ea"/>
                <a:cs typeface="Verdana"/>
              </a:rPr>
              <a:t> </a:t>
            </a:r>
            <a:r>
              <a:rPr kumimoji="0" lang="en-GB" sz="1400" b="0" i="0" u="none" strike="noStrike" kern="1200" cap="none" spc="0" normalizeH="0" baseline="0" noProof="0" dirty="0">
                <a:ln>
                  <a:noFill/>
                </a:ln>
                <a:solidFill>
                  <a:srgbClr val="3A3838"/>
                </a:solidFill>
                <a:effectLst/>
                <a:uLnTx/>
                <a:uFillTx/>
                <a:latin typeface="Verdana"/>
                <a:ea typeface="+mn-ea"/>
                <a:cs typeface="Verdana"/>
              </a:rPr>
              <a:t>sole</a:t>
            </a:r>
            <a:r>
              <a:rPr kumimoji="0" lang="en-GB" sz="1400" b="0" i="0" u="none" strike="noStrike" kern="1200" cap="none" spc="-30" normalizeH="0" baseline="0" noProof="0" dirty="0">
                <a:ln>
                  <a:noFill/>
                </a:ln>
                <a:solidFill>
                  <a:srgbClr val="3A3838"/>
                </a:solidFill>
                <a:effectLst/>
                <a:uLnTx/>
                <a:uFillTx/>
                <a:latin typeface="Verdana"/>
                <a:ea typeface="+mn-ea"/>
                <a:cs typeface="Verdana"/>
              </a:rPr>
              <a:t> </a:t>
            </a:r>
            <a:r>
              <a:rPr kumimoji="0" lang="en-GB" sz="1400" b="0" i="0" u="none" strike="noStrike" kern="1200" cap="none" spc="0" normalizeH="0" baseline="0" noProof="0" dirty="0">
                <a:ln>
                  <a:noFill/>
                </a:ln>
                <a:solidFill>
                  <a:srgbClr val="3A3838"/>
                </a:solidFill>
                <a:effectLst/>
                <a:uLnTx/>
                <a:uFillTx/>
                <a:latin typeface="Verdana"/>
                <a:ea typeface="+mn-ea"/>
                <a:cs typeface="Verdana"/>
              </a:rPr>
              <a:t>funding</a:t>
            </a:r>
            <a:r>
              <a:rPr kumimoji="0" lang="en-GB" sz="1400" b="0" i="0" u="none" strike="noStrike" kern="1200" cap="none" spc="-30" normalizeH="0" baseline="0" noProof="0" dirty="0">
                <a:ln>
                  <a:noFill/>
                </a:ln>
                <a:solidFill>
                  <a:srgbClr val="3A3838"/>
                </a:solidFill>
                <a:effectLst/>
                <a:uLnTx/>
                <a:uFillTx/>
                <a:latin typeface="Verdana"/>
                <a:ea typeface="+mn-ea"/>
                <a:cs typeface="Verdana"/>
              </a:rPr>
              <a:t> </a:t>
            </a:r>
            <a:r>
              <a:rPr kumimoji="0" lang="en-GB" sz="1400" b="0" i="0" u="none" strike="noStrike" kern="1200" cap="none" spc="-5" normalizeH="0" baseline="0" noProof="0" dirty="0">
                <a:ln>
                  <a:noFill/>
                </a:ln>
                <a:solidFill>
                  <a:srgbClr val="3A3838"/>
                </a:solidFill>
                <a:effectLst/>
                <a:uLnTx/>
                <a:uFillTx/>
                <a:latin typeface="Verdana"/>
                <a:ea typeface="+mn-ea"/>
                <a:cs typeface="Verdana"/>
              </a:rPr>
              <a:t>to </a:t>
            </a:r>
            <a:r>
              <a:rPr kumimoji="0" lang="en-GB" sz="1400" b="0" i="0" u="none" strike="noStrike" kern="1200" cap="none" spc="-475" normalizeH="0" baseline="0" noProof="0" dirty="0">
                <a:ln>
                  <a:noFill/>
                </a:ln>
                <a:solidFill>
                  <a:srgbClr val="3A3838"/>
                </a:solidFill>
                <a:effectLst/>
                <a:uLnTx/>
                <a:uFillTx/>
                <a:latin typeface="Verdana"/>
                <a:ea typeface="+mn-ea"/>
                <a:cs typeface="Verdana"/>
              </a:rPr>
              <a:t> </a:t>
            </a:r>
            <a:r>
              <a:rPr kumimoji="0" lang="en-GB" sz="1400" b="0" i="0" u="none" strike="noStrike" kern="1200" cap="none" spc="0" normalizeH="0" baseline="0" noProof="0" dirty="0">
                <a:ln>
                  <a:noFill/>
                </a:ln>
                <a:solidFill>
                  <a:srgbClr val="3A3838"/>
                </a:solidFill>
                <a:effectLst/>
                <a:uLnTx/>
                <a:uFillTx/>
                <a:latin typeface="Verdana"/>
                <a:ea typeface="+mn-ea"/>
                <a:cs typeface="Verdana"/>
              </a:rPr>
              <a:t>develop project with multi-million dollar </a:t>
            </a:r>
            <a:r>
              <a:rPr kumimoji="0" lang="en-GB" sz="1400" b="0" i="0" u="none" strike="noStrike" kern="1200" cap="none" spc="-5" normalizeH="0" baseline="0" noProof="0" dirty="0">
                <a:ln>
                  <a:noFill/>
                </a:ln>
                <a:solidFill>
                  <a:srgbClr val="3A3838"/>
                </a:solidFill>
                <a:effectLst/>
                <a:uLnTx/>
                <a:uFillTx/>
                <a:latin typeface="Verdana"/>
                <a:ea typeface="+mn-ea"/>
                <a:cs typeface="Verdana"/>
              </a:rPr>
              <a:t>investment </a:t>
            </a:r>
          </a:p>
          <a:p>
            <a:pPr marL="240665" marR="438784" lvl="0" indent="-228600" algn="l" defTabSz="914400" rtl="0" eaLnBrk="1" fontAlgn="auto" latinLnBrk="0" hangingPunct="1">
              <a:lnSpc>
                <a:spcPct val="100000"/>
              </a:lnSpc>
              <a:spcBef>
                <a:spcPts val="5"/>
              </a:spcBef>
              <a:spcAft>
                <a:spcPts val="0"/>
              </a:spcAft>
              <a:buClr>
                <a:srgbClr val="C7BA87"/>
              </a:buClr>
              <a:buSzTx/>
              <a:buFont typeface="Arial"/>
              <a:buChar char="•"/>
              <a:tabLst>
                <a:tab pos="240665" algn="l"/>
                <a:tab pos="241300" algn="l"/>
              </a:tabLst>
              <a:defRPr/>
            </a:pPr>
            <a:endParaRPr kumimoji="0" lang="en-GB" sz="1400" b="0" i="0" u="none" strike="noStrike" kern="1200" cap="none" spc="-5" normalizeH="0" baseline="0" noProof="0" dirty="0">
              <a:ln>
                <a:noFill/>
              </a:ln>
              <a:solidFill>
                <a:srgbClr val="3A3838"/>
              </a:solidFill>
              <a:effectLst/>
              <a:uLnTx/>
              <a:uFillTx/>
              <a:latin typeface="Verdana"/>
              <a:ea typeface="+mn-ea"/>
              <a:cs typeface="Verdana"/>
            </a:endParaRPr>
          </a:p>
          <a:p>
            <a:pPr marL="240665" marR="438784" lvl="0" indent="-228600" algn="l" defTabSz="914400" rtl="0" eaLnBrk="1" fontAlgn="auto" latinLnBrk="0" hangingPunct="1">
              <a:lnSpc>
                <a:spcPct val="100000"/>
              </a:lnSpc>
              <a:spcBef>
                <a:spcPts val="5"/>
              </a:spcBef>
              <a:spcAft>
                <a:spcPts val="0"/>
              </a:spcAft>
              <a:buClr>
                <a:srgbClr val="C7BA87"/>
              </a:buClr>
              <a:buSzTx/>
              <a:buFont typeface="Arial"/>
              <a:buChar char="•"/>
              <a:tabLst>
                <a:tab pos="240665" algn="l"/>
                <a:tab pos="241300" algn="l"/>
              </a:tabLst>
              <a:defRPr/>
            </a:pPr>
            <a:r>
              <a:rPr kumimoji="0" lang="en-GB" sz="1400" b="0" i="0" u="none" strike="noStrike" kern="1200" cap="none" spc="-5" normalizeH="0" baseline="0" noProof="0" dirty="0">
                <a:ln>
                  <a:noFill/>
                </a:ln>
                <a:solidFill>
                  <a:srgbClr val="3A3838"/>
                </a:solidFill>
                <a:effectLst/>
                <a:uLnTx/>
                <a:uFillTx/>
                <a:latin typeface="Verdana"/>
                <a:ea typeface="+mn-ea"/>
                <a:cs typeface="Verdana"/>
              </a:rPr>
              <a:t>First stage sees Capstone spend US$3.6m on exploration and making a cash payment of US$290k to Alien in order to earn a 65% interest in the project</a:t>
            </a:r>
            <a:endParaRPr kumimoji="0" lang="en-GB" sz="1400" b="0" i="0" u="none" strike="noStrike" kern="1200" cap="none" spc="0" normalizeH="0" baseline="0" noProof="0" dirty="0">
              <a:ln>
                <a:noFill/>
              </a:ln>
              <a:solidFill>
                <a:prstClr val="black"/>
              </a:solidFill>
              <a:effectLst/>
              <a:uLnTx/>
              <a:uFillTx/>
              <a:latin typeface="Verdana"/>
              <a:ea typeface="+mn-ea"/>
              <a:cs typeface="Verdana"/>
            </a:endParaRPr>
          </a:p>
          <a:p>
            <a:pPr marL="241300" marR="577215" lvl="0" indent="-228600" algn="l" defTabSz="914400" rtl="0" eaLnBrk="1" fontAlgn="auto" latinLnBrk="0" hangingPunct="1">
              <a:lnSpc>
                <a:spcPct val="100000"/>
              </a:lnSpc>
              <a:spcBef>
                <a:spcPts val="994"/>
              </a:spcBef>
              <a:spcAft>
                <a:spcPts val="0"/>
              </a:spcAft>
              <a:buClr>
                <a:srgbClr val="C7BA87"/>
              </a:buClr>
              <a:buSzTx/>
              <a:buFont typeface="Arial"/>
              <a:buChar char="•"/>
              <a:tabLst>
                <a:tab pos="240665" algn="l"/>
                <a:tab pos="241300" algn="l"/>
              </a:tabLst>
              <a:defRPr/>
            </a:pPr>
            <a:r>
              <a:rPr kumimoji="0" lang="en-GB" sz="1400" b="0" i="0" u="none" strike="noStrike" kern="1200" cap="none" spc="0" normalizeH="0" baseline="0" noProof="0" dirty="0">
                <a:ln>
                  <a:noFill/>
                </a:ln>
                <a:solidFill>
                  <a:srgbClr val="3A3838"/>
                </a:solidFill>
                <a:effectLst/>
                <a:uLnTx/>
                <a:uFillTx/>
                <a:latin typeface="Verdana"/>
                <a:ea typeface="+mn-ea"/>
                <a:cs typeface="Verdana"/>
              </a:rPr>
              <a:t>Close</a:t>
            </a:r>
            <a:r>
              <a:rPr kumimoji="0" lang="en-GB" sz="1400" b="0" i="0" u="none" strike="noStrike" kern="1200" cap="none" spc="-30" normalizeH="0" baseline="0" noProof="0" dirty="0">
                <a:ln>
                  <a:noFill/>
                </a:ln>
                <a:solidFill>
                  <a:srgbClr val="3A3838"/>
                </a:solidFill>
                <a:effectLst/>
                <a:uLnTx/>
                <a:uFillTx/>
                <a:latin typeface="Verdana"/>
                <a:ea typeface="+mn-ea"/>
                <a:cs typeface="Verdana"/>
              </a:rPr>
              <a:t> </a:t>
            </a:r>
            <a:r>
              <a:rPr kumimoji="0" lang="en-GB" sz="1400" b="0" i="0" u="none" strike="noStrike" kern="1200" cap="none" spc="0" normalizeH="0" baseline="0" noProof="0" dirty="0">
                <a:ln>
                  <a:noFill/>
                </a:ln>
                <a:solidFill>
                  <a:srgbClr val="3A3838"/>
                </a:solidFill>
                <a:effectLst/>
                <a:uLnTx/>
                <a:uFillTx/>
                <a:latin typeface="Verdana"/>
                <a:ea typeface="+mn-ea"/>
                <a:cs typeface="Verdana"/>
              </a:rPr>
              <a:t>spaced</a:t>
            </a:r>
            <a:r>
              <a:rPr kumimoji="0" lang="en-GB" sz="1400" b="0" i="0" u="none" strike="noStrike" kern="1200" cap="none" spc="-20" normalizeH="0" baseline="0" noProof="0" dirty="0">
                <a:ln>
                  <a:noFill/>
                </a:ln>
                <a:solidFill>
                  <a:srgbClr val="3A3838"/>
                </a:solidFill>
                <a:effectLst/>
                <a:uLnTx/>
                <a:uFillTx/>
                <a:latin typeface="Verdana"/>
                <a:ea typeface="+mn-ea"/>
                <a:cs typeface="Verdana"/>
              </a:rPr>
              <a:t> </a:t>
            </a:r>
            <a:r>
              <a:rPr kumimoji="0" lang="en-GB" sz="1400" b="0" i="0" u="none" strike="noStrike" kern="1200" cap="none" spc="0" normalizeH="0" baseline="0" noProof="0" dirty="0">
                <a:ln>
                  <a:noFill/>
                </a:ln>
                <a:solidFill>
                  <a:srgbClr val="3A3838"/>
                </a:solidFill>
                <a:effectLst/>
                <a:uLnTx/>
                <a:uFillTx/>
                <a:latin typeface="Verdana"/>
                <a:ea typeface="+mn-ea"/>
                <a:cs typeface="Verdana"/>
              </a:rPr>
              <a:t>in-fill</a:t>
            </a:r>
            <a:r>
              <a:rPr kumimoji="0" lang="en-GB" sz="1400" b="0" i="0" u="none" strike="noStrike" kern="1200" cap="none" spc="-25" normalizeH="0" baseline="0" noProof="0" dirty="0">
                <a:ln>
                  <a:noFill/>
                </a:ln>
                <a:solidFill>
                  <a:srgbClr val="3A3838"/>
                </a:solidFill>
                <a:effectLst/>
                <a:uLnTx/>
                <a:uFillTx/>
                <a:latin typeface="Verdana"/>
                <a:ea typeface="+mn-ea"/>
                <a:cs typeface="Verdana"/>
              </a:rPr>
              <a:t> </a:t>
            </a:r>
            <a:r>
              <a:rPr kumimoji="0" lang="en-GB" sz="1400" b="0" i="0" u="none" strike="noStrike" kern="1200" cap="none" spc="-5" normalizeH="0" baseline="0" noProof="0" dirty="0">
                <a:ln>
                  <a:noFill/>
                </a:ln>
                <a:solidFill>
                  <a:srgbClr val="3A3838"/>
                </a:solidFill>
                <a:effectLst/>
                <a:uLnTx/>
                <a:uFillTx/>
                <a:latin typeface="Verdana"/>
                <a:ea typeface="+mn-ea"/>
                <a:cs typeface="Verdana"/>
              </a:rPr>
              <a:t>IP survey</a:t>
            </a:r>
            <a:r>
              <a:rPr kumimoji="0" lang="en-GB" sz="1400" b="0" i="0" u="none" strike="noStrike" kern="1200" cap="none" spc="-20" normalizeH="0" baseline="0" noProof="0" dirty="0">
                <a:ln>
                  <a:noFill/>
                </a:ln>
                <a:solidFill>
                  <a:srgbClr val="3A3838"/>
                </a:solidFill>
                <a:effectLst/>
                <a:uLnTx/>
                <a:uFillTx/>
                <a:latin typeface="Verdana"/>
                <a:ea typeface="+mn-ea"/>
                <a:cs typeface="Verdana"/>
              </a:rPr>
              <a:t> </a:t>
            </a:r>
            <a:r>
              <a:rPr kumimoji="0" lang="en-GB" sz="1400" b="0" i="0" u="none" strike="noStrike" kern="1200" cap="none" spc="-5" normalizeH="0" baseline="0" noProof="0" dirty="0">
                <a:ln>
                  <a:noFill/>
                </a:ln>
                <a:solidFill>
                  <a:srgbClr val="3A3838"/>
                </a:solidFill>
                <a:effectLst/>
                <a:uLnTx/>
                <a:uFillTx/>
                <a:latin typeface="Verdana"/>
                <a:ea typeface="+mn-ea"/>
                <a:cs typeface="Verdana"/>
              </a:rPr>
              <a:t>in 2020 to</a:t>
            </a:r>
            <a:r>
              <a:rPr kumimoji="0" lang="en-GB" sz="1400" b="0" i="0" u="none" strike="noStrike" kern="1200" cap="none" spc="-20" normalizeH="0" baseline="0" noProof="0" dirty="0">
                <a:ln>
                  <a:noFill/>
                </a:ln>
                <a:solidFill>
                  <a:srgbClr val="3A3838"/>
                </a:solidFill>
                <a:effectLst/>
                <a:uLnTx/>
                <a:uFillTx/>
                <a:latin typeface="Verdana"/>
                <a:ea typeface="+mn-ea"/>
                <a:cs typeface="Verdana"/>
              </a:rPr>
              <a:t> </a:t>
            </a:r>
            <a:r>
              <a:rPr kumimoji="0" lang="en-GB" sz="1400" b="0" i="0" u="none" strike="noStrike" kern="1200" cap="none" spc="0" normalizeH="0" baseline="0" noProof="0" dirty="0">
                <a:ln>
                  <a:noFill/>
                </a:ln>
                <a:solidFill>
                  <a:srgbClr val="3A3838"/>
                </a:solidFill>
                <a:effectLst/>
                <a:uLnTx/>
                <a:uFillTx/>
                <a:latin typeface="Verdana"/>
                <a:ea typeface="+mn-ea"/>
                <a:cs typeface="Verdana"/>
              </a:rPr>
              <a:t>consolidate</a:t>
            </a:r>
            <a:r>
              <a:rPr kumimoji="0" lang="en-GB" sz="1400" b="0" i="0" u="none" strike="noStrike" kern="1200" cap="none" spc="-45" normalizeH="0" baseline="0" noProof="0" dirty="0">
                <a:ln>
                  <a:noFill/>
                </a:ln>
                <a:solidFill>
                  <a:srgbClr val="3A3838"/>
                </a:solidFill>
                <a:effectLst/>
                <a:uLnTx/>
                <a:uFillTx/>
                <a:latin typeface="Verdana"/>
                <a:ea typeface="+mn-ea"/>
                <a:cs typeface="Verdana"/>
              </a:rPr>
              <a:t> </a:t>
            </a:r>
            <a:r>
              <a:rPr kumimoji="0" lang="en-GB" sz="1400" b="0" i="0" u="none" strike="noStrike" kern="1200" cap="none" spc="0" normalizeH="0" baseline="0" noProof="0" dirty="0">
                <a:ln>
                  <a:noFill/>
                </a:ln>
                <a:solidFill>
                  <a:srgbClr val="3A3838"/>
                </a:solidFill>
                <a:effectLst/>
                <a:uLnTx/>
                <a:uFillTx/>
                <a:latin typeface="Verdana"/>
                <a:ea typeface="+mn-ea"/>
                <a:cs typeface="Verdana"/>
              </a:rPr>
              <a:t>Drill</a:t>
            </a:r>
            <a:r>
              <a:rPr kumimoji="0" lang="en-GB" sz="1400" b="0" i="0" u="none" strike="noStrike" kern="1200" cap="none" spc="-30" normalizeH="0" baseline="0" noProof="0" dirty="0">
                <a:ln>
                  <a:noFill/>
                </a:ln>
                <a:solidFill>
                  <a:srgbClr val="3A3838"/>
                </a:solidFill>
                <a:effectLst/>
                <a:uLnTx/>
                <a:uFillTx/>
                <a:latin typeface="Verdana"/>
                <a:ea typeface="+mn-ea"/>
                <a:cs typeface="Verdana"/>
              </a:rPr>
              <a:t> </a:t>
            </a:r>
            <a:r>
              <a:rPr kumimoji="0" lang="en-GB" sz="1400" b="0" i="0" u="none" strike="noStrike" kern="1200" cap="none" spc="-20" normalizeH="0" baseline="0" noProof="0" dirty="0">
                <a:ln>
                  <a:noFill/>
                </a:ln>
                <a:solidFill>
                  <a:srgbClr val="3A3838"/>
                </a:solidFill>
                <a:effectLst/>
                <a:uLnTx/>
                <a:uFillTx/>
                <a:latin typeface="Verdana"/>
                <a:ea typeface="+mn-ea"/>
                <a:cs typeface="Verdana"/>
              </a:rPr>
              <a:t>Targeting</a:t>
            </a:r>
            <a:endParaRPr kumimoji="0" lang="en-GB" sz="1400" b="0" i="0" u="none" strike="noStrike" kern="1200" cap="none" spc="0" normalizeH="0" baseline="0" noProof="0" dirty="0">
              <a:ln>
                <a:noFill/>
              </a:ln>
              <a:solidFill>
                <a:prstClr val="black"/>
              </a:solidFill>
              <a:effectLst/>
              <a:uLnTx/>
              <a:uFillTx/>
              <a:latin typeface="Verdana"/>
              <a:ea typeface="+mn-ea"/>
              <a:cs typeface="Verdana"/>
            </a:endParaRPr>
          </a:p>
          <a:p>
            <a:pPr marL="241300" marR="436245" lvl="0" indent="-228600" algn="l" defTabSz="914400" rtl="0" eaLnBrk="1" fontAlgn="auto" latinLnBrk="0" hangingPunct="1">
              <a:lnSpc>
                <a:spcPct val="100000"/>
              </a:lnSpc>
              <a:spcBef>
                <a:spcPts val="994"/>
              </a:spcBef>
              <a:spcAft>
                <a:spcPts val="0"/>
              </a:spcAft>
              <a:buClr>
                <a:srgbClr val="C7BA87"/>
              </a:buClr>
              <a:buSzTx/>
              <a:buFont typeface="Arial"/>
              <a:buChar char="•"/>
              <a:tabLst>
                <a:tab pos="240665" algn="l"/>
                <a:tab pos="241300" algn="l"/>
              </a:tabLst>
              <a:defRPr/>
            </a:pPr>
            <a:r>
              <a:rPr kumimoji="0" lang="en-GB" sz="1400" b="0" i="0" u="none" strike="noStrike" kern="1200" cap="none" spc="5" normalizeH="0" baseline="0" noProof="0" dirty="0">
                <a:ln>
                  <a:noFill/>
                </a:ln>
                <a:solidFill>
                  <a:srgbClr val="3A3838"/>
                </a:solidFill>
                <a:effectLst/>
                <a:uLnTx/>
                <a:uFillTx/>
                <a:latin typeface="Verdana"/>
                <a:ea typeface="+mn-ea"/>
                <a:cs typeface="Verdana"/>
              </a:rPr>
              <a:t>Maiden drilling program of 2,500m started February 2021 </a:t>
            </a:r>
            <a:r>
              <a:rPr kumimoji="0" sz="1400" b="0" i="0" u="none" strike="noStrike" kern="1200" cap="none" spc="-5" normalizeH="0" baseline="0" noProof="0" dirty="0">
                <a:ln>
                  <a:noFill/>
                </a:ln>
                <a:solidFill>
                  <a:srgbClr val="3A3838"/>
                </a:solidFill>
                <a:effectLst/>
                <a:uLnTx/>
                <a:uFillTx/>
                <a:latin typeface="Verdana"/>
                <a:ea typeface="+mn-ea"/>
                <a:cs typeface="Verdana"/>
              </a:rPr>
              <a:t>to</a:t>
            </a:r>
            <a:r>
              <a:rPr kumimoji="0" sz="1400" b="0" i="0" u="none" strike="noStrike" kern="1200" cap="none" spc="1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follow</a:t>
            </a:r>
            <a:r>
              <a:rPr kumimoji="0" sz="1400" b="0" i="0" u="none" strike="noStrike" kern="1200" cap="none" spc="-3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on</a:t>
            </a:r>
            <a:r>
              <a:rPr kumimoji="0" sz="1400" b="0" i="0" u="none" strike="noStrike" kern="1200" cap="none" spc="-1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completion</a:t>
            </a:r>
            <a:r>
              <a:rPr kumimoji="0" sz="1400" b="0" i="0" u="none" strike="noStrike" kern="1200" cap="none" spc="-35"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2019</a:t>
            </a:r>
            <a:r>
              <a:rPr kumimoji="0" sz="1400" b="0" i="0" u="none" strike="noStrike" kern="1200" cap="none" spc="-15"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surface </a:t>
            </a:r>
            <a:r>
              <a:rPr kumimoji="0" sz="1400" b="0" i="0" u="none" strike="noStrike" kern="1200" cap="none" spc="-48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sample</a:t>
            </a:r>
            <a:r>
              <a:rPr kumimoji="0" sz="1400" b="0" i="0" u="none" strike="noStrike" kern="1200" cap="none" spc="-4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results</a:t>
            </a:r>
            <a:r>
              <a:rPr kumimoji="0" sz="1400" b="0" i="0" u="none" strike="noStrike" kern="1200" cap="none" spc="-2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included:</a:t>
            </a:r>
            <a:endParaRPr kumimoji="0" sz="1400" b="0" i="0" u="none" strike="noStrike" kern="1200" cap="none" spc="0" normalizeH="0" baseline="0" noProof="0" dirty="0">
              <a:ln>
                <a:noFill/>
              </a:ln>
              <a:solidFill>
                <a:prstClr val="black"/>
              </a:solidFill>
              <a:effectLst/>
              <a:uLnTx/>
              <a:uFillTx/>
              <a:latin typeface="Verdana"/>
              <a:ea typeface="+mn-ea"/>
              <a:cs typeface="Verdana"/>
            </a:endParaRPr>
          </a:p>
          <a:p>
            <a:pPr marL="698500" marR="0" lvl="1" indent="-228600" algn="l" defTabSz="914400" rtl="0" eaLnBrk="1" fontAlgn="auto" latinLnBrk="0" hangingPunct="1">
              <a:lnSpc>
                <a:spcPct val="100000"/>
              </a:lnSpc>
              <a:spcBef>
                <a:spcPts val="505"/>
              </a:spcBef>
              <a:spcAft>
                <a:spcPts val="0"/>
              </a:spcAft>
              <a:buClr>
                <a:srgbClr val="C7BA87"/>
              </a:buClr>
              <a:buSzTx/>
              <a:buFont typeface="Arial"/>
              <a:buChar char="•"/>
              <a:tabLst>
                <a:tab pos="697865" algn="l"/>
                <a:tab pos="698500" algn="l"/>
              </a:tabLst>
              <a:defRPr/>
            </a:pPr>
            <a:r>
              <a:rPr kumimoji="0" sz="1400" b="1" i="0" u="none" strike="noStrike" kern="1200" cap="none" spc="-5" normalizeH="0" baseline="0" noProof="0" dirty="0">
                <a:ln>
                  <a:noFill/>
                </a:ln>
                <a:solidFill>
                  <a:srgbClr val="3A3838"/>
                </a:solidFill>
                <a:effectLst/>
                <a:uLnTx/>
                <a:uFillTx/>
                <a:latin typeface="Verdana"/>
                <a:ea typeface="+mn-ea"/>
                <a:cs typeface="Verdana"/>
              </a:rPr>
              <a:t>3.34%</a:t>
            </a:r>
            <a:r>
              <a:rPr kumimoji="0" sz="1400" b="1" i="0" u="none" strike="noStrike" kern="1200" cap="none" spc="-30" normalizeH="0" baseline="0" noProof="0" dirty="0">
                <a:ln>
                  <a:noFill/>
                </a:ln>
                <a:solidFill>
                  <a:srgbClr val="3A3838"/>
                </a:solidFill>
                <a:effectLst/>
                <a:uLnTx/>
                <a:uFillTx/>
                <a:latin typeface="Verdana"/>
                <a:ea typeface="+mn-ea"/>
                <a:cs typeface="Verdana"/>
              </a:rPr>
              <a:t> </a:t>
            </a:r>
            <a:r>
              <a:rPr kumimoji="0" sz="1400" b="1" i="0" u="none" strike="noStrike" kern="1200" cap="none" spc="0" normalizeH="0" baseline="0" noProof="0" dirty="0">
                <a:ln>
                  <a:noFill/>
                </a:ln>
                <a:solidFill>
                  <a:srgbClr val="3A3838"/>
                </a:solidFill>
                <a:effectLst/>
                <a:uLnTx/>
                <a:uFillTx/>
                <a:latin typeface="Verdana"/>
                <a:ea typeface="+mn-ea"/>
                <a:cs typeface="Verdana"/>
              </a:rPr>
              <a:t>Cu</a:t>
            </a:r>
            <a:endParaRPr kumimoji="0" sz="1400" b="0" i="0" u="none" strike="noStrike" kern="1200" cap="none" spc="0" normalizeH="0" baseline="0" noProof="0" dirty="0">
              <a:ln>
                <a:noFill/>
              </a:ln>
              <a:solidFill>
                <a:prstClr val="black"/>
              </a:solidFill>
              <a:effectLst/>
              <a:uLnTx/>
              <a:uFillTx/>
              <a:latin typeface="Verdana"/>
              <a:ea typeface="+mn-ea"/>
              <a:cs typeface="Verdana"/>
            </a:endParaRPr>
          </a:p>
          <a:p>
            <a:pPr marL="698500" marR="0" lvl="1" indent="-228600" algn="l" defTabSz="914400" rtl="0" eaLnBrk="1" fontAlgn="auto" latinLnBrk="0" hangingPunct="1">
              <a:lnSpc>
                <a:spcPct val="100000"/>
              </a:lnSpc>
              <a:spcBef>
                <a:spcPts val="505"/>
              </a:spcBef>
              <a:spcAft>
                <a:spcPts val="0"/>
              </a:spcAft>
              <a:buClr>
                <a:srgbClr val="C7BA87"/>
              </a:buClr>
              <a:buSzTx/>
              <a:buFont typeface="Arial"/>
              <a:buChar char="•"/>
              <a:tabLst>
                <a:tab pos="697865" algn="l"/>
                <a:tab pos="698500" algn="l"/>
              </a:tabLst>
              <a:defRPr/>
            </a:pPr>
            <a:r>
              <a:rPr kumimoji="0" sz="1400" b="1" i="0" u="none" strike="noStrike" kern="1200" cap="none" spc="-5" normalizeH="0" baseline="0" noProof="0" dirty="0">
                <a:ln>
                  <a:noFill/>
                </a:ln>
                <a:solidFill>
                  <a:srgbClr val="3A3838"/>
                </a:solidFill>
                <a:effectLst/>
                <a:uLnTx/>
                <a:uFillTx/>
                <a:latin typeface="Verdana"/>
                <a:ea typeface="+mn-ea"/>
                <a:cs typeface="Verdana"/>
              </a:rPr>
              <a:t>2.68</a:t>
            </a:r>
            <a:r>
              <a:rPr lang="en-GB" sz="1400" b="1" spc="-5" dirty="0">
                <a:solidFill>
                  <a:srgbClr val="3A3838"/>
                </a:solidFill>
                <a:latin typeface="Verdana"/>
                <a:cs typeface="Verdana"/>
              </a:rPr>
              <a:t> </a:t>
            </a:r>
            <a:r>
              <a:rPr kumimoji="0" sz="1400" b="1" i="0" u="none" strike="noStrike" kern="1200" cap="none" spc="-5" normalizeH="0" baseline="0" noProof="0" dirty="0">
                <a:ln>
                  <a:noFill/>
                </a:ln>
                <a:solidFill>
                  <a:srgbClr val="3A3838"/>
                </a:solidFill>
                <a:effectLst/>
                <a:uLnTx/>
                <a:uFillTx/>
                <a:latin typeface="Verdana"/>
                <a:ea typeface="+mn-ea"/>
                <a:cs typeface="Verdana"/>
              </a:rPr>
              <a:t>g/t</a:t>
            </a:r>
            <a:r>
              <a:rPr kumimoji="0" sz="1400" b="1" i="0" u="none" strike="noStrike" kern="1200" cap="none" spc="-35" normalizeH="0" baseline="0" noProof="0" dirty="0">
                <a:ln>
                  <a:noFill/>
                </a:ln>
                <a:solidFill>
                  <a:srgbClr val="3A3838"/>
                </a:solidFill>
                <a:effectLst/>
                <a:uLnTx/>
                <a:uFillTx/>
                <a:latin typeface="Verdana"/>
                <a:ea typeface="+mn-ea"/>
                <a:cs typeface="Verdana"/>
              </a:rPr>
              <a:t> </a:t>
            </a:r>
            <a:r>
              <a:rPr kumimoji="0" sz="1400" b="1" i="0" u="none" strike="noStrike" kern="1200" cap="none" spc="0" normalizeH="0" baseline="0" noProof="0" dirty="0">
                <a:ln>
                  <a:noFill/>
                </a:ln>
                <a:solidFill>
                  <a:srgbClr val="3A3838"/>
                </a:solidFill>
                <a:effectLst/>
                <a:uLnTx/>
                <a:uFillTx/>
                <a:latin typeface="Verdana"/>
                <a:ea typeface="+mn-ea"/>
                <a:cs typeface="Verdana"/>
              </a:rPr>
              <a:t>Au</a:t>
            </a:r>
            <a:endParaRPr kumimoji="0" sz="1400" b="0" i="0" u="none" strike="noStrike" kern="1200" cap="none" spc="0" normalizeH="0" baseline="0" noProof="0" dirty="0">
              <a:ln>
                <a:noFill/>
              </a:ln>
              <a:solidFill>
                <a:prstClr val="black"/>
              </a:solidFill>
              <a:effectLst/>
              <a:uLnTx/>
              <a:uFillTx/>
              <a:latin typeface="Verdana"/>
              <a:ea typeface="+mn-ea"/>
              <a:cs typeface="Verdana"/>
            </a:endParaRPr>
          </a:p>
          <a:p>
            <a:pPr marL="241300" marR="878205" lvl="0" indent="-228600" algn="l" defTabSz="914400" rtl="0" eaLnBrk="1" fontAlgn="auto" latinLnBrk="0" hangingPunct="1">
              <a:lnSpc>
                <a:spcPct val="100000"/>
              </a:lnSpc>
              <a:spcBef>
                <a:spcPts val="994"/>
              </a:spcBef>
              <a:spcAft>
                <a:spcPts val="0"/>
              </a:spcAft>
              <a:buClr>
                <a:srgbClr val="C7BA87"/>
              </a:buClr>
              <a:buSzTx/>
              <a:buFont typeface="Arial"/>
              <a:buChar char="•"/>
              <a:tabLst>
                <a:tab pos="240665" algn="l"/>
                <a:tab pos="241300" algn="l"/>
              </a:tabLst>
              <a:defRPr/>
            </a:pPr>
            <a:r>
              <a:rPr kumimoji="0" sz="1400" b="0" i="0" u="none" strike="noStrike" kern="1200" cap="none" spc="0" normalizeH="0" baseline="0" noProof="0" dirty="0">
                <a:ln>
                  <a:noFill/>
                </a:ln>
                <a:solidFill>
                  <a:srgbClr val="3A3838"/>
                </a:solidFill>
                <a:effectLst/>
                <a:uLnTx/>
                <a:uFillTx/>
                <a:latin typeface="Verdana"/>
                <a:ea typeface="+mn-ea"/>
                <a:cs typeface="Verdana"/>
              </a:rPr>
              <a:t>Located</a:t>
            </a:r>
            <a:r>
              <a:rPr kumimoji="0" sz="1400" b="0" i="0" u="none" strike="noStrike" kern="1200" cap="none" spc="-35"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24km</a:t>
            </a:r>
            <a:r>
              <a:rPr kumimoji="0" sz="1400" b="0" i="0" u="none" strike="noStrike" kern="1200" cap="none" spc="-2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from</a:t>
            </a:r>
            <a:r>
              <a:rPr kumimoji="0" sz="1400" b="0" i="0" u="none" strike="noStrike" kern="1200" cap="none" spc="-35" normalizeH="0" baseline="0" noProof="0" dirty="0">
                <a:ln>
                  <a:noFill/>
                </a:ln>
                <a:solidFill>
                  <a:srgbClr val="3A3838"/>
                </a:solidFill>
                <a:effectLst/>
                <a:uLnTx/>
                <a:uFillTx/>
                <a:latin typeface="Verdana"/>
                <a:ea typeface="+mn-ea"/>
                <a:cs typeface="Verdana"/>
              </a:rPr>
              <a:t> </a:t>
            </a:r>
            <a:r>
              <a:rPr kumimoji="0" sz="1400" b="0" i="0" u="none" strike="noStrike" kern="1200" cap="none" spc="-40" normalizeH="0" baseline="0" noProof="0" dirty="0">
                <a:ln>
                  <a:noFill/>
                </a:ln>
                <a:solidFill>
                  <a:srgbClr val="3A3838"/>
                </a:solidFill>
                <a:effectLst/>
                <a:uLnTx/>
                <a:uFillTx/>
                <a:latin typeface="Verdana"/>
                <a:ea typeface="+mn-ea"/>
                <a:cs typeface="Verdana"/>
              </a:rPr>
              <a:t>Teck</a:t>
            </a:r>
            <a:r>
              <a:rPr kumimoji="0" sz="1400" b="0" i="0" u="none" strike="noStrike" kern="1200" cap="none" spc="-30"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Resources</a:t>
            </a:r>
            <a:r>
              <a:rPr kumimoji="0" sz="1400" b="0" i="0" u="none" strike="noStrike" kern="1200" cap="none" spc="-3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San </a:t>
            </a:r>
            <a:r>
              <a:rPr kumimoji="0" sz="1400" b="0" i="0" u="none" strike="noStrike" kern="1200" cap="none" spc="-48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Nicolas</a:t>
            </a:r>
            <a:r>
              <a:rPr kumimoji="0" sz="1400" b="0" i="0" u="none" strike="noStrike" kern="1200" cap="none" spc="-5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Project,</a:t>
            </a:r>
            <a:r>
              <a:rPr kumimoji="0" sz="1400" b="0" i="0" u="none" strike="noStrike" kern="1200" cap="none" spc="-1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resource:</a:t>
            </a:r>
            <a:endParaRPr kumimoji="0" sz="1400" b="0" i="0" u="none" strike="noStrike" kern="1200" cap="none" spc="0" normalizeH="0" baseline="0" noProof="0" dirty="0">
              <a:ln>
                <a:noFill/>
              </a:ln>
              <a:solidFill>
                <a:prstClr val="black"/>
              </a:solidFill>
              <a:effectLst/>
              <a:uLnTx/>
              <a:uFillTx/>
              <a:latin typeface="Verdana"/>
              <a:ea typeface="+mn-ea"/>
              <a:cs typeface="Verdana"/>
            </a:endParaRPr>
          </a:p>
          <a:p>
            <a:pPr marL="698500" marR="0" lvl="1" indent="-228600" algn="l" defTabSz="914400" rtl="0" eaLnBrk="1" fontAlgn="auto" latinLnBrk="0" hangingPunct="1">
              <a:lnSpc>
                <a:spcPct val="100000"/>
              </a:lnSpc>
              <a:spcBef>
                <a:spcPts val="505"/>
              </a:spcBef>
              <a:spcAft>
                <a:spcPts val="0"/>
              </a:spcAft>
              <a:buClr>
                <a:srgbClr val="C7BA87"/>
              </a:buClr>
              <a:buSzTx/>
              <a:buFont typeface="Arial"/>
              <a:buChar char="•"/>
              <a:tabLst>
                <a:tab pos="697865" algn="l"/>
                <a:tab pos="698500" algn="l"/>
              </a:tabLst>
              <a:defRPr/>
            </a:pPr>
            <a:r>
              <a:rPr kumimoji="0" sz="1400" b="1" i="0" u="none" strike="noStrike" kern="1200" cap="none" spc="-5" normalizeH="0" baseline="0" noProof="0" dirty="0">
                <a:ln>
                  <a:noFill/>
                </a:ln>
                <a:solidFill>
                  <a:srgbClr val="3A3838"/>
                </a:solidFill>
                <a:effectLst/>
                <a:uLnTx/>
                <a:uFillTx/>
                <a:latin typeface="Verdana"/>
                <a:ea typeface="+mn-ea"/>
                <a:cs typeface="Verdana"/>
              </a:rPr>
              <a:t>108Mt</a:t>
            </a:r>
            <a:r>
              <a:rPr kumimoji="0" sz="1400" b="1" i="0" u="none" strike="noStrike" kern="1200" cap="none" spc="-10" normalizeH="0" baseline="0" noProof="0" dirty="0">
                <a:ln>
                  <a:noFill/>
                </a:ln>
                <a:solidFill>
                  <a:srgbClr val="3A3838"/>
                </a:solidFill>
                <a:effectLst/>
                <a:uLnTx/>
                <a:uFillTx/>
                <a:latin typeface="Verdana"/>
                <a:ea typeface="+mn-ea"/>
                <a:cs typeface="Verdana"/>
              </a:rPr>
              <a:t> </a:t>
            </a:r>
            <a:r>
              <a:rPr kumimoji="0" sz="1400" b="1" i="0" u="none" strike="noStrike" kern="1200" cap="none" spc="0" normalizeH="0" baseline="0" noProof="0" dirty="0">
                <a:ln>
                  <a:noFill/>
                </a:ln>
                <a:solidFill>
                  <a:srgbClr val="3A3838"/>
                </a:solidFill>
                <a:effectLst/>
                <a:uLnTx/>
                <a:uFillTx/>
                <a:latin typeface="Verdana"/>
                <a:ea typeface="+mn-ea"/>
                <a:cs typeface="Verdana"/>
              </a:rPr>
              <a:t>@</a:t>
            </a:r>
            <a:r>
              <a:rPr kumimoji="0" sz="1400" b="1" i="0" u="none" strike="noStrike" kern="1200" cap="none" spc="-10" normalizeH="0" baseline="0" noProof="0" dirty="0">
                <a:ln>
                  <a:noFill/>
                </a:ln>
                <a:solidFill>
                  <a:srgbClr val="3A3838"/>
                </a:solidFill>
                <a:effectLst/>
                <a:uLnTx/>
                <a:uFillTx/>
                <a:latin typeface="Verdana"/>
                <a:ea typeface="+mn-ea"/>
                <a:cs typeface="Verdana"/>
              </a:rPr>
              <a:t> </a:t>
            </a:r>
            <a:r>
              <a:rPr kumimoji="0" sz="1400" b="1" i="0" u="none" strike="noStrike" kern="1200" cap="none" spc="-5" normalizeH="0" baseline="0" noProof="0" dirty="0">
                <a:ln>
                  <a:noFill/>
                </a:ln>
                <a:solidFill>
                  <a:srgbClr val="3A3838"/>
                </a:solidFill>
                <a:effectLst/>
                <a:uLnTx/>
                <a:uFillTx/>
                <a:latin typeface="Verdana"/>
                <a:ea typeface="+mn-ea"/>
                <a:cs typeface="Verdana"/>
              </a:rPr>
              <a:t>1.16%</a:t>
            </a:r>
            <a:r>
              <a:rPr kumimoji="0" lang="en-GB" sz="1400" b="1" i="0" u="none" strike="noStrike" kern="1200" cap="none" spc="-5" normalizeH="0" baseline="0" noProof="0" dirty="0">
                <a:ln>
                  <a:noFill/>
                </a:ln>
                <a:solidFill>
                  <a:srgbClr val="3A3838"/>
                </a:solidFill>
                <a:effectLst/>
                <a:uLnTx/>
                <a:uFillTx/>
                <a:latin typeface="Verdana"/>
                <a:ea typeface="+mn-ea"/>
                <a:cs typeface="Verdana"/>
              </a:rPr>
              <a:t> </a:t>
            </a:r>
            <a:r>
              <a:rPr kumimoji="0" sz="1400" b="1" i="0" u="none" strike="noStrike" kern="1200" cap="none" spc="-5" normalizeH="0" baseline="0" noProof="0" dirty="0">
                <a:ln>
                  <a:noFill/>
                </a:ln>
                <a:solidFill>
                  <a:srgbClr val="3A3838"/>
                </a:solidFill>
                <a:effectLst/>
                <a:uLnTx/>
                <a:uFillTx/>
                <a:latin typeface="Verdana"/>
                <a:ea typeface="+mn-ea"/>
                <a:cs typeface="Verdana"/>
              </a:rPr>
              <a:t>Cu,</a:t>
            </a:r>
            <a:r>
              <a:rPr kumimoji="0" sz="1400" b="1" i="0" u="none" strike="noStrike" kern="1200" cap="none" spc="-15" normalizeH="0" baseline="0" noProof="0" dirty="0">
                <a:ln>
                  <a:noFill/>
                </a:ln>
                <a:solidFill>
                  <a:srgbClr val="3A3838"/>
                </a:solidFill>
                <a:effectLst/>
                <a:uLnTx/>
                <a:uFillTx/>
                <a:latin typeface="Verdana"/>
                <a:ea typeface="+mn-ea"/>
                <a:cs typeface="Verdana"/>
              </a:rPr>
              <a:t> </a:t>
            </a:r>
            <a:r>
              <a:rPr kumimoji="0" sz="1400" b="1" i="0" u="none" strike="noStrike" kern="1200" cap="none" spc="-5" normalizeH="0" baseline="0" noProof="0" dirty="0">
                <a:ln>
                  <a:noFill/>
                </a:ln>
                <a:solidFill>
                  <a:srgbClr val="3A3838"/>
                </a:solidFill>
                <a:effectLst/>
                <a:uLnTx/>
                <a:uFillTx/>
                <a:latin typeface="Verdana"/>
                <a:ea typeface="+mn-ea"/>
                <a:cs typeface="Verdana"/>
              </a:rPr>
              <a:t>1.6%</a:t>
            </a:r>
            <a:r>
              <a:rPr kumimoji="0" lang="en-GB" sz="1400" b="1" i="0" u="none" strike="noStrike" kern="1200" cap="none" spc="-5" normalizeH="0" baseline="0" noProof="0" dirty="0">
                <a:ln>
                  <a:noFill/>
                </a:ln>
                <a:solidFill>
                  <a:srgbClr val="3A3838"/>
                </a:solidFill>
                <a:effectLst/>
                <a:uLnTx/>
                <a:uFillTx/>
                <a:latin typeface="Verdana"/>
                <a:ea typeface="+mn-ea"/>
                <a:cs typeface="Verdana"/>
              </a:rPr>
              <a:t> </a:t>
            </a:r>
            <a:r>
              <a:rPr kumimoji="0" sz="1400" b="1" i="0" u="none" strike="noStrike" kern="1200" cap="none" spc="-5" normalizeH="0" baseline="0" noProof="0" dirty="0">
                <a:ln>
                  <a:noFill/>
                </a:ln>
                <a:solidFill>
                  <a:srgbClr val="3A3838"/>
                </a:solidFill>
                <a:effectLst/>
                <a:uLnTx/>
                <a:uFillTx/>
                <a:latin typeface="Verdana"/>
                <a:ea typeface="+mn-ea"/>
                <a:cs typeface="Verdana"/>
              </a:rPr>
              <a:t>Zn,</a:t>
            </a:r>
            <a:endParaRPr kumimoji="0" sz="1400" b="0" i="0" u="none" strike="noStrike" kern="1200" cap="none" spc="0" normalizeH="0" baseline="0" noProof="0" dirty="0">
              <a:ln>
                <a:noFill/>
              </a:ln>
              <a:solidFill>
                <a:prstClr val="black"/>
              </a:solidFill>
              <a:effectLst/>
              <a:uLnTx/>
              <a:uFillTx/>
              <a:latin typeface="Verdana"/>
              <a:ea typeface="+mn-ea"/>
              <a:cs typeface="Verdana"/>
            </a:endParaRPr>
          </a:p>
          <a:p>
            <a:pPr marL="69850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5" normalizeH="0" baseline="0" noProof="0" dirty="0">
                <a:ln>
                  <a:noFill/>
                </a:ln>
                <a:solidFill>
                  <a:srgbClr val="3A3838"/>
                </a:solidFill>
                <a:effectLst/>
                <a:uLnTx/>
                <a:uFillTx/>
                <a:latin typeface="Verdana"/>
                <a:ea typeface="+mn-ea"/>
                <a:cs typeface="Verdana"/>
              </a:rPr>
              <a:t>0.43</a:t>
            </a:r>
            <a:r>
              <a:rPr kumimoji="0" lang="en-GB" sz="1400" b="1" i="0" u="none" strike="noStrike" kern="1200" cap="none" spc="-5" normalizeH="0" baseline="0" noProof="0" dirty="0">
                <a:ln>
                  <a:noFill/>
                </a:ln>
                <a:solidFill>
                  <a:srgbClr val="3A3838"/>
                </a:solidFill>
                <a:effectLst/>
                <a:uLnTx/>
                <a:uFillTx/>
                <a:latin typeface="Verdana"/>
                <a:ea typeface="+mn-ea"/>
                <a:cs typeface="Verdana"/>
              </a:rPr>
              <a:t> </a:t>
            </a:r>
            <a:r>
              <a:rPr kumimoji="0" sz="1400" b="1" i="0" u="none" strike="noStrike" kern="1200" cap="none" spc="-5" normalizeH="0" baseline="0" noProof="0" dirty="0">
                <a:ln>
                  <a:noFill/>
                </a:ln>
                <a:solidFill>
                  <a:srgbClr val="3A3838"/>
                </a:solidFill>
                <a:effectLst/>
                <a:uLnTx/>
                <a:uFillTx/>
                <a:latin typeface="Verdana"/>
                <a:ea typeface="+mn-ea"/>
                <a:cs typeface="Verdana"/>
              </a:rPr>
              <a:t>g/t</a:t>
            </a:r>
            <a:r>
              <a:rPr kumimoji="0" sz="1400" b="1" i="0" u="none" strike="noStrike" kern="1200" cap="none" spc="-20" normalizeH="0" baseline="0" noProof="0" dirty="0">
                <a:ln>
                  <a:noFill/>
                </a:ln>
                <a:solidFill>
                  <a:srgbClr val="3A3838"/>
                </a:solidFill>
                <a:effectLst/>
                <a:uLnTx/>
                <a:uFillTx/>
                <a:latin typeface="Verdana"/>
                <a:ea typeface="+mn-ea"/>
                <a:cs typeface="Verdana"/>
              </a:rPr>
              <a:t> </a:t>
            </a:r>
            <a:r>
              <a:rPr kumimoji="0" sz="1400" b="1" i="0" u="none" strike="noStrike" kern="1200" cap="none" spc="0" normalizeH="0" baseline="0" noProof="0" dirty="0">
                <a:ln>
                  <a:noFill/>
                </a:ln>
                <a:solidFill>
                  <a:srgbClr val="3A3838"/>
                </a:solidFill>
                <a:effectLst/>
                <a:uLnTx/>
                <a:uFillTx/>
                <a:latin typeface="Verdana"/>
                <a:ea typeface="+mn-ea"/>
                <a:cs typeface="Verdana"/>
              </a:rPr>
              <a:t>Au</a:t>
            </a:r>
            <a:r>
              <a:rPr kumimoji="0" sz="1400" b="1" i="0" u="none" strike="noStrike" kern="1200" cap="none" spc="-15" normalizeH="0" baseline="0" noProof="0" dirty="0">
                <a:ln>
                  <a:noFill/>
                </a:ln>
                <a:solidFill>
                  <a:srgbClr val="3A3838"/>
                </a:solidFill>
                <a:effectLst/>
                <a:uLnTx/>
                <a:uFillTx/>
                <a:latin typeface="Verdana"/>
                <a:ea typeface="+mn-ea"/>
                <a:cs typeface="Verdana"/>
              </a:rPr>
              <a:t> </a:t>
            </a:r>
            <a:r>
              <a:rPr kumimoji="0" sz="1400" b="1" i="0" u="none" strike="noStrike" kern="1200" cap="none" spc="-5" normalizeH="0" baseline="0" noProof="0" dirty="0">
                <a:ln>
                  <a:noFill/>
                </a:ln>
                <a:solidFill>
                  <a:srgbClr val="3A3838"/>
                </a:solidFill>
                <a:effectLst/>
                <a:uLnTx/>
                <a:uFillTx/>
                <a:latin typeface="Verdana"/>
                <a:ea typeface="+mn-ea"/>
                <a:cs typeface="Verdana"/>
              </a:rPr>
              <a:t>and</a:t>
            </a:r>
            <a:r>
              <a:rPr kumimoji="0" sz="1400" b="1" i="0" u="none" strike="noStrike" kern="1200" cap="none" spc="0" normalizeH="0" baseline="0" noProof="0" dirty="0">
                <a:ln>
                  <a:noFill/>
                </a:ln>
                <a:solidFill>
                  <a:srgbClr val="3A3838"/>
                </a:solidFill>
                <a:effectLst/>
                <a:uLnTx/>
                <a:uFillTx/>
                <a:latin typeface="Verdana"/>
                <a:ea typeface="+mn-ea"/>
                <a:cs typeface="Verdana"/>
              </a:rPr>
              <a:t> </a:t>
            </a:r>
            <a:r>
              <a:rPr kumimoji="0" sz="1400" b="1" i="0" u="none" strike="noStrike" kern="1200" cap="none" spc="-5" normalizeH="0" baseline="0" noProof="0" dirty="0">
                <a:ln>
                  <a:noFill/>
                </a:ln>
                <a:solidFill>
                  <a:srgbClr val="3A3838"/>
                </a:solidFill>
                <a:effectLst/>
                <a:uLnTx/>
                <a:uFillTx/>
                <a:latin typeface="Verdana"/>
                <a:ea typeface="+mn-ea"/>
                <a:cs typeface="Verdana"/>
              </a:rPr>
              <a:t>24.5</a:t>
            </a:r>
            <a:r>
              <a:rPr kumimoji="0" lang="en-GB" sz="1400" b="1" i="0" u="none" strike="noStrike" kern="1200" cap="none" spc="-5" normalizeH="0" baseline="0" noProof="0" dirty="0">
                <a:ln>
                  <a:noFill/>
                </a:ln>
                <a:solidFill>
                  <a:srgbClr val="3A3838"/>
                </a:solidFill>
                <a:effectLst/>
                <a:uLnTx/>
                <a:uFillTx/>
                <a:latin typeface="Verdana"/>
                <a:ea typeface="+mn-ea"/>
                <a:cs typeface="Verdana"/>
              </a:rPr>
              <a:t> </a:t>
            </a:r>
            <a:r>
              <a:rPr kumimoji="0" sz="1400" b="1" i="0" u="none" strike="noStrike" kern="1200" cap="none" spc="-5" normalizeH="0" baseline="0" noProof="0" dirty="0">
                <a:ln>
                  <a:noFill/>
                </a:ln>
                <a:solidFill>
                  <a:srgbClr val="3A3838"/>
                </a:solidFill>
                <a:effectLst/>
                <a:uLnTx/>
                <a:uFillTx/>
                <a:latin typeface="Verdana"/>
                <a:ea typeface="+mn-ea"/>
                <a:cs typeface="Verdana"/>
              </a:rPr>
              <a:t>g/t</a:t>
            </a:r>
            <a:r>
              <a:rPr kumimoji="0" sz="1400" b="1" i="0" u="none" strike="noStrike" kern="1200" cap="none" spc="-20" normalizeH="0" baseline="0" noProof="0" dirty="0">
                <a:ln>
                  <a:noFill/>
                </a:ln>
                <a:solidFill>
                  <a:srgbClr val="3A3838"/>
                </a:solidFill>
                <a:effectLst/>
                <a:uLnTx/>
                <a:uFillTx/>
                <a:latin typeface="Verdana"/>
                <a:ea typeface="+mn-ea"/>
                <a:cs typeface="Verdana"/>
              </a:rPr>
              <a:t> </a:t>
            </a:r>
            <a:r>
              <a:rPr kumimoji="0" sz="1400" b="1" i="0" u="none" strike="noStrike" kern="1200" cap="none" spc="0" normalizeH="0" baseline="0" noProof="0" dirty="0">
                <a:ln>
                  <a:noFill/>
                </a:ln>
                <a:solidFill>
                  <a:srgbClr val="3A3838"/>
                </a:solidFill>
                <a:effectLst/>
                <a:uLnTx/>
                <a:uFillTx/>
                <a:latin typeface="Verdana"/>
                <a:ea typeface="+mn-ea"/>
                <a:cs typeface="Verdana"/>
              </a:rPr>
              <a:t>Ag</a:t>
            </a:r>
            <a:endParaRPr kumimoji="0" lang="en-GB" sz="1400" b="1" i="0" u="none" strike="noStrike" kern="1200" cap="none" spc="0" normalizeH="0" baseline="0" noProof="0" dirty="0">
              <a:ln>
                <a:noFill/>
              </a:ln>
              <a:solidFill>
                <a:srgbClr val="3A3838"/>
              </a:solidFill>
              <a:effectLst/>
              <a:uLnTx/>
              <a:uFillTx/>
              <a:latin typeface="Verdana"/>
              <a:ea typeface="+mn-ea"/>
              <a:cs typeface="Verdana"/>
            </a:endParaRPr>
          </a:p>
        </p:txBody>
      </p:sp>
      <p:sp>
        <p:nvSpPr>
          <p:cNvPr id="7" name="object 7"/>
          <p:cNvSpPr txBox="1">
            <a:spLocks noGrp="1"/>
          </p:cNvSpPr>
          <p:nvPr>
            <p:ph type="sldNum" sz="quarter" idx="7"/>
          </p:nvPr>
        </p:nvSpPr>
        <p:spPr>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10" normalizeH="0" baseline="0" noProof="0" dirty="0">
                <a:ln>
                  <a:noFill/>
                </a:ln>
                <a:solidFill>
                  <a:srgbClr val="767070"/>
                </a:solidFill>
                <a:effectLst/>
                <a:uLnTx/>
                <a:uFillTx/>
                <a:latin typeface="Verdana"/>
                <a:ea typeface="+mn-ea"/>
              </a:rPr>
              <a:t>AIM:UFO</a:t>
            </a:r>
            <a:r>
              <a:rPr kumimoji="0" sz="1000" b="1" i="0" u="none" strike="noStrike" kern="1200" cap="none" spc="10" normalizeH="0" baseline="0" noProof="0" dirty="0">
                <a:ln>
                  <a:noFill/>
                </a:ln>
                <a:solidFill>
                  <a:srgbClr val="767070"/>
                </a:solidFill>
                <a:effectLst/>
                <a:uLnTx/>
                <a:uFillTx/>
                <a:latin typeface="Verdana"/>
                <a:ea typeface="+mn-ea"/>
              </a:rPr>
              <a:t> </a:t>
            </a:r>
            <a:r>
              <a:rPr kumimoji="0" sz="1000" b="1" i="0" u="none" strike="noStrike" kern="1200" cap="none" spc="-5" normalizeH="0" baseline="0" noProof="0" dirty="0">
                <a:ln>
                  <a:noFill/>
                </a:ln>
                <a:solidFill>
                  <a:srgbClr val="767070"/>
                </a:solidFill>
                <a:effectLst/>
                <a:uLnTx/>
                <a:uFillTx/>
                <a:latin typeface="Verdana"/>
                <a:ea typeface="+mn-ea"/>
              </a:rPr>
              <a:t>|</a:t>
            </a:r>
            <a:r>
              <a:rPr kumimoji="0" sz="1000" b="1" i="0" u="none" strike="noStrike" kern="1200" cap="none" spc="300" normalizeH="0" baseline="0" noProof="0" dirty="0">
                <a:ln>
                  <a:noFill/>
                </a:ln>
                <a:solidFill>
                  <a:srgbClr val="767070"/>
                </a:solidFill>
                <a:effectLst/>
                <a:uLnTx/>
                <a:uFillTx/>
                <a:latin typeface="Verdana"/>
                <a:ea typeface="+mn-ea"/>
              </a:rPr>
              <a:t> </a:t>
            </a:r>
            <a:fld id="{81D60167-4931-47E6-BA6A-407CBD079E47}" type="slidenum">
              <a:rPr kumimoji="0" sz="1000" b="1" i="0" u="none" strike="noStrike" kern="1200" cap="none" spc="-5" normalizeH="0" baseline="0" noProof="0" dirty="0">
                <a:ln>
                  <a:noFill/>
                </a:ln>
                <a:solidFill>
                  <a:srgbClr val="AA9F75"/>
                </a:solidFill>
                <a:effectLst/>
                <a:uLnTx/>
                <a:uFillTx/>
                <a:latin typeface="Verdana"/>
                <a:ea typeface="+mn-ea"/>
              </a:rPr>
              <a:pPr marL="12700" marR="0" lvl="0" indent="0" algn="l" defTabSz="914400" rtl="0" eaLnBrk="1" fontAlgn="auto" latinLnBrk="0" hangingPunct="1">
                <a:lnSpc>
                  <a:spcPct val="100000"/>
                </a:lnSpc>
                <a:spcBef>
                  <a:spcPts val="100"/>
                </a:spcBef>
                <a:spcAft>
                  <a:spcPts val="0"/>
                </a:spcAft>
                <a:buClrTx/>
                <a:buSzTx/>
                <a:buFontTx/>
                <a:buNone/>
                <a:tabLst/>
                <a:defRPr/>
              </a:pPr>
              <a:t>12</a:t>
            </a:fld>
            <a:endParaRPr kumimoji="0" sz="1000" b="1" i="0" u="none" strike="noStrike" kern="1200" cap="none" spc="-5" normalizeH="0" baseline="0" noProof="0" dirty="0">
              <a:ln>
                <a:noFill/>
              </a:ln>
              <a:solidFill>
                <a:srgbClr val="AA9F75"/>
              </a:solidFill>
              <a:effectLst/>
              <a:uLnTx/>
              <a:uFillTx/>
              <a:latin typeface="Verdana"/>
              <a:ea typeface="+mn-ea"/>
            </a:endParaRPr>
          </a:p>
        </p:txBody>
      </p:sp>
      <p:sp>
        <p:nvSpPr>
          <p:cNvPr id="9" name="object 9">
            <a:extLst>
              <a:ext uri="{FF2B5EF4-FFF2-40B4-BE49-F238E27FC236}">
                <a16:creationId xmlns:a16="http://schemas.microsoft.com/office/drawing/2014/main" id="{004E0BE5-627C-4FAB-A9A8-C8BE1D2EF26F}"/>
              </a:ext>
            </a:extLst>
          </p:cNvPr>
          <p:cNvSpPr txBox="1"/>
          <p:nvPr/>
        </p:nvSpPr>
        <p:spPr>
          <a:xfrm>
            <a:off x="5743076" y="5915714"/>
            <a:ext cx="6273459" cy="382156"/>
          </a:xfrm>
          <a:prstGeom prst="rect">
            <a:avLst/>
          </a:prstGeom>
        </p:spPr>
        <p:txBody>
          <a:bodyPr vert="horz" wrap="square" lIns="0" tIns="12700" rIns="0" bIns="0" rtlCol="0">
            <a:spAutoFit/>
          </a:bodyPr>
          <a:lstStyle/>
          <a:p>
            <a:pPr algn="ctr">
              <a:defRPr/>
            </a:pPr>
            <a:r>
              <a:rPr lang="en-GB" sz="1200" b="1" spc="-5" dirty="0">
                <a:solidFill>
                  <a:srgbClr val="252525"/>
                </a:solidFill>
                <a:latin typeface="Verdana"/>
              </a:rPr>
              <a:t>Location of provisional drill holes over Chargeability -150m depth, Donovan 2, February 2021 (Capstone Mining Corp.)</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ject 2">
            <a:extLst>
              <a:ext uri="{FF2B5EF4-FFF2-40B4-BE49-F238E27FC236}">
                <a16:creationId xmlns:a16="http://schemas.microsoft.com/office/drawing/2014/main" id="{7E0D8409-51B4-4415-9702-F44ED3DDD0A3}"/>
              </a:ext>
            </a:extLst>
          </p:cNvPr>
          <p:cNvPicPr/>
          <p:nvPr/>
        </p:nvPicPr>
        <p:blipFill>
          <a:blip r:embed="rId2" cstate="print"/>
          <a:stretch>
            <a:fillRect/>
          </a:stretch>
        </p:blipFill>
        <p:spPr>
          <a:xfrm>
            <a:off x="1225296" y="2921507"/>
            <a:ext cx="7027163" cy="3936491"/>
          </a:xfrm>
          <a:prstGeom prst="rect">
            <a:avLst/>
          </a:prstGeom>
        </p:spPr>
      </p:pic>
      <p:sp>
        <p:nvSpPr>
          <p:cNvPr id="3" name="object 3"/>
          <p:cNvSpPr txBox="1">
            <a:spLocks noGrp="1"/>
          </p:cNvSpPr>
          <p:nvPr>
            <p:ph type="title"/>
          </p:nvPr>
        </p:nvSpPr>
        <p:spPr>
          <a:xfrm>
            <a:off x="516061" y="464127"/>
            <a:ext cx="6570539" cy="382156"/>
          </a:xfrm>
          <a:prstGeom prst="rect">
            <a:avLst/>
          </a:prstGeom>
        </p:spPr>
        <p:txBody>
          <a:bodyPr vert="horz" wrap="square" lIns="0" tIns="12700" rIns="0" bIns="0" rtlCol="0">
            <a:spAutoFit/>
          </a:bodyPr>
          <a:lstStyle/>
          <a:p>
            <a:pPr marL="12700">
              <a:lnSpc>
                <a:spcPct val="100000"/>
              </a:lnSpc>
              <a:spcBef>
                <a:spcPts val="545"/>
              </a:spcBef>
            </a:pPr>
            <a:r>
              <a:rPr lang="en-GB" spc="-5" dirty="0"/>
              <a:t>SAN CELSO (SILVER)</a:t>
            </a:r>
          </a:p>
        </p:txBody>
      </p:sp>
      <p:sp>
        <p:nvSpPr>
          <p:cNvPr id="4" name="object 4"/>
          <p:cNvSpPr txBox="1"/>
          <p:nvPr/>
        </p:nvSpPr>
        <p:spPr>
          <a:xfrm>
            <a:off x="516061" y="940464"/>
            <a:ext cx="5275580" cy="5401479"/>
          </a:xfrm>
          <a:prstGeom prst="rect">
            <a:avLst/>
          </a:prstGeom>
        </p:spPr>
        <p:txBody>
          <a:bodyPr vert="horz" wrap="square" lIns="0" tIns="12700" rIns="0" bIns="0" rtlCol="0">
            <a:spAutoFit/>
          </a:bodyPr>
          <a:lstStyle/>
          <a:p>
            <a:pPr marL="12700">
              <a:lnSpc>
                <a:spcPct val="100000"/>
              </a:lnSpc>
              <a:spcBef>
                <a:spcPts val="100"/>
              </a:spcBef>
            </a:pPr>
            <a:r>
              <a:rPr sz="1800" b="1" i="1" spc="-5" dirty="0">
                <a:solidFill>
                  <a:srgbClr val="9B4413"/>
                </a:solidFill>
                <a:latin typeface="Calibri"/>
                <a:cs typeface="Calibri"/>
              </a:rPr>
              <a:t>Bonanza</a:t>
            </a:r>
            <a:r>
              <a:rPr sz="1800" b="1" i="1" spc="-40" dirty="0">
                <a:solidFill>
                  <a:srgbClr val="9B4413"/>
                </a:solidFill>
                <a:latin typeface="Calibri"/>
                <a:cs typeface="Calibri"/>
              </a:rPr>
              <a:t> </a:t>
            </a:r>
            <a:r>
              <a:rPr sz="1800" b="1" i="1" spc="-5" dirty="0">
                <a:solidFill>
                  <a:srgbClr val="9B4413"/>
                </a:solidFill>
                <a:latin typeface="Calibri"/>
                <a:cs typeface="Calibri"/>
              </a:rPr>
              <a:t>Grades</a:t>
            </a:r>
            <a:endParaRPr sz="1800" i="1" dirty="0">
              <a:latin typeface="Calibri"/>
              <a:cs typeface="Calibri"/>
            </a:endParaRPr>
          </a:p>
          <a:p>
            <a:pPr>
              <a:lnSpc>
                <a:spcPct val="100000"/>
              </a:lnSpc>
              <a:spcBef>
                <a:spcPts val="5"/>
              </a:spcBef>
            </a:pPr>
            <a:endParaRPr sz="1350" dirty="0">
              <a:latin typeface="Calibri"/>
              <a:cs typeface="Calibri"/>
            </a:endParaRPr>
          </a:p>
          <a:p>
            <a:pPr marL="241300" marR="160020" indent="-228600">
              <a:lnSpc>
                <a:spcPct val="100000"/>
              </a:lnSpc>
              <a:buClr>
                <a:srgbClr val="C7BA87"/>
              </a:buClr>
              <a:buFont typeface="Arial"/>
              <a:buChar char="•"/>
              <a:tabLst>
                <a:tab pos="240665" algn="l"/>
                <a:tab pos="241300" algn="l"/>
              </a:tabLst>
            </a:pPr>
            <a:r>
              <a:rPr sz="1400" dirty="0">
                <a:latin typeface="Verdana"/>
                <a:cs typeface="Verdana"/>
              </a:rPr>
              <a:t>San</a:t>
            </a:r>
            <a:r>
              <a:rPr sz="1400" spc="-10" dirty="0">
                <a:latin typeface="Verdana"/>
                <a:cs typeface="Verdana"/>
              </a:rPr>
              <a:t> </a:t>
            </a:r>
            <a:r>
              <a:rPr sz="1400" dirty="0">
                <a:latin typeface="Verdana"/>
                <a:cs typeface="Verdana"/>
              </a:rPr>
              <a:t>Celso</a:t>
            </a:r>
            <a:r>
              <a:rPr sz="1400" spc="-40" dirty="0">
                <a:latin typeface="Verdana"/>
                <a:cs typeface="Verdana"/>
              </a:rPr>
              <a:t> </a:t>
            </a:r>
            <a:r>
              <a:rPr sz="1400" dirty="0">
                <a:latin typeface="Verdana"/>
                <a:cs typeface="Verdana"/>
              </a:rPr>
              <a:t>hosts</a:t>
            </a:r>
            <a:r>
              <a:rPr sz="1400" spc="-25" dirty="0">
                <a:latin typeface="Verdana"/>
                <a:cs typeface="Verdana"/>
              </a:rPr>
              <a:t> </a:t>
            </a:r>
            <a:r>
              <a:rPr sz="1400" dirty="0">
                <a:latin typeface="Verdana"/>
                <a:cs typeface="Verdana"/>
              </a:rPr>
              <a:t>two</a:t>
            </a:r>
            <a:r>
              <a:rPr sz="1400" spc="-20" dirty="0">
                <a:latin typeface="Verdana"/>
                <a:cs typeface="Verdana"/>
              </a:rPr>
              <a:t> </a:t>
            </a:r>
            <a:r>
              <a:rPr sz="1400" dirty="0">
                <a:latin typeface="Verdana"/>
                <a:cs typeface="Verdana"/>
              </a:rPr>
              <a:t>historic</a:t>
            </a:r>
            <a:r>
              <a:rPr sz="1400" spc="-40" dirty="0">
                <a:latin typeface="Verdana"/>
                <a:cs typeface="Verdana"/>
              </a:rPr>
              <a:t> </a:t>
            </a:r>
            <a:r>
              <a:rPr sz="1400" dirty="0">
                <a:latin typeface="Verdana"/>
                <a:cs typeface="Verdana"/>
              </a:rPr>
              <a:t>underground</a:t>
            </a:r>
            <a:r>
              <a:rPr sz="1400" spc="-15" dirty="0">
                <a:latin typeface="Verdana"/>
                <a:cs typeface="Verdana"/>
              </a:rPr>
              <a:t> </a:t>
            </a:r>
            <a:r>
              <a:rPr sz="1400" dirty="0">
                <a:latin typeface="Verdana"/>
                <a:cs typeface="Verdana"/>
              </a:rPr>
              <a:t>silver</a:t>
            </a:r>
            <a:r>
              <a:rPr sz="1400" spc="-40" dirty="0">
                <a:latin typeface="Verdana"/>
                <a:cs typeface="Verdana"/>
              </a:rPr>
              <a:t> </a:t>
            </a:r>
            <a:r>
              <a:rPr sz="1400" dirty="0">
                <a:latin typeface="Verdana"/>
                <a:cs typeface="Verdana"/>
              </a:rPr>
              <a:t>mines</a:t>
            </a:r>
            <a:r>
              <a:rPr lang="en-GB" sz="1400" dirty="0">
                <a:latin typeface="Verdana"/>
                <a:cs typeface="Verdana"/>
              </a:rPr>
              <a:t> that contained </a:t>
            </a:r>
            <a:r>
              <a:rPr sz="1400" spc="-5" dirty="0">
                <a:latin typeface="Verdana"/>
                <a:cs typeface="Verdana"/>
              </a:rPr>
              <a:t>Bonanza</a:t>
            </a:r>
            <a:r>
              <a:rPr sz="1400" spc="-20" dirty="0">
                <a:latin typeface="Verdana"/>
                <a:cs typeface="Verdana"/>
              </a:rPr>
              <a:t> </a:t>
            </a:r>
            <a:r>
              <a:rPr sz="1400" spc="-5" dirty="0">
                <a:latin typeface="Verdana"/>
                <a:cs typeface="Verdana"/>
              </a:rPr>
              <a:t>Grades:</a:t>
            </a:r>
            <a:endParaRPr sz="1400" dirty="0">
              <a:latin typeface="Verdana"/>
              <a:cs typeface="Verdana"/>
            </a:endParaRPr>
          </a:p>
          <a:p>
            <a:pPr marL="698500" lvl="1" indent="-228600">
              <a:lnSpc>
                <a:spcPct val="100000"/>
              </a:lnSpc>
              <a:spcBef>
                <a:spcPts val="490"/>
              </a:spcBef>
              <a:buClr>
                <a:srgbClr val="C7BA87"/>
              </a:buClr>
              <a:buFont typeface="Arial"/>
              <a:buChar char="•"/>
              <a:tabLst>
                <a:tab pos="697865" algn="l"/>
                <a:tab pos="698500" algn="l"/>
              </a:tabLst>
            </a:pPr>
            <a:r>
              <a:rPr sz="1400" dirty="0">
                <a:latin typeface="Verdana"/>
                <a:cs typeface="Verdana"/>
              </a:rPr>
              <a:t>Historic</a:t>
            </a:r>
            <a:r>
              <a:rPr sz="1400" spc="-50" dirty="0">
                <a:latin typeface="Verdana"/>
                <a:cs typeface="Verdana"/>
              </a:rPr>
              <a:t> </a:t>
            </a:r>
            <a:r>
              <a:rPr sz="1400" spc="-5" dirty="0">
                <a:latin typeface="Verdana"/>
                <a:cs typeface="Verdana"/>
              </a:rPr>
              <a:t>grades</a:t>
            </a:r>
            <a:r>
              <a:rPr sz="1400" spc="-15" dirty="0">
                <a:latin typeface="Verdana"/>
                <a:cs typeface="Verdana"/>
              </a:rPr>
              <a:t> </a:t>
            </a:r>
            <a:r>
              <a:rPr sz="1400" dirty="0">
                <a:latin typeface="Verdana"/>
                <a:cs typeface="Verdana"/>
              </a:rPr>
              <a:t>up</a:t>
            </a:r>
            <a:r>
              <a:rPr sz="1400" spc="-15" dirty="0">
                <a:latin typeface="Verdana"/>
                <a:cs typeface="Verdana"/>
              </a:rPr>
              <a:t> </a:t>
            </a:r>
            <a:r>
              <a:rPr sz="1400" spc="-5" dirty="0">
                <a:latin typeface="Verdana"/>
                <a:cs typeface="Verdana"/>
              </a:rPr>
              <a:t>to</a:t>
            </a:r>
            <a:r>
              <a:rPr sz="1400" spc="-15" dirty="0">
                <a:latin typeface="Verdana"/>
                <a:cs typeface="Verdana"/>
              </a:rPr>
              <a:t> </a:t>
            </a:r>
            <a:r>
              <a:rPr sz="1400" b="1" spc="-5" dirty="0">
                <a:latin typeface="Verdana"/>
                <a:cs typeface="Verdana"/>
              </a:rPr>
              <a:t>2683</a:t>
            </a:r>
            <a:r>
              <a:rPr lang="en-GB" sz="1400" b="1" spc="-5" dirty="0">
                <a:latin typeface="Verdana"/>
                <a:cs typeface="Verdana"/>
              </a:rPr>
              <a:t> </a:t>
            </a:r>
            <a:r>
              <a:rPr sz="1400" b="1" spc="-5" dirty="0">
                <a:latin typeface="Verdana"/>
                <a:cs typeface="Verdana"/>
              </a:rPr>
              <a:t>g/t </a:t>
            </a:r>
            <a:r>
              <a:rPr sz="1400" b="1" dirty="0">
                <a:latin typeface="Verdana"/>
                <a:cs typeface="Verdana"/>
              </a:rPr>
              <a:t>Ag</a:t>
            </a:r>
            <a:r>
              <a:rPr sz="1400" b="1" spc="-25" dirty="0">
                <a:latin typeface="Verdana"/>
                <a:cs typeface="Verdana"/>
              </a:rPr>
              <a:t> </a:t>
            </a:r>
            <a:r>
              <a:rPr sz="1400" b="1" dirty="0">
                <a:latin typeface="Verdana"/>
                <a:cs typeface="Verdana"/>
              </a:rPr>
              <a:t>(~86</a:t>
            </a:r>
            <a:r>
              <a:rPr sz="1400" b="1" spc="-5" dirty="0">
                <a:latin typeface="Verdana"/>
                <a:cs typeface="Verdana"/>
              </a:rPr>
              <a:t> </a:t>
            </a:r>
            <a:r>
              <a:rPr sz="1400" b="1" dirty="0">
                <a:latin typeface="Verdana"/>
                <a:cs typeface="Verdana"/>
              </a:rPr>
              <a:t>oz/</a:t>
            </a:r>
            <a:r>
              <a:rPr lang="en-GB" sz="1400" b="1" dirty="0">
                <a:latin typeface="Verdana"/>
                <a:cs typeface="Verdana"/>
              </a:rPr>
              <a:t>t </a:t>
            </a:r>
            <a:r>
              <a:rPr sz="1400" b="1" dirty="0">
                <a:latin typeface="Verdana"/>
                <a:cs typeface="Verdana"/>
              </a:rPr>
              <a:t>Ag)</a:t>
            </a:r>
            <a:endParaRPr sz="1400" dirty="0">
              <a:latin typeface="Verdana"/>
              <a:cs typeface="Verdana"/>
            </a:endParaRPr>
          </a:p>
          <a:p>
            <a:pPr marL="698500" marR="165735" lvl="1" indent="-228600">
              <a:lnSpc>
                <a:spcPct val="100000"/>
              </a:lnSpc>
              <a:spcBef>
                <a:spcPts val="505"/>
              </a:spcBef>
              <a:buClr>
                <a:srgbClr val="C7BA87"/>
              </a:buClr>
              <a:buFont typeface="Arial"/>
              <a:buChar char="•"/>
              <a:tabLst>
                <a:tab pos="697865" algn="l"/>
                <a:tab pos="698500" algn="l"/>
              </a:tabLst>
            </a:pPr>
            <a:r>
              <a:rPr sz="1400" spc="-10" dirty="0">
                <a:latin typeface="Verdana"/>
                <a:cs typeface="Verdana"/>
              </a:rPr>
              <a:t>Recent</a:t>
            </a:r>
            <a:r>
              <a:rPr sz="1400" spc="-20" dirty="0">
                <a:latin typeface="Verdana"/>
                <a:cs typeface="Verdana"/>
              </a:rPr>
              <a:t> </a:t>
            </a:r>
            <a:r>
              <a:rPr sz="1400" dirty="0">
                <a:latin typeface="Verdana"/>
                <a:cs typeface="Verdana"/>
              </a:rPr>
              <a:t>sample</a:t>
            </a:r>
            <a:r>
              <a:rPr sz="1400" spc="-35" dirty="0">
                <a:latin typeface="Verdana"/>
                <a:cs typeface="Verdana"/>
              </a:rPr>
              <a:t> </a:t>
            </a:r>
            <a:r>
              <a:rPr sz="1400" spc="-5" dirty="0">
                <a:latin typeface="Verdana"/>
                <a:cs typeface="Verdana"/>
              </a:rPr>
              <a:t>grades</a:t>
            </a:r>
            <a:r>
              <a:rPr sz="1400" spc="-15" dirty="0">
                <a:latin typeface="Verdana"/>
                <a:cs typeface="Verdana"/>
              </a:rPr>
              <a:t> </a:t>
            </a:r>
            <a:r>
              <a:rPr sz="1400" dirty="0">
                <a:latin typeface="Verdana"/>
                <a:cs typeface="Verdana"/>
              </a:rPr>
              <a:t>up</a:t>
            </a:r>
            <a:r>
              <a:rPr sz="1400" spc="-15" dirty="0">
                <a:latin typeface="Verdana"/>
                <a:cs typeface="Verdana"/>
              </a:rPr>
              <a:t> </a:t>
            </a:r>
            <a:r>
              <a:rPr sz="1400" spc="-5" dirty="0">
                <a:latin typeface="Verdana"/>
                <a:cs typeface="Verdana"/>
              </a:rPr>
              <a:t>to</a:t>
            </a:r>
            <a:r>
              <a:rPr sz="1400" spc="-15" dirty="0">
                <a:latin typeface="Verdana"/>
                <a:cs typeface="Verdana"/>
              </a:rPr>
              <a:t> </a:t>
            </a:r>
            <a:r>
              <a:rPr sz="1400" b="1" spc="-5" dirty="0">
                <a:latin typeface="Verdana"/>
                <a:cs typeface="Verdana"/>
              </a:rPr>
              <a:t>1,389</a:t>
            </a:r>
            <a:r>
              <a:rPr sz="1400" b="1" spc="10" dirty="0">
                <a:latin typeface="Verdana"/>
                <a:cs typeface="Verdana"/>
              </a:rPr>
              <a:t> </a:t>
            </a:r>
            <a:r>
              <a:rPr sz="1400" b="1" dirty="0">
                <a:latin typeface="Verdana"/>
                <a:cs typeface="Verdana"/>
              </a:rPr>
              <a:t>g/t</a:t>
            </a:r>
            <a:r>
              <a:rPr sz="1400" b="1" spc="-30" dirty="0">
                <a:latin typeface="Verdana"/>
                <a:cs typeface="Verdana"/>
              </a:rPr>
              <a:t> </a:t>
            </a:r>
            <a:r>
              <a:rPr sz="1400" b="1" dirty="0">
                <a:latin typeface="Verdana"/>
                <a:cs typeface="Verdana"/>
              </a:rPr>
              <a:t>Ag</a:t>
            </a:r>
            <a:r>
              <a:rPr sz="1400" b="1" spc="-10" dirty="0">
                <a:latin typeface="Verdana"/>
                <a:cs typeface="Verdana"/>
              </a:rPr>
              <a:t> </a:t>
            </a:r>
            <a:r>
              <a:rPr sz="1400" b="1" dirty="0">
                <a:latin typeface="Verdana"/>
                <a:cs typeface="Verdana"/>
              </a:rPr>
              <a:t>(~44 </a:t>
            </a:r>
            <a:r>
              <a:rPr sz="1400" b="1" spc="-465" dirty="0">
                <a:latin typeface="Verdana"/>
                <a:cs typeface="Verdana"/>
              </a:rPr>
              <a:t> </a:t>
            </a:r>
            <a:r>
              <a:rPr sz="1400" b="1" dirty="0">
                <a:latin typeface="Verdana"/>
                <a:cs typeface="Verdana"/>
              </a:rPr>
              <a:t>oz/</a:t>
            </a:r>
            <a:r>
              <a:rPr lang="en-GB" sz="1400" b="1" dirty="0">
                <a:latin typeface="Verdana"/>
                <a:cs typeface="Verdana"/>
              </a:rPr>
              <a:t>t </a:t>
            </a:r>
            <a:r>
              <a:rPr sz="1400" b="1" dirty="0">
                <a:latin typeface="Verdana"/>
                <a:cs typeface="Verdana"/>
              </a:rPr>
              <a:t>Ag), </a:t>
            </a:r>
            <a:r>
              <a:rPr sz="1400" b="1" spc="-5" dirty="0">
                <a:latin typeface="Verdana"/>
                <a:cs typeface="Verdana"/>
              </a:rPr>
              <a:t>averaging 441 </a:t>
            </a:r>
            <a:r>
              <a:rPr sz="1400" b="1" dirty="0">
                <a:latin typeface="Verdana"/>
                <a:cs typeface="Verdana"/>
              </a:rPr>
              <a:t>g/t Ag (~14 </a:t>
            </a:r>
            <a:r>
              <a:rPr lang="en-GB" sz="1400" b="1" dirty="0">
                <a:latin typeface="Verdana"/>
                <a:cs typeface="Verdana"/>
              </a:rPr>
              <a:t>o</a:t>
            </a:r>
            <a:r>
              <a:rPr sz="1400" b="1" dirty="0">
                <a:latin typeface="Verdana"/>
                <a:cs typeface="Verdana"/>
              </a:rPr>
              <a:t>z/</a:t>
            </a:r>
            <a:r>
              <a:rPr lang="en-GB" sz="1400" b="1" dirty="0">
                <a:latin typeface="Verdana"/>
                <a:cs typeface="Verdana"/>
              </a:rPr>
              <a:t>t </a:t>
            </a:r>
            <a:r>
              <a:rPr sz="1400" b="1" dirty="0">
                <a:latin typeface="Verdana"/>
                <a:cs typeface="Verdana"/>
              </a:rPr>
              <a:t>Ag) </a:t>
            </a:r>
            <a:r>
              <a:rPr lang="en-GB" sz="1400" b="1" dirty="0">
                <a:latin typeface="Verdana"/>
                <a:cs typeface="Verdana"/>
              </a:rPr>
              <a:t>f</a:t>
            </a:r>
            <a:r>
              <a:rPr sz="1400" b="1" spc="-5" dirty="0">
                <a:latin typeface="Verdana"/>
                <a:cs typeface="Verdana"/>
              </a:rPr>
              <a:t>rom </a:t>
            </a:r>
            <a:r>
              <a:rPr sz="1400" b="1" dirty="0">
                <a:latin typeface="Verdana"/>
                <a:cs typeface="Verdana"/>
              </a:rPr>
              <a:t>96</a:t>
            </a:r>
            <a:r>
              <a:rPr sz="1400" b="1" spc="-5" dirty="0">
                <a:latin typeface="Verdana"/>
                <a:cs typeface="Verdana"/>
              </a:rPr>
              <a:t> </a:t>
            </a:r>
            <a:r>
              <a:rPr sz="1400" b="1" dirty="0">
                <a:latin typeface="Verdana"/>
                <a:cs typeface="Verdana"/>
              </a:rPr>
              <a:t>samples</a:t>
            </a:r>
            <a:endParaRPr sz="1400" dirty="0">
              <a:latin typeface="Verdana"/>
              <a:cs typeface="Verdana"/>
            </a:endParaRPr>
          </a:p>
          <a:p>
            <a:pPr marL="240665" marR="47625" indent="-228600" algn="just">
              <a:lnSpc>
                <a:spcPct val="100000"/>
              </a:lnSpc>
              <a:spcBef>
                <a:spcPts val="994"/>
              </a:spcBef>
              <a:buClr>
                <a:srgbClr val="C7BA87"/>
              </a:buClr>
              <a:buFont typeface="Arial"/>
              <a:buChar char="•"/>
              <a:tabLst>
                <a:tab pos="241300" algn="l"/>
              </a:tabLst>
            </a:pPr>
            <a:r>
              <a:rPr sz="1400" dirty="0">
                <a:latin typeface="Verdana"/>
                <a:cs typeface="Verdana"/>
              </a:rPr>
              <a:t>Numerous stopes indicating </a:t>
            </a:r>
            <a:r>
              <a:rPr sz="1400" spc="-5" dirty="0">
                <a:latin typeface="Verdana"/>
                <a:cs typeface="Verdana"/>
              </a:rPr>
              <a:t>the </a:t>
            </a:r>
            <a:r>
              <a:rPr sz="1400" dirty="0">
                <a:latin typeface="Verdana"/>
                <a:cs typeface="Verdana"/>
              </a:rPr>
              <a:t>presence of </a:t>
            </a:r>
            <a:r>
              <a:rPr sz="1400" spc="-5" dirty="0">
                <a:latin typeface="Verdana"/>
                <a:cs typeface="Verdana"/>
              </a:rPr>
              <a:t>high-grade </a:t>
            </a:r>
            <a:r>
              <a:rPr sz="1400" spc="-480" dirty="0">
                <a:latin typeface="Verdana"/>
                <a:cs typeface="Verdana"/>
              </a:rPr>
              <a:t> </a:t>
            </a:r>
            <a:r>
              <a:rPr sz="1400" dirty="0">
                <a:latin typeface="Verdana"/>
                <a:cs typeface="Verdana"/>
              </a:rPr>
              <a:t>silver</a:t>
            </a:r>
            <a:r>
              <a:rPr sz="1400" spc="-40" dirty="0">
                <a:latin typeface="Verdana"/>
                <a:cs typeface="Verdana"/>
              </a:rPr>
              <a:t> </a:t>
            </a:r>
            <a:r>
              <a:rPr sz="1400" dirty="0">
                <a:latin typeface="Verdana"/>
                <a:cs typeface="Verdana"/>
              </a:rPr>
              <a:t>ore</a:t>
            </a:r>
            <a:r>
              <a:rPr sz="1400" spc="-10" dirty="0">
                <a:latin typeface="Verdana"/>
                <a:cs typeface="Verdana"/>
              </a:rPr>
              <a:t> </a:t>
            </a:r>
            <a:r>
              <a:rPr sz="1400" dirty="0">
                <a:latin typeface="Verdana"/>
                <a:cs typeface="Verdana"/>
              </a:rPr>
              <a:t>shoots</a:t>
            </a:r>
            <a:r>
              <a:rPr sz="1400" spc="-25" dirty="0">
                <a:latin typeface="Verdana"/>
                <a:cs typeface="Verdana"/>
              </a:rPr>
              <a:t> </a:t>
            </a:r>
            <a:r>
              <a:rPr sz="1400" dirty="0">
                <a:latin typeface="Verdana"/>
                <a:cs typeface="Verdana"/>
              </a:rPr>
              <a:t>off</a:t>
            </a:r>
            <a:r>
              <a:rPr sz="1400" spc="-15" dirty="0">
                <a:latin typeface="Verdana"/>
                <a:cs typeface="Verdana"/>
              </a:rPr>
              <a:t> </a:t>
            </a:r>
            <a:r>
              <a:rPr sz="1400" dirty="0">
                <a:latin typeface="Verdana"/>
                <a:cs typeface="Verdana"/>
              </a:rPr>
              <a:t>main</a:t>
            </a:r>
            <a:r>
              <a:rPr sz="1400" spc="-20" dirty="0">
                <a:latin typeface="Verdana"/>
                <a:cs typeface="Verdana"/>
              </a:rPr>
              <a:t> </a:t>
            </a:r>
            <a:r>
              <a:rPr sz="1400" dirty="0">
                <a:latin typeface="Verdana"/>
                <a:cs typeface="Verdana"/>
              </a:rPr>
              <a:t>veins</a:t>
            </a:r>
            <a:endParaRPr lang="en-GB" sz="1400" dirty="0">
              <a:latin typeface="Verdana"/>
              <a:cs typeface="Verdana"/>
            </a:endParaRPr>
          </a:p>
          <a:p>
            <a:pPr marL="240665" marR="47625" indent="-228600" algn="just">
              <a:lnSpc>
                <a:spcPct val="100000"/>
              </a:lnSpc>
              <a:spcBef>
                <a:spcPts val="994"/>
              </a:spcBef>
              <a:buClr>
                <a:srgbClr val="C7BA87"/>
              </a:buClr>
              <a:buFont typeface="Arial"/>
              <a:buChar char="•"/>
              <a:tabLst>
                <a:tab pos="241300" algn="l"/>
              </a:tabLst>
            </a:pPr>
            <a:r>
              <a:rPr sz="1400" spc="-5" dirty="0">
                <a:latin typeface="Verdana"/>
                <a:cs typeface="Verdana"/>
              </a:rPr>
              <a:t>Footwall</a:t>
            </a:r>
            <a:r>
              <a:rPr sz="1400" spc="-25" dirty="0">
                <a:latin typeface="Verdana"/>
                <a:cs typeface="Verdana"/>
              </a:rPr>
              <a:t> </a:t>
            </a:r>
            <a:r>
              <a:rPr sz="1400" spc="-5" dirty="0">
                <a:latin typeface="Verdana"/>
                <a:cs typeface="Verdana"/>
              </a:rPr>
              <a:t>mineralisation </a:t>
            </a:r>
            <a:r>
              <a:rPr sz="1400" spc="-480" dirty="0">
                <a:latin typeface="Verdana"/>
                <a:cs typeface="Verdana"/>
              </a:rPr>
              <a:t> </a:t>
            </a:r>
            <a:r>
              <a:rPr sz="1400" dirty="0">
                <a:latin typeface="Verdana"/>
                <a:cs typeface="Verdana"/>
              </a:rPr>
              <a:t>also</a:t>
            </a:r>
            <a:r>
              <a:rPr sz="1400" spc="-30" dirty="0">
                <a:latin typeface="Verdana"/>
                <a:cs typeface="Verdana"/>
              </a:rPr>
              <a:t> </a:t>
            </a:r>
            <a:r>
              <a:rPr sz="1400" dirty="0">
                <a:latin typeface="Verdana"/>
                <a:cs typeface="Verdana"/>
              </a:rPr>
              <a:t>apparent</a:t>
            </a:r>
            <a:r>
              <a:rPr sz="1400" spc="-15" dirty="0">
                <a:latin typeface="Verdana"/>
                <a:cs typeface="Verdana"/>
              </a:rPr>
              <a:t> </a:t>
            </a:r>
            <a:r>
              <a:rPr sz="1400" spc="-5" dirty="0">
                <a:latin typeface="Verdana"/>
                <a:cs typeface="Verdana"/>
              </a:rPr>
              <a:t>yet</a:t>
            </a:r>
            <a:r>
              <a:rPr sz="1400" spc="-15" dirty="0">
                <a:latin typeface="Verdana"/>
                <a:cs typeface="Verdana"/>
              </a:rPr>
              <a:t> </a:t>
            </a:r>
            <a:r>
              <a:rPr sz="1400" dirty="0">
                <a:latin typeface="Verdana"/>
                <a:cs typeface="Verdana"/>
              </a:rPr>
              <a:t>unmined</a:t>
            </a:r>
            <a:endParaRPr lang="en-GB" sz="1400" dirty="0">
              <a:latin typeface="Verdana"/>
              <a:cs typeface="Verdana"/>
            </a:endParaRPr>
          </a:p>
          <a:p>
            <a:pPr marL="240665" marR="47625" indent="-228600" algn="just">
              <a:lnSpc>
                <a:spcPct val="100000"/>
              </a:lnSpc>
              <a:spcBef>
                <a:spcPts val="994"/>
              </a:spcBef>
              <a:buClr>
                <a:srgbClr val="C7BA87"/>
              </a:buClr>
              <a:buFont typeface="Arial"/>
              <a:buChar char="•"/>
              <a:tabLst>
                <a:tab pos="241300" algn="l"/>
              </a:tabLst>
            </a:pPr>
            <a:r>
              <a:rPr sz="1400" dirty="0">
                <a:latin typeface="Verdana"/>
                <a:cs typeface="Verdana"/>
              </a:rPr>
              <a:t>800m</a:t>
            </a:r>
            <a:r>
              <a:rPr lang="en-GB" sz="1400" dirty="0">
                <a:latin typeface="Verdana"/>
                <a:cs typeface="Verdana"/>
              </a:rPr>
              <a:t>+</a:t>
            </a:r>
            <a:r>
              <a:rPr sz="1400" dirty="0">
                <a:latin typeface="Verdana"/>
                <a:cs typeface="Verdana"/>
              </a:rPr>
              <a:t> know</a:t>
            </a:r>
            <a:r>
              <a:rPr lang="en-GB" sz="1400" dirty="0">
                <a:latin typeface="Verdana"/>
                <a:cs typeface="Verdana"/>
              </a:rPr>
              <a:t>n</a:t>
            </a:r>
            <a:r>
              <a:rPr sz="1400" dirty="0">
                <a:latin typeface="Verdana"/>
                <a:cs typeface="Verdana"/>
              </a:rPr>
              <a:t> strike of main vein systems within current </a:t>
            </a:r>
            <a:r>
              <a:rPr sz="1400" spc="-484" dirty="0">
                <a:latin typeface="Verdana"/>
                <a:cs typeface="Verdana"/>
              </a:rPr>
              <a:t> </a:t>
            </a:r>
            <a:r>
              <a:rPr sz="1400" dirty="0">
                <a:latin typeface="Verdana"/>
                <a:cs typeface="Verdana"/>
              </a:rPr>
              <a:t>licence</a:t>
            </a:r>
            <a:r>
              <a:rPr sz="1400" spc="-40" dirty="0">
                <a:latin typeface="Verdana"/>
                <a:cs typeface="Verdana"/>
              </a:rPr>
              <a:t> </a:t>
            </a:r>
            <a:r>
              <a:rPr sz="1400" dirty="0">
                <a:latin typeface="Verdana"/>
                <a:cs typeface="Verdana"/>
              </a:rPr>
              <a:t>area,</a:t>
            </a:r>
            <a:r>
              <a:rPr sz="1400" spc="-20" dirty="0">
                <a:latin typeface="Verdana"/>
                <a:cs typeface="Verdana"/>
              </a:rPr>
              <a:t> </a:t>
            </a:r>
            <a:r>
              <a:rPr sz="1400" dirty="0">
                <a:latin typeface="Verdana"/>
                <a:cs typeface="Verdana"/>
              </a:rPr>
              <a:t>open</a:t>
            </a:r>
            <a:r>
              <a:rPr sz="1400" spc="-15" dirty="0">
                <a:latin typeface="Verdana"/>
                <a:cs typeface="Verdana"/>
              </a:rPr>
              <a:t> </a:t>
            </a:r>
            <a:r>
              <a:rPr sz="1400" spc="-5" dirty="0">
                <a:latin typeface="Verdana"/>
                <a:cs typeface="Verdana"/>
              </a:rPr>
              <a:t>at </a:t>
            </a:r>
            <a:r>
              <a:rPr sz="1400" dirty="0">
                <a:latin typeface="Verdana"/>
                <a:cs typeface="Verdana"/>
              </a:rPr>
              <a:t>depth</a:t>
            </a:r>
          </a:p>
          <a:p>
            <a:pPr marL="241300" marR="64135" indent="-228600" algn="just">
              <a:lnSpc>
                <a:spcPct val="100000"/>
              </a:lnSpc>
              <a:spcBef>
                <a:spcPts val="994"/>
              </a:spcBef>
              <a:buClr>
                <a:srgbClr val="C7BA87"/>
              </a:buClr>
              <a:buFont typeface="Arial"/>
              <a:buChar char="•"/>
              <a:tabLst>
                <a:tab pos="241300" algn="l"/>
              </a:tabLst>
            </a:pPr>
            <a:r>
              <a:rPr sz="1400" dirty="0">
                <a:latin typeface="Verdana"/>
                <a:cs typeface="Verdana"/>
              </a:rPr>
              <a:t>Indications</a:t>
            </a:r>
            <a:r>
              <a:rPr sz="1400" spc="-55" dirty="0">
                <a:latin typeface="Verdana"/>
                <a:cs typeface="Verdana"/>
              </a:rPr>
              <a:t> </a:t>
            </a:r>
            <a:r>
              <a:rPr sz="1400" dirty="0">
                <a:latin typeface="Verdana"/>
                <a:cs typeface="Verdana"/>
              </a:rPr>
              <a:t>are</a:t>
            </a:r>
            <a:r>
              <a:rPr sz="1400" spc="-15" dirty="0">
                <a:latin typeface="Verdana"/>
                <a:cs typeface="Verdana"/>
              </a:rPr>
              <a:t> </a:t>
            </a:r>
            <a:r>
              <a:rPr sz="1400" dirty="0">
                <a:latin typeface="Verdana"/>
                <a:cs typeface="Verdana"/>
              </a:rPr>
              <a:t>mineralization</a:t>
            </a:r>
            <a:r>
              <a:rPr sz="1400" spc="-55" dirty="0">
                <a:latin typeface="Verdana"/>
                <a:cs typeface="Verdana"/>
              </a:rPr>
              <a:t> </a:t>
            </a:r>
            <a:r>
              <a:rPr sz="1400" dirty="0">
                <a:latin typeface="Verdana"/>
                <a:cs typeface="Verdana"/>
              </a:rPr>
              <a:t>continues</a:t>
            </a:r>
            <a:r>
              <a:rPr sz="1400" spc="-40" dirty="0">
                <a:latin typeface="Verdana"/>
                <a:cs typeface="Verdana"/>
              </a:rPr>
              <a:t> </a:t>
            </a:r>
            <a:r>
              <a:rPr sz="1400" spc="-5" dirty="0">
                <a:latin typeface="Verdana"/>
                <a:cs typeface="Verdana"/>
              </a:rPr>
              <a:t>at</a:t>
            </a:r>
            <a:r>
              <a:rPr sz="1400" spc="-10" dirty="0">
                <a:latin typeface="Verdana"/>
                <a:cs typeface="Verdana"/>
              </a:rPr>
              <a:t> </a:t>
            </a:r>
            <a:r>
              <a:rPr sz="1400" dirty="0">
                <a:latin typeface="Verdana"/>
                <a:cs typeface="Verdana"/>
              </a:rPr>
              <a:t>depth</a:t>
            </a:r>
            <a:r>
              <a:rPr sz="1400" spc="-20" dirty="0">
                <a:latin typeface="Verdana"/>
                <a:cs typeface="Verdana"/>
              </a:rPr>
              <a:t> </a:t>
            </a:r>
            <a:r>
              <a:rPr sz="1400" dirty="0">
                <a:latin typeface="Verdana"/>
                <a:cs typeface="Verdana"/>
              </a:rPr>
              <a:t>below </a:t>
            </a:r>
            <a:r>
              <a:rPr sz="1400" spc="-480" dirty="0">
                <a:latin typeface="Verdana"/>
                <a:cs typeface="Verdana"/>
              </a:rPr>
              <a:t> </a:t>
            </a:r>
            <a:r>
              <a:rPr sz="1400" dirty="0">
                <a:latin typeface="Verdana"/>
                <a:cs typeface="Verdana"/>
              </a:rPr>
              <a:t>historic</a:t>
            </a:r>
            <a:r>
              <a:rPr sz="1400" spc="-45" dirty="0">
                <a:latin typeface="Verdana"/>
                <a:cs typeface="Verdana"/>
              </a:rPr>
              <a:t> </a:t>
            </a:r>
            <a:r>
              <a:rPr sz="1400" dirty="0">
                <a:latin typeface="Verdana"/>
                <a:cs typeface="Verdana"/>
              </a:rPr>
              <a:t>mining</a:t>
            </a:r>
            <a:r>
              <a:rPr sz="1400" spc="-35" dirty="0">
                <a:latin typeface="Verdana"/>
                <a:cs typeface="Verdana"/>
              </a:rPr>
              <a:t> </a:t>
            </a:r>
            <a:r>
              <a:rPr sz="1400" spc="-5" dirty="0">
                <a:latin typeface="Verdana"/>
                <a:cs typeface="Verdana"/>
              </a:rPr>
              <a:t>and</a:t>
            </a:r>
            <a:r>
              <a:rPr sz="1400" dirty="0">
                <a:latin typeface="Verdana"/>
                <a:cs typeface="Verdana"/>
              </a:rPr>
              <a:t> on</a:t>
            </a:r>
            <a:r>
              <a:rPr sz="1400" spc="-15" dirty="0">
                <a:latin typeface="Verdana"/>
                <a:cs typeface="Verdana"/>
              </a:rPr>
              <a:t> </a:t>
            </a:r>
            <a:r>
              <a:rPr sz="1400" dirty="0">
                <a:latin typeface="Verdana"/>
                <a:cs typeface="Verdana"/>
              </a:rPr>
              <a:t>strike</a:t>
            </a:r>
            <a:r>
              <a:rPr sz="1400" spc="-25" dirty="0">
                <a:latin typeface="Verdana"/>
                <a:cs typeface="Verdana"/>
              </a:rPr>
              <a:t> </a:t>
            </a:r>
            <a:r>
              <a:rPr sz="1400" spc="5" dirty="0">
                <a:latin typeface="Verdana"/>
                <a:cs typeface="Verdana"/>
              </a:rPr>
              <a:t>in</a:t>
            </a:r>
            <a:r>
              <a:rPr sz="1400" spc="-25" dirty="0">
                <a:latin typeface="Verdana"/>
                <a:cs typeface="Verdana"/>
              </a:rPr>
              <a:t> </a:t>
            </a:r>
            <a:r>
              <a:rPr sz="1400" dirty="0">
                <a:latin typeface="Verdana"/>
                <a:cs typeface="Verdana"/>
              </a:rPr>
              <a:t>both</a:t>
            </a:r>
            <a:r>
              <a:rPr sz="1400" spc="-5" dirty="0">
                <a:latin typeface="Verdana"/>
                <a:cs typeface="Verdana"/>
              </a:rPr>
              <a:t> </a:t>
            </a:r>
            <a:r>
              <a:rPr sz="1400" dirty="0">
                <a:latin typeface="Verdana"/>
                <a:cs typeface="Verdana"/>
              </a:rPr>
              <a:t>directions</a:t>
            </a:r>
          </a:p>
          <a:p>
            <a:pPr marL="241300" indent="-228600">
              <a:lnSpc>
                <a:spcPct val="100000"/>
              </a:lnSpc>
              <a:spcBef>
                <a:spcPts val="994"/>
              </a:spcBef>
              <a:buClr>
                <a:srgbClr val="C7BA87"/>
              </a:buClr>
              <a:buFont typeface="Arial"/>
              <a:buChar char="•"/>
              <a:tabLst>
                <a:tab pos="240665" algn="l"/>
                <a:tab pos="241300" algn="l"/>
              </a:tabLst>
            </a:pPr>
            <a:r>
              <a:rPr sz="1400" dirty="0">
                <a:latin typeface="Verdana"/>
                <a:cs typeface="Verdana"/>
              </a:rPr>
              <a:t>Funding</a:t>
            </a:r>
            <a:r>
              <a:rPr sz="1400" spc="-35" dirty="0">
                <a:latin typeface="Verdana"/>
                <a:cs typeface="Verdana"/>
              </a:rPr>
              <a:t> </a:t>
            </a:r>
            <a:r>
              <a:rPr sz="1400" spc="-5" dirty="0">
                <a:latin typeface="Verdana"/>
                <a:cs typeface="Verdana"/>
              </a:rPr>
              <a:t>available</a:t>
            </a:r>
            <a:r>
              <a:rPr sz="1400" spc="-50" dirty="0">
                <a:latin typeface="Verdana"/>
                <a:cs typeface="Verdana"/>
              </a:rPr>
              <a:t> </a:t>
            </a:r>
            <a:r>
              <a:rPr sz="1400" dirty="0">
                <a:latin typeface="Verdana"/>
                <a:cs typeface="Verdana"/>
              </a:rPr>
              <a:t>for</a:t>
            </a:r>
            <a:r>
              <a:rPr sz="1400" spc="-10" dirty="0">
                <a:latin typeface="Verdana"/>
                <a:cs typeface="Verdana"/>
              </a:rPr>
              <a:t> </a:t>
            </a:r>
            <a:r>
              <a:rPr sz="1400" dirty="0">
                <a:latin typeface="Verdana"/>
                <a:cs typeface="Verdana"/>
              </a:rPr>
              <a:t>maiden</a:t>
            </a:r>
            <a:r>
              <a:rPr sz="1400" spc="-45" dirty="0">
                <a:latin typeface="Verdana"/>
                <a:cs typeface="Verdana"/>
              </a:rPr>
              <a:t> </a:t>
            </a:r>
            <a:r>
              <a:rPr sz="1400" spc="5" dirty="0">
                <a:latin typeface="Verdana"/>
                <a:cs typeface="Verdana"/>
              </a:rPr>
              <a:t>drilling</a:t>
            </a:r>
            <a:endParaRPr sz="1400" dirty="0">
              <a:latin typeface="Verdana"/>
              <a:cs typeface="Verdana"/>
            </a:endParaRPr>
          </a:p>
          <a:p>
            <a:pPr marL="241300" indent="-228600">
              <a:lnSpc>
                <a:spcPct val="100000"/>
              </a:lnSpc>
              <a:spcBef>
                <a:spcPts val="1010"/>
              </a:spcBef>
              <a:buClr>
                <a:srgbClr val="C7BA87"/>
              </a:buClr>
              <a:buFont typeface="Arial"/>
              <a:buChar char="•"/>
              <a:tabLst>
                <a:tab pos="240665" algn="l"/>
                <a:tab pos="241300" algn="l"/>
              </a:tabLst>
            </a:pPr>
            <a:r>
              <a:rPr sz="1400" spc="-5" dirty="0">
                <a:latin typeface="Verdana"/>
                <a:cs typeface="Verdana"/>
              </a:rPr>
              <a:t>Environmental</a:t>
            </a:r>
            <a:r>
              <a:rPr sz="1400" spc="-40" dirty="0">
                <a:latin typeface="Verdana"/>
                <a:cs typeface="Verdana"/>
              </a:rPr>
              <a:t> </a:t>
            </a:r>
            <a:r>
              <a:rPr sz="1400" dirty="0">
                <a:latin typeface="Verdana"/>
                <a:cs typeface="Verdana"/>
              </a:rPr>
              <a:t>permit</a:t>
            </a:r>
            <a:r>
              <a:rPr sz="1400" spc="-30" dirty="0">
                <a:latin typeface="Verdana"/>
                <a:cs typeface="Verdana"/>
              </a:rPr>
              <a:t> </a:t>
            </a:r>
            <a:r>
              <a:rPr sz="1400" dirty="0">
                <a:latin typeface="Verdana"/>
                <a:cs typeface="Verdana"/>
              </a:rPr>
              <a:t>for </a:t>
            </a:r>
            <a:r>
              <a:rPr sz="1400" spc="5" dirty="0">
                <a:latin typeface="Verdana"/>
                <a:cs typeface="Verdana"/>
              </a:rPr>
              <a:t>drilling</a:t>
            </a:r>
            <a:r>
              <a:rPr sz="1400" spc="-50" dirty="0">
                <a:latin typeface="Verdana"/>
                <a:cs typeface="Verdana"/>
              </a:rPr>
              <a:t> </a:t>
            </a:r>
            <a:r>
              <a:rPr sz="1400" dirty="0">
                <a:latin typeface="Verdana"/>
                <a:cs typeface="Verdana"/>
              </a:rPr>
              <a:t>being</a:t>
            </a:r>
            <a:r>
              <a:rPr sz="1400" spc="-15" dirty="0">
                <a:latin typeface="Verdana"/>
                <a:cs typeface="Verdana"/>
              </a:rPr>
              <a:t> </a:t>
            </a:r>
            <a:r>
              <a:rPr sz="1400" dirty="0">
                <a:latin typeface="Verdana"/>
                <a:cs typeface="Verdana"/>
              </a:rPr>
              <a:t>sought</a:t>
            </a:r>
            <a:endParaRPr lang="en-GB" sz="1400" dirty="0">
              <a:latin typeface="Verdana"/>
              <a:cs typeface="Verdana"/>
            </a:endParaRPr>
          </a:p>
          <a:p>
            <a:pPr marL="241300" indent="-228600">
              <a:lnSpc>
                <a:spcPct val="100000"/>
              </a:lnSpc>
              <a:spcBef>
                <a:spcPts val="1010"/>
              </a:spcBef>
              <a:buClr>
                <a:srgbClr val="C7BA87"/>
              </a:buClr>
              <a:buFont typeface="Arial"/>
              <a:buChar char="•"/>
              <a:tabLst>
                <a:tab pos="240665" algn="l"/>
                <a:tab pos="241300" algn="l"/>
              </a:tabLst>
            </a:pPr>
            <a:r>
              <a:rPr lang="en-GB" sz="1400" dirty="0">
                <a:latin typeface="Verdana"/>
                <a:cs typeface="Verdana"/>
              </a:rPr>
              <a:t>Contiguous Nueva Andromeda Permit acquired by Alien early 2021 to add potential </a:t>
            </a:r>
            <a:endParaRPr sz="1400" dirty="0">
              <a:latin typeface="Verdana"/>
              <a:cs typeface="Verdana"/>
            </a:endParaRPr>
          </a:p>
        </p:txBody>
      </p:sp>
      <p:grpSp>
        <p:nvGrpSpPr>
          <p:cNvPr id="5" name="object 5"/>
          <p:cNvGrpSpPr/>
          <p:nvPr/>
        </p:nvGrpSpPr>
        <p:grpSpPr>
          <a:xfrm>
            <a:off x="437387" y="687323"/>
            <a:ext cx="11317226" cy="5893308"/>
            <a:chOff x="437387" y="687323"/>
            <a:chExt cx="11317226" cy="5893308"/>
          </a:xfrm>
        </p:grpSpPr>
        <p:pic>
          <p:nvPicPr>
            <p:cNvPr id="6" name="object 6"/>
            <p:cNvPicPr/>
            <p:nvPr/>
          </p:nvPicPr>
          <p:blipFill>
            <a:blip r:embed="rId3" cstate="print"/>
            <a:stretch>
              <a:fillRect/>
            </a:stretch>
          </p:blipFill>
          <p:spPr>
            <a:xfrm>
              <a:off x="7876031" y="687323"/>
              <a:ext cx="3854183" cy="5123687"/>
            </a:xfrm>
            <a:prstGeom prst="rect">
              <a:avLst/>
            </a:prstGeom>
          </p:spPr>
        </p:pic>
        <p:pic>
          <p:nvPicPr>
            <p:cNvPr id="7" name="object 7"/>
            <p:cNvPicPr/>
            <p:nvPr/>
          </p:nvPicPr>
          <p:blipFill>
            <a:blip r:embed="rId4" cstate="print"/>
            <a:stretch>
              <a:fillRect/>
            </a:stretch>
          </p:blipFill>
          <p:spPr>
            <a:xfrm>
              <a:off x="437387" y="6312408"/>
              <a:ext cx="1738883" cy="268223"/>
            </a:xfrm>
            <a:prstGeom prst="rect">
              <a:avLst/>
            </a:prstGeom>
          </p:spPr>
        </p:pic>
        <p:sp>
          <p:nvSpPr>
            <p:cNvPr id="8" name="object 8"/>
            <p:cNvSpPr/>
            <p:nvPr/>
          </p:nvSpPr>
          <p:spPr>
            <a:xfrm>
              <a:off x="7876031" y="5811011"/>
              <a:ext cx="3878582" cy="501397"/>
            </a:xfrm>
            <a:custGeom>
              <a:avLst/>
              <a:gdLst/>
              <a:ahLst/>
              <a:cxnLst/>
              <a:rect l="l" t="t" r="r" b="b"/>
              <a:pathLst>
                <a:path w="3854450" h="643254">
                  <a:moveTo>
                    <a:pt x="3854196" y="0"/>
                  </a:moveTo>
                  <a:lnTo>
                    <a:pt x="0" y="0"/>
                  </a:lnTo>
                  <a:lnTo>
                    <a:pt x="0" y="643128"/>
                  </a:lnTo>
                  <a:lnTo>
                    <a:pt x="3854196" y="643128"/>
                  </a:lnTo>
                  <a:lnTo>
                    <a:pt x="3854196" y="0"/>
                  </a:lnTo>
                  <a:close/>
                </a:path>
              </a:pathLst>
            </a:custGeom>
            <a:solidFill>
              <a:srgbClr val="C7BA87">
                <a:alpha val="76863"/>
              </a:srgbClr>
            </a:solidFill>
          </p:spPr>
          <p:txBody>
            <a:bodyPr wrap="square" lIns="0" tIns="0" rIns="0" bIns="0" rtlCol="0"/>
            <a:lstStyle/>
            <a:p>
              <a:endParaRPr dirty="0"/>
            </a:p>
          </p:txBody>
        </p:sp>
      </p:grpSp>
      <p:sp>
        <p:nvSpPr>
          <p:cNvPr id="9" name="object 9"/>
          <p:cNvSpPr txBox="1"/>
          <p:nvPr/>
        </p:nvSpPr>
        <p:spPr>
          <a:xfrm>
            <a:off x="8017796" y="5870631"/>
            <a:ext cx="3595051" cy="382156"/>
          </a:xfrm>
          <a:prstGeom prst="rect">
            <a:avLst/>
          </a:prstGeom>
        </p:spPr>
        <p:txBody>
          <a:bodyPr vert="horz" wrap="square" lIns="0" tIns="12700" rIns="0" bIns="0" rtlCol="0">
            <a:spAutoFit/>
          </a:bodyPr>
          <a:lstStyle/>
          <a:p>
            <a:pPr algn="ctr">
              <a:defRPr/>
            </a:pPr>
            <a:r>
              <a:rPr sz="1200" b="1" spc="-5" dirty="0">
                <a:solidFill>
                  <a:srgbClr val="252525"/>
                </a:solidFill>
                <a:latin typeface="Verdana"/>
              </a:rPr>
              <a:t>Las Christinitas Ore Body in historic workings</a:t>
            </a:r>
            <a:r>
              <a:rPr lang="en-GB" sz="1200" b="1" spc="-5" dirty="0">
                <a:solidFill>
                  <a:srgbClr val="252525"/>
                </a:solidFill>
                <a:latin typeface="Verdana"/>
              </a:rPr>
              <a:t>, San Celso Project, 2006</a:t>
            </a:r>
            <a:endParaRPr sz="1200" b="1" spc="-5" dirty="0">
              <a:solidFill>
                <a:srgbClr val="252525"/>
              </a:solidFill>
              <a:latin typeface="Verdana"/>
            </a:endParaRPr>
          </a:p>
        </p:txBody>
      </p:sp>
      <p:sp>
        <p:nvSpPr>
          <p:cNvPr id="11" name="object 11"/>
          <p:cNvSpPr txBox="1">
            <a:spLocks noGrp="1"/>
          </p:cNvSpPr>
          <p:nvPr>
            <p:ph type="sldNum" sz="quarter" idx="7"/>
          </p:nvPr>
        </p:nvSpPr>
        <p:spPr>
          <a:prstGeom prst="rect">
            <a:avLst/>
          </a:prstGeom>
        </p:spPr>
        <p:txBody>
          <a:bodyPr vert="horz" wrap="square" lIns="0" tIns="12700" rIns="0" bIns="0" rtlCol="0">
            <a:spAutoFit/>
          </a:bodyPr>
          <a:lstStyle/>
          <a:p>
            <a:pPr marL="12700">
              <a:lnSpc>
                <a:spcPct val="100000"/>
              </a:lnSpc>
              <a:spcBef>
                <a:spcPts val="100"/>
              </a:spcBef>
            </a:pPr>
            <a:r>
              <a:rPr spc="-10" dirty="0"/>
              <a:t>AIM:UFO</a:t>
            </a:r>
            <a:r>
              <a:rPr spc="10" dirty="0"/>
              <a:t> </a:t>
            </a:r>
            <a:r>
              <a:rPr spc="-5" dirty="0"/>
              <a:t>|</a:t>
            </a:r>
            <a:r>
              <a:rPr spc="300" dirty="0"/>
              <a:t> </a:t>
            </a:r>
            <a:fld id="{81D60167-4931-47E6-BA6A-407CBD079E47}" type="slidenum">
              <a:rPr spc="-5" dirty="0">
                <a:solidFill>
                  <a:srgbClr val="AA9F75"/>
                </a:solidFill>
              </a:rPr>
              <a:t>13</a:t>
            </a:fld>
            <a:endParaRPr spc="-5" dirty="0">
              <a:solidFill>
                <a:srgbClr val="AA9F75"/>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bject 2">
            <a:extLst>
              <a:ext uri="{FF2B5EF4-FFF2-40B4-BE49-F238E27FC236}">
                <a16:creationId xmlns:a16="http://schemas.microsoft.com/office/drawing/2014/main" id="{F2ADA666-CC61-40B4-8985-3ED7439BA822}"/>
              </a:ext>
            </a:extLst>
          </p:cNvPr>
          <p:cNvPicPr/>
          <p:nvPr/>
        </p:nvPicPr>
        <p:blipFill>
          <a:blip r:embed="rId2" cstate="print"/>
          <a:stretch>
            <a:fillRect/>
          </a:stretch>
        </p:blipFill>
        <p:spPr>
          <a:xfrm>
            <a:off x="1225296" y="2921507"/>
            <a:ext cx="7027163" cy="3936491"/>
          </a:xfrm>
          <a:prstGeom prst="rect">
            <a:avLst/>
          </a:prstGeom>
        </p:spPr>
      </p:pic>
      <p:pic>
        <p:nvPicPr>
          <p:cNvPr id="6" name="object 6"/>
          <p:cNvPicPr/>
          <p:nvPr/>
        </p:nvPicPr>
        <p:blipFill>
          <a:blip r:embed="rId3" cstate="print"/>
          <a:stretch>
            <a:fillRect/>
          </a:stretch>
        </p:blipFill>
        <p:spPr>
          <a:xfrm>
            <a:off x="5791200" y="1066800"/>
            <a:ext cx="6064000" cy="4756390"/>
          </a:xfrm>
          <a:prstGeom prst="rect">
            <a:avLst/>
          </a:prstGeom>
        </p:spPr>
      </p:pic>
      <p:sp>
        <p:nvSpPr>
          <p:cNvPr id="7" name="object 7"/>
          <p:cNvSpPr txBox="1"/>
          <p:nvPr/>
        </p:nvSpPr>
        <p:spPr>
          <a:xfrm>
            <a:off x="5861820" y="5724991"/>
            <a:ext cx="5890622" cy="505267"/>
          </a:xfrm>
          <a:prstGeom prst="rect">
            <a:avLst/>
          </a:prstGeom>
          <a:solidFill>
            <a:srgbClr val="C7BA87">
              <a:alpha val="76863"/>
            </a:srgbClr>
          </a:solidFill>
        </p:spPr>
        <p:txBody>
          <a:bodyPr vert="horz" wrap="square" lIns="0" tIns="134620" rIns="0" bIns="0" rtlCol="0" anchor="ctr">
            <a:spAutoFit/>
          </a:bodyPr>
          <a:lstStyle/>
          <a:p>
            <a:pPr algn="ctr">
              <a:defRPr/>
            </a:pPr>
            <a:endParaRPr lang="en-GB" sz="1200" b="1" spc="-5" dirty="0">
              <a:solidFill>
                <a:srgbClr val="252525"/>
              </a:solidFill>
              <a:latin typeface="Verdana"/>
            </a:endParaRPr>
          </a:p>
          <a:p>
            <a:pPr algn="ctr">
              <a:defRPr/>
            </a:pPr>
            <a:endParaRPr lang="en-GB" sz="1200" b="1" spc="-5" dirty="0">
              <a:solidFill>
                <a:srgbClr val="252525"/>
              </a:solidFill>
              <a:latin typeface="Verdana"/>
            </a:endParaRPr>
          </a:p>
        </p:txBody>
      </p:sp>
      <p:sp>
        <p:nvSpPr>
          <p:cNvPr id="3" name="object 3"/>
          <p:cNvSpPr txBox="1">
            <a:spLocks noGrp="1"/>
          </p:cNvSpPr>
          <p:nvPr>
            <p:ph type="title"/>
          </p:nvPr>
        </p:nvSpPr>
        <p:spPr>
          <a:xfrm>
            <a:off x="516061" y="464127"/>
            <a:ext cx="7637339" cy="382156"/>
          </a:xfrm>
          <a:prstGeom prst="rect">
            <a:avLst/>
          </a:prstGeom>
        </p:spPr>
        <p:txBody>
          <a:bodyPr vert="horz" wrap="square" lIns="0" tIns="12700" rIns="0" bIns="0" rtlCol="0">
            <a:spAutoFit/>
          </a:bodyPr>
          <a:lstStyle/>
          <a:p>
            <a:pPr marL="12700">
              <a:lnSpc>
                <a:spcPct val="100000"/>
              </a:lnSpc>
              <a:spcBef>
                <a:spcPts val="545"/>
              </a:spcBef>
            </a:pPr>
            <a:r>
              <a:rPr lang="en-GB" spc="-5" dirty="0"/>
              <a:t>LOS CAMPOS (SILVER)</a:t>
            </a:r>
          </a:p>
        </p:txBody>
      </p:sp>
      <p:sp>
        <p:nvSpPr>
          <p:cNvPr id="5" name="object 5"/>
          <p:cNvSpPr txBox="1"/>
          <p:nvPr/>
        </p:nvSpPr>
        <p:spPr>
          <a:xfrm>
            <a:off x="516061" y="940464"/>
            <a:ext cx="4721860" cy="299720"/>
          </a:xfrm>
          <a:prstGeom prst="rect">
            <a:avLst/>
          </a:prstGeom>
        </p:spPr>
        <p:txBody>
          <a:bodyPr vert="horz" wrap="square" lIns="0" tIns="12700" rIns="0" bIns="0" rtlCol="0">
            <a:spAutoFit/>
          </a:bodyPr>
          <a:lstStyle/>
          <a:p>
            <a:pPr marL="12700">
              <a:lnSpc>
                <a:spcPct val="100000"/>
              </a:lnSpc>
              <a:spcBef>
                <a:spcPts val="100"/>
              </a:spcBef>
            </a:pPr>
            <a:r>
              <a:rPr sz="1800" b="1" i="1" spc="-20" dirty="0">
                <a:solidFill>
                  <a:srgbClr val="9B4413"/>
                </a:solidFill>
                <a:latin typeface="Calibri"/>
                <a:cs typeface="Calibri"/>
              </a:rPr>
              <a:t>Average</a:t>
            </a:r>
            <a:r>
              <a:rPr sz="1800" b="1" i="1" spc="-25" dirty="0">
                <a:solidFill>
                  <a:srgbClr val="9B4413"/>
                </a:solidFill>
                <a:latin typeface="Calibri"/>
                <a:cs typeface="Calibri"/>
              </a:rPr>
              <a:t> </a:t>
            </a:r>
            <a:r>
              <a:rPr sz="1800" b="1" i="1" spc="-10" dirty="0">
                <a:solidFill>
                  <a:srgbClr val="9B4413"/>
                </a:solidFill>
                <a:latin typeface="Calibri"/>
                <a:cs typeface="Calibri"/>
              </a:rPr>
              <a:t>reported</a:t>
            </a:r>
            <a:r>
              <a:rPr sz="1800" b="1" i="1" spc="-5" dirty="0">
                <a:solidFill>
                  <a:srgbClr val="9B4413"/>
                </a:solidFill>
                <a:latin typeface="Calibri"/>
                <a:cs typeface="Calibri"/>
              </a:rPr>
              <a:t> head</a:t>
            </a:r>
            <a:r>
              <a:rPr sz="1800" b="1" i="1" spc="-50" dirty="0">
                <a:solidFill>
                  <a:srgbClr val="9B4413"/>
                </a:solidFill>
                <a:latin typeface="Calibri"/>
                <a:cs typeface="Calibri"/>
              </a:rPr>
              <a:t> </a:t>
            </a:r>
            <a:r>
              <a:rPr sz="1800" b="1" i="1" spc="-10" dirty="0">
                <a:solidFill>
                  <a:srgbClr val="9B4413"/>
                </a:solidFill>
                <a:latin typeface="Calibri"/>
                <a:cs typeface="Calibri"/>
              </a:rPr>
              <a:t>grade</a:t>
            </a:r>
            <a:r>
              <a:rPr sz="1800" b="1" i="1" spc="-5" dirty="0">
                <a:solidFill>
                  <a:srgbClr val="9B4413"/>
                </a:solidFill>
                <a:latin typeface="Calibri"/>
                <a:cs typeface="Calibri"/>
              </a:rPr>
              <a:t> </a:t>
            </a:r>
            <a:r>
              <a:rPr sz="1800" b="1" i="1" dirty="0">
                <a:solidFill>
                  <a:srgbClr val="9B4413"/>
                </a:solidFill>
                <a:latin typeface="Calibri"/>
                <a:cs typeface="Calibri"/>
              </a:rPr>
              <a:t>of</a:t>
            </a:r>
            <a:r>
              <a:rPr sz="1800" b="1" i="1" spc="-5" dirty="0">
                <a:solidFill>
                  <a:srgbClr val="9B4413"/>
                </a:solidFill>
                <a:latin typeface="Calibri"/>
                <a:cs typeface="Calibri"/>
              </a:rPr>
              <a:t> over</a:t>
            </a:r>
            <a:r>
              <a:rPr sz="1800" b="1" i="1" spc="-35" dirty="0">
                <a:solidFill>
                  <a:srgbClr val="9B4413"/>
                </a:solidFill>
                <a:latin typeface="Calibri"/>
                <a:cs typeface="Calibri"/>
              </a:rPr>
              <a:t> </a:t>
            </a:r>
            <a:r>
              <a:rPr sz="1800" b="1" i="1" spc="-5" dirty="0">
                <a:solidFill>
                  <a:srgbClr val="9B4413"/>
                </a:solidFill>
                <a:latin typeface="Calibri"/>
                <a:cs typeface="Calibri"/>
              </a:rPr>
              <a:t>1,000</a:t>
            </a:r>
            <a:r>
              <a:rPr sz="1800" b="1" i="1" dirty="0">
                <a:solidFill>
                  <a:srgbClr val="9B4413"/>
                </a:solidFill>
                <a:latin typeface="Calibri"/>
                <a:cs typeface="Calibri"/>
              </a:rPr>
              <a:t> </a:t>
            </a:r>
            <a:r>
              <a:rPr sz="1800" b="1" i="1" spc="10" dirty="0">
                <a:solidFill>
                  <a:srgbClr val="9B4413"/>
                </a:solidFill>
                <a:latin typeface="Calibri"/>
                <a:cs typeface="Calibri"/>
              </a:rPr>
              <a:t>g/t </a:t>
            </a:r>
            <a:r>
              <a:rPr sz="1800" b="1" i="1" dirty="0">
                <a:solidFill>
                  <a:srgbClr val="9B4413"/>
                </a:solidFill>
                <a:latin typeface="Calibri"/>
                <a:cs typeface="Calibri"/>
              </a:rPr>
              <a:t>A</a:t>
            </a:r>
            <a:r>
              <a:rPr sz="1800" b="1" dirty="0">
                <a:solidFill>
                  <a:srgbClr val="9B4413"/>
                </a:solidFill>
                <a:latin typeface="Calibri"/>
                <a:cs typeface="Calibri"/>
              </a:rPr>
              <a:t>g</a:t>
            </a:r>
            <a:endParaRPr sz="1800" dirty="0">
              <a:latin typeface="Calibri"/>
              <a:cs typeface="Calibri"/>
            </a:endParaRPr>
          </a:p>
        </p:txBody>
      </p:sp>
      <p:grpSp>
        <p:nvGrpSpPr>
          <p:cNvPr id="8" name="object 8"/>
          <p:cNvGrpSpPr/>
          <p:nvPr/>
        </p:nvGrpSpPr>
        <p:grpSpPr>
          <a:xfrm>
            <a:off x="8906890" y="1734562"/>
            <a:ext cx="2459990" cy="1125220"/>
            <a:chOff x="8983980" y="1735835"/>
            <a:chExt cx="2459990" cy="1125220"/>
          </a:xfrm>
        </p:grpSpPr>
        <p:pic>
          <p:nvPicPr>
            <p:cNvPr id="9" name="object 9"/>
            <p:cNvPicPr/>
            <p:nvPr/>
          </p:nvPicPr>
          <p:blipFill>
            <a:blip r:embed="rId4" cstate="print"/>
            <a:stretch>
              <a:fillRect/>
            </a:stretch>
          </p:blipFill>
          <p:spPr>
            <a:xfrm>
              <a:off x="8983980" y="1735835"/>
              <a:ext cx="2459735" cy="1124711"/>
            </a:xfrm>
            <a:prstGeom prst="rect">
              <a:avLst/>
            </a:prstGeom>
          </p:spPr>
        </p:pic>
        <p:sp>
          <p:nvSpPr>
            <p:cNvPr id="10" name="object 10"/>
            <p:cNvSpPr/>
            <p:nvPr/>
          </p:nvSpPr>
          <p:spPr>
            <a:xfrm>
              <a:off x="9131046" y="1861565"/>
              <a:ext cx="2080260" cy="746760"/>
            </a:xfrm>
            <a:custGeom>
              <a:avLst/>
              <a:gdLst/>
              <a:ahLst/>
              <a:cxnLst/>
              <a:rect l="l" t="t" r="r" b="b"/>
              <a:pathLst>
                <a:path w="2080259" h="746760">
                  <a:moveTo>
                    <a:pt x="1955800" y="0"/>
                  </a:moveTo>
                  <a:lnTo>
                    <a:pt x="0" y="0"/>
                  </a:lnTo>
                  <a:lnTo>
                    <a:pt x="0" y="746760"/>
                  </a:lnTo>
                  <a:lnTo>
                    <a:pt x="2080260" y="746760"/>
                  </a:lnTo>
                  <a:lnTo>
                    <a:pt x="2080260" y="124460"/>
                  </a:lnTo>
                  <a:lnTo>
                    <a:pt x="2070478" y="76016"/>
                  </a:lnTo>
                  <a:lnTo>
                    <a:pt x="2043804" y="36455"/>
                  </a:lnTo>
                  <a:lnTo>
                    <a:pt x="2004243" y="9781"/>
                  </a:lnTo>
                  <a:lnTo>
                    <a:pt x="1955800" y="0"/>
                  </a:lnTo>
                  <a:close/>
                </a:path>
              </a:pathLst>
            </a:custGeom>
            <a:solidFill>
              <a:srgbClr val="FFFFFF"/>
            </a:solidFill>
          </p:spPr>
          <p:txBody>
            <a:bodyPr wrap="square" lIns="0" tIns="0" rIns="0" bIns="0" rtlCol="0"/>
            <a:lstStyle/>
            <a:p>
              <a:endParaRPr dirty="0"/>
            </a:p>
          </p:txBody>
        </p:sp>
        <p:sp>
          <p:nvSpPr>
            <p:cNvPr id="11" name="object 11"/>
            <p:cNvSpPr/>
            <p:nvPr/>
          </p:nvSpPr>
          <p:spPr>
            <a:xfrm>
              <a:off x="9131046" y="1861565"/>
              <a:ext cx="2080260" cy="746760"/>
            </a:xfrm>
            <a:custGeom>
              <a:avLst/>
              <a:gdLst/>
              <a:ahLst/>
              <a:cxnLst/>
              <a:rect l="l" t="t" r="r" b="b"/>
              <a:pathLst>
                <a:path w="2080259" h="746760">
                  <a:moveTo>
                    <a:pt x="0" y="0"/>
                  </a:moveTo>
                  <a:lnTo>
                    <a:pt x="1955800" y="0"/>
                  </a:lnTo>
                  <a:lnTo>
                    <a:pt x="2004243" y="9781"/>
                  </a:lnTo>
                  <a:lnTo>
                    <a:pt x="2043804" y="36455"/>
                  </a:lnTo>
                  <a:lnTo>
                    <a:pt x="2070478" y="76016"/>
                  </a:lnTo>
                  <a:lnTo>
                    <a:pt x="2080260" y="124460"/>
                  </a:lnTo>
                  <a:lnTo>
                    <a:pt x="2080260" y="746760"/>
                  </a:lnTo>
                  <a:lnTo>
                    <a:pt x="0" y="746760"/>
                  </a:lnTo>
                  <a:lnTo>
                    <a:pt x="0" y="0"/>
                  </a:lnTo>
                  <a:close/>
                </a:path>
              </a:pathLst>
            </a:custGeom>
            <a:ln w="19050">
              <a:solidFill>
                <a:srgbClr val="C7BA87"/>
              </a:solidFill>
            </a:ln>
          </p:spPr>
          <p:txBody>
            <a:bodyPr wrap="square" lIns="0" tIns="0" rIns="0" bIns="0" rtlCol="0"/>
            <a:lstStyle/>
            <a:p>
              <a:endParaRPr dirty="0"/>
            </a:p>
          </p:txBody>
        </p:sp>
      </p:grpSp>
      <p:sp>
        <p:nvSpPr>
          <p:cNvPr id="12" name="object 12"/>
          <p:cNvSpPr txBox="1"/>
          <p:nvPr/>
        </p:nvSpPr>
        <p:spPr>
          <a:xfrm>
            <a:off x="9660813" y="2297172"/>
            <a:ext cx="631825" cy="239395"/>
          </a:xfrm>
          <a:prstGeom prst="rect">
            <a:avLst/>
          </a:prstGeom>
        </p:spPr>
        <p:txBody>
          <a:bodyPr vert="horz" wrap="square" lIns="0" tIns="13335" rIns="0" bIns="0" rtlCol="0">
            <a:spAutoFit/>
          </a:bodyPr>
          <a:lstStyle/>
          <a:p>
            <a:pPr marL="12700">
              <a:lnSpc>
                <a:spcPct val="100000"/>
              </a:lnSpc>
              <a:spcBef>
                <a:spcPts val="105"/>
              </a:spcBef>
            </a:pPr>
            <a:r>
              <a:rPr sz="1400" b="1" spc="-5" dirty="0">
                <a:solidFill>
                  <a:srgbClr val="AA9F75"/>
                </a:solidFill>
                <a:latin typeface="Verdana"/>
                <a:cs typeface="Verdana"/>
              </a:rPr>
              <a:t>100</a:t>
            </a:r>
            <a:r>
              <a:rPr sz="1400" b="1" spc="5" dirty="0">
                <a:solidFill>
                  <a:srgbClr val="AA9F75"/>
                </a:solidFill>
                <a:latin typeface="Verdana"/>
                <a:cs typeface="Verdana"/>
              </a:rPr>
              <a:t>%</a:t>
            </a:r>
            <a:endParaRPr sz="1400" dirty="0">
              <a:latin typeface="Verdana"/>
              <a:cs typeface="Verdana"/>
            </a:endParaRPr>
          </a:p>
        </p:txBody>
      </p:sp>
      <p:pic>
        <p:nvPicPr>
          <p:cNvPr id="13" name="object 13"/>
          <p:cNvPicPr/>
          <p:nvPr/>
        </p:nvPicPr>
        <p:blipFill>
          <a:blip r:embed="rId5" cstate="print"/>
          <a:stretch>
            <a:fillRect/>
          </a:stretch>
        </p:blipFill>
        <p:spPr>
          <a:xfrm>
            <a:off x="9267444" y="2014727"/>
            <a:ext cx="1738883" cy="268211"/>
          </a:xfrm>
          <a:prstGeom prst="rect">
            <a:avLst/>
          </a:prstGeom>
        </p:spPr>
      </p:pic>
      <p:sp>
        <p:nvSpPr>
          <p:cNvPr id="14" name="object 14"/>
          <p:cNvSpPr txBox="1">
            <a:spLocks noGrp="1"/>
          </p:cNvSpPr>
          <p:nvPr>
            <p:ph type="sldNum" sz="quarter" idx="7"/>
          </p:nvPr>
        </p:nvSpPr>
        <p:spPr>
          <a:prstGeom prst="rect">
            <a:avLst/>
          </a:prstGeom>
        </p:spPr>
        <p:txBody>
          <a:bodyPr vert="horz" wrap="square" lIns="0" tIns="12700" rIns="0" bIns="0" rtlCol="0">
            <a:spAutoFit/>
          </a:bodyPr>
          <a:lstStyle/>
          <a:p>
            <a:pPr marL="12700">
              <a:lnSpc>
                <a:spcPct val="100000"/>
              </a:lnSpc>
              <a:spcBef>
                <a:spcPts val="100"/>
              </a:spcBef>
            </a:pPr>
            <a:r>
              <a:rPr spc="-10" dirty="0"/>
              <a:t>AIM:UFO</a:t>
            </a:r>
            <a:r>
              <a:rPr spc="10" dirty="0"/>
              <a:t> </a:t>
            </a:r>
            <a:r>
              <a:rPr spc="-5" dirty="0"/>
              <a:t>|</a:t>
            </a:r>
            <a:r>
              <a:rPr spc="300" dirty="0"/>
              <a:t> </a:t>
            </a:r>
            <a:fld id="{81D60167-4931-47E6-BA6A-407CBD079E47}" type="slidenum">
              <a:rPr spc="-5" dirty="0">
                <a:solidFill>
                  <a:srgbClr val="AA9F75"/>
                </a:solidFill>
              </a:rPr>
              <a:t>14</a:t>
            </a:fld>
            <a:endParaRPr spc="-5" dirty="0">
              <a:solidFill>
                <a:srgbClr val="AA9F75"/>
              </a:solidFill>
            </a:endParaRPr>
          </a:p>
        </p:txBody>
      </p:sp>
      <p:sp>
        <p:nvSpPr>
          <p:cNvPr id="15" name="object 4">
            <a:extLst>
              <a:ext uri="{FF2B5EF4-FFF2-40B4-BE49-F238E27FC236}">
                <a16:creationId xmlns:a16="http://schemas.microsoft.com/office/drawing/2014/main" id="{519AC3EC-FCC4-4911-9827-430329C7CF28}"/>
              </a:ext>
            </a:extLst>
          </p:cNvPr>
          <p:cNvSpPr txBox="1"/>
          <p:nvPr/>
        </p:nvSpPr>
        <p:spPr>
          <a:xfrm>
            <a:off x="516061" y="1582968"/>
            <a:ext cx="4356471" cy="4889159"/>
          </a:xfrm>
          <a:prstGeom prst="rect">
            <a:avLst/>
          </a:prstGeom>
        </p:spPr>
        <p:txBody>
          <a:bodyPr vert="horz" wrap="square" lIns="0" tIns="13335" rIns="0" bIns="0" rtlCol="0">
            <a:spAutoFit/>
          </a:bodyPr>
          <a:lstStyle/>
          <a:p>
            <a:pPr marL="241300" indent="-228600">
              <a:lnSpc>
                <a:spcPct val="100000"/>
              </a:lnSpc>
              <a:spcBef>
                <a:spcPts val="105"/>
              </a:spcBef>
              <a:buClr>
                <a:srgbClr val="C7BA87"/>
              </a:buClr>
              <a:buFont typeface="Arial"/>
              <a:buChar char="•"/>
              <a:tabLst>
                <a:tab pos="240665" algn="l"/>
                <a:tab pos="241300" algn="l"/>
              </a:tabLst>
            </a:pPr>
            <a:r>
              <a:rPr lang="en-GB" sz="1400" spc="-5" dirty="0">
                <a:solidFill>
                  <a:srgbClr val="3A3838"/>
                </a:solidFill>
                <a:latin typeface="Verdana"/>
                <a:cs typeface="Verdana"/>
              </a:rPr>
              <a:t>10km east of Endeavour Mining Corp’s 6moz El Campos Silver Mine</a:t>
            </a:r>
          </a:p>
          <a:p>
            <a:pPr marL="698500" lvl="1" indent="-228600">
              <a:spcBef>
                <a:spcPts val="105"/>
              </a:spcBef>
              <a:buClr>
                <a:srgbClr val="C7BA87"/>
              </a:buClr>
              <a:buFont typeface="Arial"/>
              <a:buChar char="•"/>
              <a:tabLst>
                <a:tab pos="240665" algn="l"/>
                <a:tab pos="241300" algn="l"/>
              </a:tabLst>
            </a:pPr>
            <a:r>
              <a:rPr lang="en-GB" sz="1400" spc="-5" dirty="0">
                <a:solidFill>
                  <a:srgbClr val="3A3838"/>
                </a:solidFill>
                <a:latin typeface="Verdana"/>
                <a:cs typeface="Verdana"/>
              </a:rPr>
              <a:t>Comparable</a:t>
            </a:r>
            <a:r>
              <a:rPr lang="en-GB" sz="1400" spc="-45" dirty="0">
                <a:solidFill>
                  <a:srgbClr val="3A3838"/>
                </a:solidFill>
                <a:latin typeface="Verdana"/>
                <a:cs typeface="Verdana"/>
              </a:rPr>
              <a:t> </a:t>
            </a:r>
            <a:r>
              <a:rPr lang="en-GB" sz="1400" spc="-5" dirty="0">
                <a:solidFill>
                  <a:srgbClr val="3A3838"/>
                </a:solidFill>
                <a:latin typeface="Verdana"/>
                <a:cs typeface="Verdana"/>
              </a:rPr>
              <a:t>mineralized</a:t>
            </a:r>
            <a:r>
              <a:rPr lang="en-GB" sz="1400" spc="-25" dirty="0">
                <a:solidFill>
                  <a:srgbClr val="3A3838"/>
                </a:solidFill>
                <a:latin typeface="Verdana"/>
                <a:cs typeface="Verdana"/>
              </a:rPr>
              <a:t> </a:t>
            </a:r>
            <a:r>
              <a:rPr lang="en-GB" sz="1400" dirty="0">
                <a:solidFill>
                  <a:srgbClr val="3A3838"/>
                </a:solidFill>
                <a:latin typeface="Verdana"/>
                <a:cs typeface="Verdana"/>
              </a:rPr>
              <a:t>system</a:t>
            </a:r>
            <a:endParaRPr lang="en-GB" sz="1400" dirty="0">
              <a:latin typeface="Verdana"/>
              <a:cs typeface="Verdana"/>
            </a:endParaRPr>
          </a:p>
          <a:p>
            <a:pPr marL="241300" indent="-228600">
              <a:lnSpc>
                <a:spcPct val="100000"/>
              </a:lnSpc>
              <a:spcBef>
                <a:spcPts val="995"/>
              </a:spcBef>
              <a:buClr>
                <a:srgbClr val="C7BA87"/>
              </a:buClr>
              <a:buFont typeface="Arial"/>
              <a:buChar char="•"/>
              <a:tabLst>
                <a:tab pos="240665" algn="l"/>
                <a:tab pos="241300" algn="l"/>
              </a:tabLst>
            </a:pPr>
            <a:r>
              <a:rPr sz="1400" dirty="0">
                <a:solidFill>
                  <a:srgbClr val="3A3838"/>
                </a:solidFill>
                <a:latin typeface="Verdana"/>
                <a:cs typeface="Verdana"/>
              </a:rPr>
              <a:t>Los</a:t>
            </a:r>
            <a:r>
              <a:rPr sz="1400" spc="-40" dirty="0">
                <a:solidFill>
                  <a:srgbClr val="3A3838"/>
                </a:solidFill>
                <a:latin typeface="Verdana"/>
                <a:cs typeface="Verdana"/>
              </a:rPr>
              <a:t> </a:t>
            </a:r>
            <a:r>
              <a:rPr sz="1400" dirty="0">
                <a:solidFill>
                  <a:srgbClr val="3A3838"/>
                </a:solidFill>
                <a:latin typeface="Verdana"/>
                <a:cs typeface="Verdana"/>
              </a:rPr>
              <a:t>Campos</a:t>
            </a:r>
            <a:r>
              <a:rPr sz="1400" spc="-35" dirty="0">
                <a:solidFill>
                  <a:srgbClr val="3A3838"/>
                </a:solidFill>
                <a:latin typeface="Verdana"/>
                <a:cs typeface="Verdana"/>
              </a:rPr>
              <a:t> </a:t>
            </a:r>
            <a:r>
              <a:rPr sz="1400" dirty="0">
                <a:solidFill>
                  <a:srgbClr val="3A3838"/>
                </a:solidFill>
                <a:latin typeface="Verdana"/>
                <a:cs typeface="Verdana"/>
              </a:rPr>
              <a:t>includes:</a:t>
            </a:r>
            <a:endParaRPr sz="1400" dirty="0">
              <a:latin typeface="Verdana"/>
              <a:cs typeface="Verdana"/>
            </a:endParaRPr>
          </a:p>
          <a:p>
            <a:pPr marL="698500" lvl="1" indent="-228600">
              <a:lnSpc>
                <a:spcPct val="100000"/>
              </a:lnSpc>
              <a:spcBef>
                <a:spcPts val="500"/>
              </a:spcBef>
              <a:buClr>
                <a:srgbClr val="C7BA87"/>
              </a:buClr>
              <a:buFont typeface="Arial"/>
              <a:buChar char="•"/>
              <a:tabLst>
                <a:tab pos="697865" algn="l"/>
                <a:tab pos="698500" algn="l"/>
              </a:tabLst>
            </a:pPr>
            <a:r>
              <a:rPr sz="1400" spc="-45" dirty="0">
                <a:solidFill>
                  <a:srgbClr val="3A3838"/>
                </a:solidFill>
                <a:latin typeface="Verdana"/>
                <a:cs typeface="Verdana"/>
              </a:rPr>
              <a:t>Two</a:t>
            </a:r>
            <a:r>
              <a:rPr sz="1400" spc="-25" dirty="0">
                <a:solidFill>
                  <a:srgbClr val="3A3838"/>
                </a:solidFill>
                <a:latin typeface="Verdana"/>
                <a:cs typeface="Verdana"/>
              </a:rPr>
              <a:t> </a:t>
            </a:r>
            <a:r>
              <a:rPr sz="1400" dirty="0">
                <a:solidFill>
                  <a:srgbClr val="3A3838"/>
                </a:solidFill>
                <a:latin typeface="Verdana"/>
                <a:cs typeface="Verdana"/>
              </a:rPr>
              <a:t>historic</a:t>
            </a:r>
            <a:r>
              <a:rPr sz="1400" spc="-55" dirty="0">
                <a:solidFill>
                  <a:srgbClr val="3A3838"/>
                </a:solidFill>
                <a:latin typeface="Verdana"/>
                <a:cs typeface="Verdana"/>
              </a:rPr>
              <a:t> </a:t>
            </a:r>
            <a:r>
              <a:rPr sz="1400" dirty="0">
                <a:solidFill>
                  <a:srgbClr val="3A3838"/>
                </a:solidFill>
                <a:latin typeface="Verdana"/>
                <a:cs typeface="Verdana"/>
              </a:rPr>
              <a:t>silver</a:t>
            </a:r>
            <a:r>
              <a:rPr sz="1400" spc="-30" dirty="0">
                <a:solidFill>
                  <a:srgbClr val="3A3838"/>
                </a:solidFill>
                <a:latin typeface="Verdana"/>
                <a:cs typeface="Verdana"/>
              </a:rPr>
              <a:t> </a:t>
            </a:r>
            <a:r>
              <a:rPr sz="1400" dirty="0">
                <a:solidFill>
                  <a:srgbClr val="3A3838"/>
                </a:solidFill>
                <a:latin typeface="Verdana"/>
                <a:cs typeface="Verdana"/>
              </a:rPr>
              <a:t>mines</a:t>
            </a:r>
            <a:r>
              <a:rPr lang="en-GB" sz="1400" dirty="0">
                <a:solidFill>
                  <a:srgbClr val="3A3838"/>
                </a:solidFill>
                <a:latin typeface="Verdana"/>
                <a:cs typeface="Verdana"/>
              </a:rPr>
              <a:t> targeting two high-grade epithermal silver veins</a:t>
            </a:r>
            <a:endParaRPr sz="1400" dirty="0">
              <a:latin typeface="Verdana"/>
              <a:cs typeface="Verdana"/>
            </a:endParaRPr>
          </a:p>
          <a:p>
            <a:pPr marL="698500" marR="5080" lvl="1" indent="-228600">
              <a:lnSpc>
                <a:spcPct val="100000"/>
              </a:lnSpc>
              <a:spcBef>
                <a:spcPts val="495"/>
              </a:spcBef>
              <a:buClr>
                <a:srgbClr val="C7BA87"/>
              </a:buClr>
              <a:buFont typeface="Arial"/>
              <a:buChar char="•"/>
              <a:tabLst>
                <a:tab pos="697865" algn="l"/>
                <a:tab pos="698500" algn="l"/>
              </a:tabLst>
            </a:pPr>
            <a:r>
              <a:rPr sz="1400" spc="-10" dirty="0">
                <a:solidFill>
                  <a:srgbClr val="3A3838"/>
                </a:solidFill>
                <a:latin typeface="Verdana"/>
                <a:cs typeface="Verdana"/>
              </a:rPr>
              <a:t>Average</a:t>
            </a:r>
            <a:r>
              <a:rPr sz="1400" spc="-30" dirty="0">
                <a:solidFill>
                  <a:srgbClr val="3A3838"/>
                </a:solidFill>
                <a:latin typeface="Verdana"/>
                <a:cs typeface="Verdana"/>
              </a:rPr>
              <a:t> </a:t>
            </a:r>
            <a:r>
              <a:rPr sz="1400" dirty="0">
                <a:solidFill>
                  <a:srgbClr val="3A3838"/>
                </a:solidFill>
                <a:latin typeface="Verdana"/>
                <a:cs typeface="Verdana"/>
              </a:rPr>
              <a:t>reported</a:t>
            </a:r>
            <a:r>
              <a:rPr sz="1400" spc="-30" dirty="0">
                <a:solidFill>
                  <a:srgbClr val="3A3838"/>
                </a:solidFill>
                <a:latin typeface="Verdana"/>
                <a:cs typeface="Verdana"/>
              </a:rPr>
              <a:t> </a:t>
            </a:r>
            <a:r>
              <a:rPr sz="1400" b="1" dirty="0">
                <a:solidFill>
                  <a:srgbClr val="3A3838"/>
                </a:solidFill>
                <a:latin typeface="Verdana"/>
                <a:cs typeface="Verdana"/>
              </a:rPr>
              <a:t>head</a:t>
            </a:r>
            <a:r>
              <a:rPr sz="1400" b="1" spc="-35" dirty="0">
                <a:solidFill>
                  <a:srgbClr val="3A3838"/>
                </a:solidFill>
                <a:latin typeface="Verdana"/>
                <a:cs typeface="Verdana"/>
              </a:rPr>
              <a:t> </a:t>
            </a:r>
            <a:r>
              <a:rPr sz="1400" b="1" dirty="0">
                <a:solidFill>
                  <a:srgbClr val="3A3838"/>
                </a:solidFill>
                <a:latin typeface="Verdana"/>
                <a:cs typeface="Verdana"/>
              </a:rPr>
              <a:t>grade</a:t>
            </a:r>
            <a:r>
              <a:rPr sz="1400" b="1" spc="-35" dirty="0">
                <a:solidFill>
                  <a:srgbClr val="3A3838"/>
                </a:solidFill>
                <a:latin typeface="Verdana"/>
                <a:cs typeface="Verdana"/>
              </a:rPr>
              <a:t> </a:t>
            </a:r>
            <a:r>
              <a:rPr sz="1400" b="1" spc="-5" dirty="0">
                <a:solidFill>
                  <a:srgbClr val="3A3838"/>
                </a:solidFill>
                <a:latin typeface="Verdana"/>
                <a:cs typeface="Verdana"/>
              </a:rPr>
              <a:t>of</a:t>
            </a:r>
            <a:r>
              <a:rPr sz="1400" b="1" spc="-35" dirty="0">
                <a:solidFill>
                  <a:srgbClr val="3A3838"/>
                </a:solidFill>
                <a:latin typeface="Verdana"/>
                <a:cs typeface="Verdana"/>
              </a:rPr>
              <a:t> </a:t>
            </a:r>
            <a:r>
              <a:rPr sz="1400" b="1" dirty="0">
                <a:solidFill>
                  <a:srgbClr val="3A3838"/>
                </a:solidFill>
                <a:latin typeface="Verdana"/>
                <a:cs typeface="Verdana"/>
              </a:rPr>
              <a:t>over </a:t>
            </a:r>
            <a:r>
              <a:rPr sz="1400" b="1" spc="-459" dirty="0">
                <a:solidFill>
                  <a:srgbClr val="3A3838"/>
                </a:solidFill>
                <a:latin typeface="Verdana"/>
                <a:cs typeface="Verdana"/>
              </a:rPr>
              <a:t> </a:t>
            </a:r>
            <a:r>
              <a:rPr sz="1400" b="1" spc="-5" dirty="0">
                <a:solidFill>
                  <a:srgbClr val="3A3838"/>
                </a:solidFill>
                <a:latin typeface="Verdana"/>
                <a:cs typeface="Verdana"/>
              </a:rPr>
              <a:t>1,000</a:t>
            </a:r>
            <a:r>
              <a:rPr lang="en-GB" sz="1400" b="1" spc="-5" dirty="0">
                <a:solidFill>
                  <a:srgbClr val="3A3838"/>
                </a:solidFill>
                <a:latin typeface="Verdana"/>
                <a:cs typeface="Verdana"/>
              </a:rPr>
              <a:t> </a:t>
            </a:r>
            <a:r>
              <a:rPr sz="1400" b="1" spc="-5" dirty="0">
                <a:solidFill>
                  <a:srgbClr val="3A3838"/>
                </a:solidFill>
                <a:latin typeface="Verdana"/>
                <a:cs typeface="Verdana"/>
              </a:rPr>
              <a:t>g/t</a:t>
            </a:r>
            <a:r>
              <a:rPr sz="1400" b="1" spc="-20" dirty="0">
                <a:solidFill>
                  <a:srgbClr val="3A3838"/>
                </a:solidFill>
                <a:latin typeface="Verdana"/>
                <a:cs typeface="Verdana"/>
              </a:rPr>
              <a:t> </a:t>
            </a:r>
            <a:r>
              <a:rPr sz="1400" b="1" dirty="0">
                <a:solidFill>
                  <a:srgbClr val="3A3838"/>
                </a:solidFill>
                <a:latin typeface="Verdana"/>
                <a:cs typeface="Verdana"/>
              </a:rPr>
              <a:t>Ag</a:t>
            </a:r>
            <a:endParaRPr sz="1400" dirty="0">
              <a:latin typeface="Verdana"/>
              <a:cs typeface="Verdana"/>
            </a:endParaRPr>
          </a:p>
          <a:p>
            <a:pPr marL="698500" marR="12065" lvl="1" indent="-228600">
              <a:lnSpc>
                <a:spcPct val="100000"/>
              </a:lnSpc>
              <a:spcBef>
                <a:spcPts val="505"/>
              </a:spcBef>
              <a:buClr>
                <a:srgbClr val="C7BA87"/>
              </a:buClr>
              <a:buFont typeface="Arial"/>
              <a:buChar char="•"/>
              <a:tabLst>
                <a:tab pos="697865" algn="l"/>
                <a:tab pos="698500" algn="l"/>
              </a:tabLst>
            </a:pPr>
            <a:r>
              <a:rPr sz="1400" dirty="0">
                <a:solidFill>
                  <a:srgbClr val="3A3838"/>
                </a:solidFill>
                <a:latin typeface="Verdana"/>
                <a:cs typeface="Verdana"/>
              </a:rPr>
              <a:t>Historic</a:t>
            </a:r>
            <a:r>
              <a:rPr sz="1400" spc="-50" dirty="0">
                <a:solidFill>
                  <a:srgbClr val="3A3838"/>
                </a:solidFill>
                <a:latin typeface="Verdana"/>
                <a:cs typeface="Verdana"/>
              </a:rPr>
              <a:t> </a:t>
            </a:r>
            <a:r>
              <a:rPr sz="1400" spc="-5" dirty="0">
                <a:solidFill>
                  <a:srgbClr val="3A3838"/>
                </a:solidFill>
                <a:latin typeface="Verdana"/>
                <a:cs typeface="Verdana"/>
              </a:rPr>
              <a:t>waste/ore</a:t>
            </a:r>
            <a:r>
              <a:rPr sz="1400" spc="-25" dirty="0">
                <a:solidFill>
                  <a:srgbClr val="3A3838"/>
                </a:solidFill>
                <a:latin typeface="Verdana"/>
                <a:cs typeface="Verdana"/>
              </a:rPr>
              <a:t> </a:t>
            </a:r>
            <a:r>
              <a:rPr sz="1400" dirty="0">
                <a:solidFill>
                  <a:srgbClr val="3A3838"/>
                </a:solidFill>
                <a:latin typeface="Verdana"/>
                <a:cs typeface="Verdana"/>
              </a:rPr>
              <a:t>dumps</a:t>
            </a:r>
            <a:r>
              <a:rPr sz="1400" spc="-10" dirty="0">
                <a:solidFill>
                  <a:srgbClr val="3A3838"/>
                </a:solidFill>
                <a:latin typeface="Verdana"/>
                <a:cs typeface="Verdana"/>
              </a:rPr>
              <a:t> </a:t>
            </a:r>
            <a:r>
              <a:rPr sz="1400" dirty="0">
                <a:solidFill>
                  <a:srgbClr val="3A3838"/>
                </a:solidFill>
                <a:latin typeface="Verdana"/>
                <a:cs typeface="Verdana"/>
              </a:rPr>
              <a:t>remain</a:t>
            </a:r>
            <a:r>
              <a:rPr sz="1400" spc="-25" dirty="0">
                <a:solidFill>
                  <a:srgbClr val="3A3838"/>
                </a:solidFill>
                <a:latin typeface="Verdana"/>
                <a:cs typeface="Verdana"/>
              </a:rPr>
              <a:t> </a:t>
            </a:r>
            <a:r>
              <a:rPr sz="1400" spc="-5" dirty="0">
                <a:solidFill>
                  <a:srgbClr val="3A3838"/>
                </a:solidFill>
                <a:latin typeface="Verdana"/>
                <a:cs typeface="Verdana"/>
              </a:rPr>
              <a:t>to</a:t>
            </a:r>
            <a:r>
              <a:rPr sz="1400" spc="-10" dirty="0">
                <a:solidFill>
                  <a:srgbClr val="3A3838"/>
                </a:solidFill>
                <a:latin typeface="Verdana"/>
                <a:cs typeface="Verdana"/>
              </a:rPr>
              <a:t> </a:t>
            </a:r>
            <a:r>
              <a:rPr sz="1400" dirty="0">
                <a:solidFill>
                  <a:srgbClr val="3A3838"/>
                </a:solidFill>
                <a:latin typeface="Verdana"/>
                <a:cs typeface="Verdana"/>
              </a:rPr>
              <a:t>be </a:t>
            </a:r>
            <a:r>
              <a:rPr sz="1400" spc="-480" dirty="0">
                <a:solidFill>
                  <a:srgbClr val="3A3838"/>
                </a:solidFill>
                <a:latin typeface="Verdana"/>
                <a:cs typeface="Verdana"/>
              </a:rPr>
              <a:t> </a:t>
            </a:r>
            <a:r>
              <a:rPr sz="1400" dirty="0">
                <a:solidFill>
                  <a:srgbClr val="3A3838"/>
                </a:solidFill>
                <a:latin typeface="Verdana"/>
                <a:cs typeface="Verdana"/>
              </a:rPr>
              <a:t>tested</a:t>
            </a:r>
            <a:r>
              <a:rPr sz="1400" spc="-30" dirty="0">
                <a:solidFill>
                  <a:srgbClr val="3A3838"/>
                </a:solidFill>
                <a:latin typeface="Verdana"/>
                <a:cs typeface="Verdana"/>
              </a:rPr>
              <a:t> </a:t>
            </a:r>
            <a:r>
              <a:rPr sz="1400" dirty="0">
                <a:solidFill>
                  <a:srgbClr val="3A3838"/>
                </a:solidFill>
                <a:latin typeface="Verdana"/>
                <a:cs typeface="Verdana"/>
              </a:rPr>
              <a:t>for</a:t>
            </a:r>
            <a:r>
              <a:rPr sz="1400" spc="-20" dirty="0">
                <a:solidFill>
                  <a:srgbClr val="3A3838"/>
                </a:solidFill>
                <a:latin typeface="Verdana"/>
                <a:cs typeface="Verdana"/>
              </a:rPr>
              <a:t> </a:t>
            </a:r>
            <a:r>
              <a:rPr sz="1400" dirty="0">
                <a:solidFill>
                  <a:srgbClr val="3A3838"/>
                </a:solidFill>
                <a:latin typeface="Verdana"/>
                <a:cs typeface="Verdana"/>
              </a:rPr>
              <a:t>silver</a:t>
            </a:r>
            <a:r>
              <a:rPr sz="1400" spc="-40" dirty="0">
                <a:solidFill>
                  <a:srgbClr val="3A3838"/>
                </a:solidFill>
                <a:latin typeface="Verdana"/>
                <a:cs typeface="Verdana"/>
              </a:rPr>
              <a:t> </a:t>
            </a:r>
            <a:r>
              <a:rPr sz="1400" dirty="0">
                <a:solidFill>
                  <a:srgbClr val="3A3838"/>
                </a:solidFill>
                <a:latin typeface="Verdana"/>
                <a:cs typeface="Verdana"/>
              </a:rPr>
              <a:t>content</a:t>
            </a:r>
            <a:endParaRPr sz="1400" dirty="0">
              <a:latin typeface="Verdana"/>
              <a:cs typeface="Verdana"/>
            </a:endParaRPr>
          </a:p>
          <a:p>
            <a:pPr marL="698500" marR="106045" lvl="1" indent="-228600">
              <a:lnSpc>
                <a:spcPct val="100000"/>
              </a:lnSpc>
              <a:spcBef>
                <a:spcPts val="505"/>
              </a:spcBef>
              <a:buClr>
                <a:srgbClr val="C7BA87"/>
              </a:buClr>
              <a:buFont typeface="Arial"/>
              <a:buChar char="•"/>
              <a:tabLst>
                <a:tab pos="697865" algn="l"/>
                <a:tab pos="698500" algn="l"/>
              </a:tabLst>
            </a:pPr>
            <a:r>
              <a:rPr sz="1400" spc="-10" dirty="0">
                <a:solidFill>
                  <a:srgbClr val="3A3838"/>
                </a:solidFill>
                <a:latin typeface="Verdana"/>
                <a:cs typeface="Verdana"/>
              </a:rPr>
              <a:t>Recent </a:t>
            </a:r>
            <a:r>
              <a:rPr sz="1400" spc="-5" dirty="0">
                <a:solidFill>
                  <a:srgbClr val="3A3838"/>
                </a:solidFill>
                <a:latin typeface="Verdana"/>
                <a:cs typeface="Verdana"/>
              </a:rPr>
              <a:t>high-grade </a:t>
            </a:r>
            <a:r>
              <a:rPr sz="1400" dirty="0">
                <a:solidFill>
                  <a:srgbClr val="3A3838"/>
                </a:solidFill>
                <a:latin typeface="Verdana"/>
                <a:cs typeface="Verdana"/>
              </a:rPr>
              <a:t>samples </a:t>
            </a:r>
            <a:r>
              <a:rPr sz="1400" spc="-5" dirty="0">
                <a:solidFill>
                  <a:srgbClr val="3A3838"/>
                </a:solidFill>
                <a:latin typeface="Verdana"/>
                <a:cs typeface="Verdana"/>
              </a:rPr>
              <a:t>taken </a:t>
            </a:r>
            <a:r>
              <a:rPr sz="1400" dirty="0">
                <a:solidFill>
                  <a:srgbClr val="3A3838"/>
                </a:solidFill>
                <a:latin typeface="Verdana"/>
                <a:cs typeface="Verdana"/>
              </a:rPr>
              <a:t>by </a:t>
            </a:r>
            <a:r>
              <a:rPr sz="1400" spc="5" dirty="0">
                <a:solidFill>
                  <a:srgbClr val="3A3838"/>
                </a:solidFill>
                <a:latin typeface="Verdana"/>
                <a:cs typeface="Verdana"/>
              </a:rPr>
              <a:t> Alien</a:t>
            </a:r>
            <a:r>
              <a:rPr sz="1400" spc="-35" dirty="0">
                <a:solidFill>
                  <a:srgbClr val="3A3838"/>
                </a:solidFill>
                <a:latin typeface="Verdana"/>
                <a:cs typeface="Verdana"/>
              </a:rPr>
              <a:t> </a:t>
            </a:r>
            <a:r>
              <a:rPr sz="1400" dirty="0">
                <a:solidFill>
                  <a:srgbClr val="3A3838"/>
                </a:solidFill>
                <a:latin typeface="Verdana"/>
                <a:cs typeface="Verdana"/>
              </a:rPr>
              <a:t>including</a:t>
            </a:r>
            <a:r>
              <a:rPr sz="1400" spc="-45" dirty="0">
                <a:solidFill>
                  <a:srgbClr val="3A3838"/>
                </a:solidFill>
                <a:latin typeface="Verdana"/>
                <a:cs typeface="Verdana"/>
              </a:rPr>
              <a:t> </a:t>
            </a:r>
            <a:r>
              <a:rPr sz="1400" b="1" spc="-5" dirty="0">
                <a:solidFill>
                  <a:srgbClr val="3A3838"/>
                </a:solidFill>
                <a:latin typeface="Verdana"/>
                <a:cs typeface="Verdana"/>
              </a:rPr>
              <a:t>547</a:t>
            </a:r>
            <a:r>
              <a:rPr sz="1400" b="1" spc="-10" dirty="0">
                <a:solidFill>
                  <a:srgbClr val="3A3838"/>
                </a:solidFill>
                <a:latin typeface="Verdana"/>
                <a:cs typeface="Verdana"/>
              </a:rPr>
              <a:t> </a:t>
            </a:r>
            <a:r>
              <a:rPr sz="1400" b="1" dirty="0">
                <a:solidFill>
                  <a:srgbClr val="3A3838"/>
                </a:solidFill>
                <a:latin typeface="Verdana"/>
                <a:cs typeface="Verdana"/>
              </a:rPr>
              <a:t>g/t</a:t>
            </a:r>
            <a:r>
              <a:rPr sz="1400" b="1" spc="-20" dirty="0">
                <a:solidFill>
                  <a:srgbClr val="3A3838"/>
                </a:solidFill>
                <a:latin typeface="Verdana"/>
                <a:cs typeface="Verdana"/>
              </a:rPr>
              <a:t> </a:t>
            </a:r>
            <a:r>
              <a:rPr sz="1400" b="1" dirty="0">
                <a:solidFill>
                  <a:srgbClr val="3A3838"/>
                </a:solidFill>
                <a:latin typeface="Verdana"/>
                <a:cs typeface="Verdana"/>
              </a:rPr>
              <a:t>Ag</a:t>
            </a:r>
            <a:r>
              <a:rPr sz="1400" b="1" spc="-25" dirty="0">
                <a:solidFill>
                  <a:srgbClr val="3A3838"/>
                </a:solidFill>
                <a:latin typeface="Verdana"/>
                <a:cs typeface="Verdana"/>
              </a:rPr>
              <a:t> </a:t>
            </a:r>
            <a:r>
              <a:rPr sz="1400" b="1" dirty="0">
                <a:solidFill>
                  <a:srgbClr val="3A3838"/>
                </a:solidFill>
                <a:latin typeface="Verdana"/>
                <a:cs typeface="Verdana"/>
              </a:rPr>
              <a:t>(18oz/t)</a:t>
            </a:r>
            <a:endParaRPr sz="1400" dirty="0">
              <a:latin typeface="Verdana"/>
              <a:cs typeface="Verdana"/>
            </a:endParaRPr>
          </a:p>
          <a:p>
            <a:pPr marL="241300" marR="520700" indent="-228600">
              <a:lnSpc>
                <a:spcPct val="100000"/>
              </a:lnSpc>
              <a:spcBef>
                <a:spcPts val="994"/>
              </a:spcBef>
              <a:buClr>
                <a:srgbClr val="C7BA87"/>
              </a:buClr>
              <a:buFont typeface="Arial"/>
              <a:buChar char="•"/>
              <a:tabLst>
                <a:tab pos="240665" algn="l"/>
                <a:tab pos="241300" algn="l"/>
              </a:tabLst>
            </a:pPr>
            <a:r>
              <a:rPr sz="1400" dirty="0">
                <a:solidFill>
                  <a:srgbClr val="3A3838"/>
                </a:solidFill>
                <a:latin typeface="Verdana"/>
                <a:cs typeface="Verdana"/>
              </a:rPr>
              <a:t>Maiden</a:t>
            </a:r>
            <a:r>
              <a:rPr sz="1400" spc="-45" dirty="0">
                <a:solidFill>
                  <a:srgbClr val="3A3838"/>
                </a:solidFill>
                <a:latin typeface="Verdana"/>
                <a:cs typeface="Verdana"/>
              </a:rPr>
              <a:t> </a:t>
            </a:r>
            <a:r>
              <a:rPr lang="en-GB" sz="1400" spc="5" dirty="0">
                <a:solidFill>
                  <a:srgbClr val="3A3838"/>
                </a:solidFill>
                <a:latin typeface="Verdana"/>
                <a:cs typeface="Verdana"/>
              </a:rPr>
              <a:t>D</a:t>
            </a:r>
            <a:r>
              <a:rPr sz="1400" spc="5" dirty="0">
                <a:solidFill>
                  <a:srgbClr val="3A3838"/>
                </a:solidFill>
                <a:latin typeface="Verdana"/>
                <a:cs typeface="Verdana"/>
              </a:rPr>
              <a:t>rill</a:t>
            </a:r>
            <a:r>
              <a:rPr sz="1400" spc="-15" dirty="0">
                <a:solidFill>
                  <a:srgbClr val="3A3838"/>
                </a:solidFill>
                <a:latin typeface="Verdana"/>
                <a:cs typeface="Verdana"/>
              </a:rPr>
              <a:t> </a:t>
            </a:r>
            <a:r>
              <a:rPr sz="1400" spc="-5" dirty="0">
                <a:solidFill>
                  <a:srgbClr val="3A3838"/>
                </a:solidFill>
                <a:latin typeface="Verdana"/>
                <a:cs typeface="Verdana"/>
              </a:rPr>
              <a:t>program</a:t>
            </a:r>
            <a:r>
              <a:rPr sz="1400" spc="-25" dirty="0">
                <a:solidFill>
                  <a:srgbClr val="3A3838"/>
                </a:solidFill>
                <a:latin typeface="Verdana"/>
                <a:cs typeface="Verdana"/>
              </a:rPr>
              <a:t> </a:t>
            </a:r>
            <a:r>
              <a:rPr sz="1400" dirty="0">
                <a:solidFill>
                  <a:srgbClr val="3A3838"/>
                </a:solidFill>
                <a:latin typeface="Verdana"/>
                <a:cs typeface="Verdana"/>
              </a:rPr>
              <a:t>permission</a:t>
            </a:r>
            <a:r>
              <a:rPr sz="1400" spc="-50" dirty="0">
                <a:solidFill>
                  <a:srgbClr val="3A3838"/>
                </a:solidFill>
                <a:latin typeface="Verdana"/>
                <a:cs typeface="Verdana"/>
              </a:rPr>
              <a:t> </a:t>
            </a:r>
            <a:r>
              <a:rPr sz="1400" dirty="0">
                <a:solidFill>
                  <a:srgbClr val="3A3838"/>
                </a:solidFill>
                <a:latin typeface="Verdana"/>
                <a:cs typeface="Verdana"/>
              </a:rPr>
              <a:t>being </a:t>
            </a:r>
            <a:r>
              <a:rPr sz="1400" spc="-480" dirty="0">
                <a:solidFill>
                  <a:srgbClr val="3A3838"/>
                </a:solidFill>
                <a:latin typeface="Verdana"/>
                <a:cs typeface="Verdana"/>
              </a:rPr>
              <a:t> </a:t>
            </a:r>
            <a:r>
              <a:rPr sz="1400" dirty="0">
                <a:solidFill>
                  <a:srgbClr val="3A3838"/>
                </a:solidFill>
                <a:latin typeface="Verdana"/>
                <a:cs typeface="Verdana"/>
              </a:rPr>
              <a:t>sought</a:t>
            </a:r>
            <a:endParaRPr sz="1400" dirty="0">
              <a:latin typeface="Verdana"/>
              <a:cs typeface="Verdana"/>
            </a:endParaRPr>
          </a:p>
          <a:p>
            <a:pPr marL="241300" indent="-228600">
              <a:lnSpc>
                <a:spcPct val="100000"/>
              </a:lnSpc>
              <a:spcBef>
                <a:spcPts val="994"/>
              </a:spcBef>
              <a:buClr>
                <a:srgbClr val="C7BA87"/>
              </a:buClr>
              <a:buFont typeface="Arial"/>
              <a:buChar char="•"/>
              <a:tabLst>
                <a:tab pos="240665" algn="l"/>
                <a:tab pos="241300" algn="l"/>
              </a:tabLst>
            </a:pPr>
            <a:r>
              <a:rPr sz="1400" spc="5" dirty="0">
                <a:solidFill>
                  <a:srgbClr val="3A3838"/>
                </a:solidFill>
                <a:latin typeface="Verdana"/>
                <a:cs typeface="Verdana"/>
              </a:rPr>
              <a:t>Alien</a:t>
            </a:r>
            <a:r>
              <a:rPr sz="1400" spc="-30" dirty="0">
                <a:solidFill>
                  <a:srgbClr val="3A3838"/>
                </a:solidFill>
                <a:latin typeface="Verdana"/>
                <a:cs typeface="Verdana"/>
              </a:rPr>
              <a:t> </a:t>
            </a:r>
            <a:r>
              <a:rPr sz="1400" spc="-5" dirty="0">
                <a:solidFill>
                  <a:srgbClr val="3A3838"/>
                </a:solidFill>
                <a:latin typeface="Verdana"/>
                <a:cs typeface="Verdana"/>
              </a:rPr>
              <a:t>funded</a:t>
            </a:r>
            <a:r>
              <a:rPr sz="1400" spc="-15" dirty="0">
                <a:solidFill>
                  <a:srgbClr val="3A3838"/>
                </a:solidFill>
                <a:latin typeface="Verdana"/>
                <a:cs typeface="Verdana"/>
              </a:rPr>
              <a:t> </a:t>
            </a:r>
            <a:r>
              <a:rPr sz="1400" spc="-5" dirty="0">
                <a:solidFill>
                  <a:srgbClr val="3A3838"/>
                </a:solidFill>
                <a:latin typeface="Verdana"/>
                <a:cs typeface="Verdana"/>
              </a:rPr>
              <a:t>for</a:t>
            </a:r>
            <a:r>
              <a:rPr sz="1400" spc="-15" dirty="0">
                <a:solidFill>
                  <a:srgbClr val="3A3838"/>
                </a:solidFill>
                <a:latin typeface="Verdana"/>
                <a:cs typeface="Verdana"/>
              </a:rPr>
              <a:t> </a:t>
            </a:r>
            <a:r>
              <a:rPr lang="en-GB" sz="1400" spc="-15" dirty="0">
                <a:solidFill>
                  <a:srgbClr val="3A3838"/>
                </a:solidFill>
                <a:latin typeface="Verdana"/>
                <a:cs typeface="Verdana"/>
              </a:rPr>
              <a:t>Maiden Drilling </a:t>
            </a:r>
            <a:r>
              <a:rPr sz="1400" spc="-5" dirty="0">
                <a:solidFill>
                  <a:srgbClr val="3A3838"/>
                </a:solidFill>
                <a:latin typeface="Verdana"/>
                <a:cs typeface="Verdana"/>
              </a:rPr>
              <a:t>program</a:t>
            </a:r>
            <a:endParaRPr lang="en-GB" sz="1400" spc="-5" dirty="0">
              <a:solidFill>
                <a:srgbClr val="3A3838"/>
              </a:solidFill>
              <a:latin typeface="Verdana"/>
              <a:cs typeface="Verdana"/>
            </a:endParaRPr>
          </a:p>
          <a:p>
            <a:pPr marL="241300" indent="-228600">
              <a:lnSpc>
                <a:spcPct val="100000"/>
              </a:lnSpc>
              <a:spcBef>
                <a:spcPts val="994"/>
              </a:spcBef>
              <a:buClr>
                <a:srgbClr val="C7BA87"/>
              </a:buClr>
              <a:buFont typeface="Arial"/>
              <a:buChar char="•"/>
              <a:tabLst>
                <a:tab pos="240665" algn="l"/>
                <a:tab pos="241300" algn="l"/>
              </a:tabLst>
            </a:pPr>
            <a:r>
              <a:rPr lang="en-GB" sz="1400" dirty="0">
                <a:solidFill>
                  <a:srgbClr val="3A3838"/>
                </a:solidFill>
                <a:latin typeface="Verdana"/>
                <a:cs typeface="Verdana"/>
              </a:rPr>
              <a:t>Alien recruited a permanent Senior Geologist based in Zacatecas early in 2021 to the team to increase presence and technical capacity in country</a:t>
            </a:r>
            <a:endParaRPr lang="en-GB" sz="1400" spc="-5" dirty="0">
              <a:solidFill>
                <a:srgbClr val="3A3838"/>
              </a:solidFill>
              <a:latin typeface="Verdana"/>
              <a:cs typeface="Verdana"/>
            </a:endParaRPr>
          </a:p>
        </p:txBody>
      </p:sp>
      <p:sp>
        <p:nvSpPr>
          <p:cNvPr id="16" name="object 9">
            <a:extLst>
              <a:ext uri="{FF2B5EF4-FFF2-40B4-BE49-F238E27FC236}">
                <a16:creationId xmlns:a16="http://schemas.microsoft.com/office/drawing/2014/main" id="{B5A6FCCC-75A6-4680-8931-29F589ABBEB0}"/>
              </a:ext>
            </a:extLst>
          </p:cNvPr>
          <p:cNvSpPr txBox="1"/>
          <p:nvPr/>
        </p:nvSpPr>
        <p:spPr>
          <a:xfrm>
            <a:off x="6135419" y="5774582"/>
            <a:ext cx="5231206" cy="382156"/>
          </a:xfrm>
          <a:prstGeom prst="rect">
            <a:avLst/>
          </a:prstGeom>
        </p:spPr>
        <p:txBody>
          <a:bodyPr vert="horz" wrap="square" lIns="0" tIns="12700" rIns="0" bIns="0" rtlCol="0">
            <a:spAutoFit/>
          </a:bodyPr>
          <a:lstStyle/>
          <a:p>
            <a:pPr algn="ctr">
              <a:defRPr/>
            </a:pPr>
            <a:r>
              <a:rPr lang="en-GB" sz="1200" b="1" spc="-5" dirty="0">
                <a:solidFill>
                  <a:srgbClr val="252525"/>
                </a:solidFill>
                <a:latin typeface="Verdana"/>
              </a:rPr>
              <a:t>Location of Los Campos Project in relation to Endeavour Silver El Campos  Silver Mine, Mexico Silver Belt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E2753E-EC64-417D-ACD9-01AA1D00BF3A}"/>
              </a:ext>
            </a:extLst>
          </p:cNvPr>
          <p:cNvPicPr>
            <a:picLocks noChangeAspect="1"/>
          </p:cNvPicPr>
          <p:nvPr/>
        </p:nvPicPr>
        <p:blipFill rotWithShape="1">
          <a:blip r:embed="rId3">
            <a:extLst>
              <a:ext uri="{28A0092B-C50C-407E-A947-70E740481C1C}">
                <a14:useLocalDpi xmlns:a14="http://schemas.microsoft.com/office/drawing/2010/main" val="0"/>
              </a:ext>
            </a:extLst>
          </a:blip>
          <a:srcRect l="13156" t="39132" r="2993" b="25847"/>
          <a:stretch/>
        </p:blipFill>
        <p:spPr>
          <a:xfrm>
            <a:off x="6922" y="0"/>
            <a:ext cx="12178156" cy="6858000"/>
          </a:xfrm>
          <a:prstGeom prst="rect">
            <a:avLst/>
          </a:prstGeom>
        </p:spPr>
      </p:pic>
      <p:sp>
        <p:nvSpPr>
          <p:cNvPr id="4" name="Rectangle 3">
            <a:extLst>
              <a:ext uri="{FF2B5EF4-FFF2-40B4-BE49-F238E27FC236}">
                <a16:creationId xmlns:a16="http://schemas.microsoft.com/office/drawing/2014/main" id="{A44AD561-5BD6-4DA1-8B0B-44459D1771E9}"/>
              </a:ext>
            </a:extLst>
          </p:cNvPr>
          <p:cNvSpPr/>
          <p:nvPr/>
        </p:nvSpPr>
        <p:spPr>
          <a:xfrm>
            <a:off x="-1144" y="5422490"/>
            <a:ext cx="12179300" cy="757084"/>
          </a:xfrm>
          <a:prstGeom prst="rect">
            <a:avLst/>
          </a:prstGeom>
          <a:solidFill>
            <a:schemeClr val="tx1">
              <a:alpha val="5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spc="600" dirty="0">
                <a:solidFill>
                  <a:schemeClr val="bg1"/>
                </a:solidFill>
                <a:latin typeface="Calibri" panose="020F0502020204030204" pitchFamily="34" charset="0"/>
                <a:ea typeface="+mj-ea"/>
                <a:cs typeface="Calibri" panose="020F0502020204030204" pitchFamily="34" charset="0"/>
              </a:rPr>
              <a:t>ELIZABETH HILL SILVER PROJECT, WESTERN AUSTRALIA</a:t>
            </a:r>
          </a:p>
        </p:txBody>
      </p:sp>
      <p:pic>
        <p:nvPicPr>
          <p:cNvPr id="7" name="bg object 16">
            <a:extLst>
              <a:ext uri="{FF2B5EF4-FFF2-40B4-BE49-F238E27FC236}">
                <a16:creationId xmlns:a16="http://schemas.microsoft.com/office/drawing/2014/main" id="{15285270-9643-4D0A-A4F2-9D0F5CE113B0}"/>
              </a:ext>
            </a:extLst>
          </p:cNvPr>
          <p:cNvPicPr/>
          <p:nvPr/>
        </p:nvPicPr>
        <p:blipFill>
          <a:blip r:embed="rId4" cstate="print"/>
          <a:stretch>
            <a:fillRect/>
          </a:stretch>
        </p:blipFill>
        <p:spPr>
          <a:xfrm>
            <a:off x="10187940" y="166116"/>
            <a:ext cx="1738883" cy="268223"/>
          </a:xfrm>
          <a:prstGeom prst="rect">
            <a:avLst/>
          </a:prstGeom>
        </p:spPr>
      </p:pic>
    </p:spTree>
    <p:extLst>
      <p:ext uri="{BB962C8B-B14F-4D97-AF65-F5344CB8AC3E}">
        <p14:creationId xmlns:p14="http://schemas.microsoft.com/office/powerpoint/2010/main" val="927206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ject 2">
            <a:extLst>
              <a:ext uri="{FF2B5EF4-FFF2-40B4-BE49-F238E27FC236}">
                <a16:creationId xmlns:a16="http://schemas.microsoft.com/office/drawing/2014/main" id="{79623F4C-35FF-46EA-90C5-0E6934B9DE99}"/>
              </a:ext>
            </a:extLst>
          </p:cNvPr>
          <p:cNvPicPr/>
          <p:nvPr/>
        </p:nvPicPr>
        <p:blipFill>
          <a:blip r:embed="rId2" cstate="print"/>
          <a:stretch>
            <a:fillRect/>
          </a:stretch>
        </p:blipFill>
        <p:spPr>
          <a:xfrm>
            <a:off x="1225296" y="2921507"/>
            <a:ext cx="7027163" cy="3936491"/>
          </a:xfrm>
          <a:prstGeom prst="rect">
            <a:avLst/>
          </a:prstGeom>
        </p:spPr>
      </p:pic>
      <p:sp>
        <p:nvSpPr>
          <p:cNvPr id="3" name="object 3"/>
          <p:cNvSpPr txBox="1">
            <a:spLocks noGrp="1"/>
          </p:cNvSpPr>
          <p:nvPr>
            <p:ph type="title"/>
          </p:nvPr>
        </p:nvSpPr>
        <p:spPr>
          <a:xfrm>
            <a:off x="516061" y="464127"/>
            <a:ext cx="7713539" cy="1028487"/>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en-GB" spc="-5" dirty="0"/>
              <a:t>ELIZABETH HILL (SILVER)</a:t>
            </a:r>
            <a:br>
              <a:rPr lang="en-GB" spc="-5" dirty="0"/>
            </a:br>
            <a:r>
              <a:rPr kumimoji="0" lang="en-GB" sz="1800" b="1" i="1" u="none" strike="noStrike" kern="1200" cap="none" spc="-10" normalizeH="0" baseline="0" noProof="0" dirty="0">
                <a:ln>
                  <a:noFill/>
                </a:ln>
                <a:solidFill>
                  <a:srgbClr val="9B4413"/>
                </a:solidFill>
                <a:effectLst/>
                <a:uLnTx/>
                <a:uFillTx/>
                <a:latin typeface="Calibri"/>
                <a:ea typeface="+mj-ea"/>
                <a:cs typeface="Calibri"/>
              </a:rPr>
              <a:t>A previously producing, historic high-grade silver mine</a:t>
            </a:r>
            <a:br>
              <a:rPr kumimoji="0" lang="en-GB" sz="1800" b="0" i="1" u="none" strike="noStrike" kern="1200" cap="none" spc="0" normalizeH="0" baseline="0" noProof="0" dirty="0">
                <a:ln>
                  <a:noFill/>
                </a:ln>
                <a:solidFill>
                  <a:prstClr val="black"/>
                </a:solidFill>
                <a:effectLst/>
                <a:uLnTx/>
                <a:uFillTx/>
                <a:latin typeface="Calibri"/>
                <a:ea typeface="+mn-ea"/>
                <a:cs typeface="Calibri"/>
              </a:rPr>
            </a:br>
            <a:endParaRPr lang="en-GB" b="0" spc="600" dirty="0"/>
          </a:p>
        </p:txBody>
      </p:sp>
      <p:sp>
        <p:nvSpPr>
          <p:cNvPr id="7" name="object 7"/>
          <p:cNvSpPr txBox="1">
            <a:spLocks noGrp="1"/>
          </p:cNvSpPr>
          <p:nvPr>
            <p:ph type="sldNum" sz="quarter" idx="7"/>
          </p:nvPr>
        </p:nvSpPr>
        <p:spPr>
          <a:prstGeom prst="rect">
            <a:avLst/>
          </a:prstGeom>
        </p:spPr>
        <p:txBody>
          <a:bodyPr vert="horz" wrap="square" lIns="0" tIns="12700" rIns="0" bIns="0" rtlCol="0">
            <a:spAutoFit/>
          </a:bodyPr>
          <a:lstStyle/>
          <a:p>
            <a:pPr marL="12700">
              <a:lnSpc>
                <a:spcPct val="100000"/>
              </a:lnSpc>
              <a:spcBef>
                <a:spcPts val="100"/>
              </a:spcBef>
            </a:pPr>
            <a:r>
              <a:rPr spc="-10" dirty="0"/>
              <a:t>AIM:UFO</a:t>
            </a:r>
            <a:r>
              <a:rPr spc="10" dirty="0"/>
              <a:t> </a:t>
            </a:r>
            <a:r>
              <a:rPr spc="-5" dirty="0"/>
              <a:t>|</a:t>
            </a:r>
            <a:r>
              <a:rPr spc="300" dirty="0"/>
              <a:t> </a:t>
            </a:r>
            <a:fld id="{81D60167-4931-47E6-BA6A-407CBD079E47}" type="slidenum">
              <a:rPr spc="-5" dirty="0">
                <a:solidFill>
                  <a:srgbClr val="AA9F75"/>
                </a:solidFill>
              </a:rPr>
              <a:t>16</a:t>
            </a:fld>
            <a:endParaRPr spc="-5" dirty="0">
              <a:solidFill>
                <a:srgbClr val="AA9F75"/>
              </a:solidFill>
            </a:endParaRPr>
          </a:p>
        </p:txBody>
      </p:sp>
      <p:pic>
        <p:nvPicPr>
          <p:cNvPr id="6" name="Picture 5">
            <a:extLst>
              <a:ext uri="{FF2B5EF4-FFF2-40B4-BE49-F238E27FC236}">
                <a16:creationId xmlns:a16="http://schemas.microsoft.com/office/drawing/2014/main" id="{3B741512-C799-438C-BA0A-5AFB4E2510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1247505"/>
            <a:ext cx="4206670" cy="4583498"/>
          </a:xfrm>
          <a:prstGeom prst="rect">
            <a:avLst/>
          </a:prstGeom>
        </p:spPr>
      </p:pic>
      <p:sp>
        <p:nvSpPr>
          <p:cNvPr id="8" name="object 4">
            <a:extLst>
              <a:ext uri="{FF2B5EF4-FFF2-40B4-BE49-F238E27FC236}">
                <a16:creationId xmlns:a16="http://schemas.microsoft.com/office/drawing/2014/main" id="{F7B1D4A7-AC17-48A7-B650-A08CB38608F8}"/>
              </a:ext>
            </a:extLst>
          </p:cNvPr>
          <p:cNvSpPr txBox="1"/>
          <p:nvPr/>
        </p:nvSpPr>
        <p:spPr>
          <a:xfrm>
            <a:off x="446349" y="1685817"/>
            <a:ext cx="6030651" cy="4321696"/>
          </a:xfrm>
          <a:prstGeom prst="rect">
            <a:avLst/>
          </a:prstGeom>
        </p:spPr>
        <p:txBody>
          <a:bodyPr vert="horz" wrap="square" lIns="0" tIns="12700" rIns="0" bIns="0" rtlCol="0">
            <a:spAutoFit/>
          </a:bodyPr>
          <a:lstStyle/>
          <a:p>
            <a:pPr marL="241300" indent="-228600">
              <a:lnSpc>
                <a:spcPct val="100000"/>
              </a:lnSpc>
              <a:buClr>
                <a:srgbClr val="C7BA87"/>
              </a:buClr>
              <a:buFont typeface="Arial"/>
              <a:buChar char="•"/>
              <a:tabLst>
                <a:tab pos="240665" algn="l"/>
                <a:tab pos="241300" algn="l"/>
              </a:tabLst>
            </a:pPr>
            <a:r>
              <a:rPr lang="en-GB" sz="1400" dirty="0">
                <a:latin typeface="Verdana"/>
                <a:cs typeface="Verdana"/>
              </a:rPr>
              <a:t>Operated between 1998 and 2000, producing 1</a:t>
            </a:r>
            <a:r>
              <a:rPr sz="1400" dirty="0">
                <a:latin typeface="Verdana"/>
                <a:cs typeface="Verdana"/>
              </a:rPr>
              <a:t>.2</a:t>
            </a:r>
            <a:r>
              <a:rPr sz="1400" spc="-20" dirty="0">
                <a:latin typeface="Verdana"/>
                <a:cs typeface="Verdana"/>
              </a:rPr>
              <a:t> </a:t>
            </a:r>
            <a:r>
              <a:rPr sz="1400" dirty="0">
                <a:latin typeface="Verdana"/>
                <a:cs typeface="Verdana"/>
              </a:rPr>
              <a:t>Moz</a:t>
            </a:r>
            <a:r>
              <a:rPr sz="1400" spc="-20" dirty="0">
                <a:latin typeface="Verdana"/>
                <a:cs typeface="Verdana"/>
              </a:rPr>
              <a:t> </a:t>
            </a:r>
            <a:r>
              <a:rPr sz="1400" dirty="0">
                <a:latin typeface="Verdana"/>
                <a:cs typeface="Verdana"/>
              </a:rPr>
              <a:t>silver</a:t>
            </a:r>
            <a:r>
              <a:rPr sz="1400" spc="-35" dirty="0">
                <a:latin typeface="Verdana"/>
                <a:cs typeface="Verdana"/>
              </a:rPr>
              <a:t> </a:t>
            </a:r>
            <a:r>
              <a:rPr lang="en-GB" sz="1400" spc="-35" dirty="0">
                <a:latin typeface="Verdana"/>
                <a:cs typeface="Verdana"/>
              </a:rPr>
              <a:t>at </a:t>
            </a:r>
            <a:r>
              <a:rPr sz="1400" b="1" spc="-5" dirty="0">
                <a:latin typeface="Verdana"/>
                <a:cs typeface="Verdana"/>
              </a:rPr>
              <a:t>2,195</a:t>
            </a:r>
            <a:r>
              <a:rPr sz="1400" b="1" dirty="0">
                <a:latin typeface="Verdana"/>
                <a:cs typeface="Verdana"/>
              </a:rPr>
              <a:t> g/t</a:t>
            </a:r>
            <a:r>
              <a:rPr sz="1400" b="1" spc="-40" dirty="0">
                <a:latin typeface="Verdana"/>
                <a:cs typeface="Verdana"/>
              </a:rPr>
              <a:t> </a:t>
            </a:r>
            <a:r>
              <a:rPr sz="1400" b="1" dirty="0">
                <a:latin typeface="Verdana"/>
                <a:cs typeface="Verdana"/>
              </a:rPr>
              <a:t>Ag</a:t>
            </a:r>
            <a:r>
              <a:rPr sz="1400" b="1" spc="-25" dirty="0">
                <a:latin typeface="Verdana"/>
                <a:cs typeface="Verdana"/>
              </a:rPr>
              <a:t> </a:t>
            </a:r>
            <a:r>
              <a:rPr sz="1400" b="1" dirty="0">
                <a:latin typeface="Verdana"/>
                <a:cs typeface="Verdana"/>
              </a:rPr>
              <a:t>(70.24</a:t>
            </a:r>
            <a:r>
              <a:rPr sz="1400" b="1" spc="-15" dirty="0">
                <a:latin typeface="Verdana"/>
                <a:cs typeface="Verdana"/>
              </a:rPr>
              <a:t> </a:t>
            </a:r>
            <a:r>
              <a:rPr sz="1400" b="1" dirty="0">
                <a:latin typeface="Verdana"/>
                <a:cs typeface="Verdana"/>
              </a:rPr>
              <a:t>Oz/t</a:t>
            </a:r>
            <a:r>
              <a:rPr sz="1400" b="1" spc="-20" dirty="0">
                <a:latin typeface="Verdana"/>
                <a:cs typeface="Verdana"/>
              </a:rPr>
              <a:t> </a:t>
            </a:r>
            <a:r>
              <a:rPr sz="1400" b="1" dirty="0">
                <a:latin typeface="Verdana"/>
                <a:cs typeface="Verdana"/>
              </a:rPr>
              <a:t>Ag)</a:t>
            </a:r>
            <a:endParaRPr lang="en-GB" sz="1400" b="1" dirty="0">
              <a:latin typeface="Verdana"/>
              <a:cs typeface="Verdana"/>
            </a:endParaRPr>
          </a:p>
          <a:p>
            <a:pPr marL="241300" indent="-228600">
              <a:lnSpc>
                <a:spcPct val="100000"/>
              </a:lnSpc>
              <a:buClr>
                <a:srgbClr val="C7BA87"/>
              </a:buClr>
              <a:buFont typeface="Arial"/>
              <a:buChar char="•"/>
              <a:tabLst>
                <a:tab pos="240665" algn="l"/>
                <a:tab pos="241300" algn="l"/>
              </a:tabLst>
            </a:pPr>
            <a:endParaRPr sz="1400" dirty="0">
              <a:latin typeface="Verdana"/>
              <a:cs typeface="Verdana"/>
            </a:endParaRPr>
          </a:p>
          <a:p>
            <a:pPr marL="241300" indent="-228600">
              <a:lnSpc>
                <a:spcPct val="100000"/>
              </a:lnSpc>
              <a:buClr>
                <a:srgbClr val="C7BA87"/>
              </a:buClr>
              <a:buFont typeface="Arial"/>
              <a:buChar char="•"/>
              <a:tabLst>
                <a:tab pos="240665" algn="l"/>
                <a:tab pos="241300" algn="l"/>
              </a:tabLst>
            </a:pPr>
            <a:r>
              <a:rPr lang="en-GB" sz="1400" dirty="0">
                <a:latin typeface="Verdana"/>
                <a:cs typeface="Verdana"/>
              </a:rPr>
              <a:t>Produced a significant number of nuggets including the </a:t>
            </a:r>
            <a:r>
              <a:rPr lang="en-GB" sz="1400" b="1" dirty="0">
                <a:latin typeface="Verdana"/>
                <a:cs typeface="Verdana"/>
              </a:rPr>
              <a:t>largest ever silver nugget found in Australia at 145kg</a:t>
            </a:r>
          </a:p>
          <a:p>
            <a:pPr marL="241300" indent="-228600">
              <a:lnSpc>
                <a:spcPct val="100000"/>
              </a:lnSpc>
              <a:buClr>
                <a:srgbClr val="C7BA87"/>
              </a:buClr>
              <a:buFont typeface="Arial"/>
              <a:buChar char="•"/>
              <a:tabLst>
                <a:tab pos="240665" algn="l"/>
                <a:tab pos="241300" algn="l"/>
              </a:tabLst>
            </a:pPr>
            <a:endParaRPr lang="en-GB" sz="1400" dirty="0">
              <a:latin typeface="Verdana"/>
              <a:cs typeface="Verdana"/>
            </a:endParaRPr>
          </a:p>
          <a:p>
            <a:pPr marL="241300" marR="368300" indent="-228600">
              <a:lnSpc>
                <a:spcPct val="100000"/>
              </a:lnSpc>
              <a:buClr>
                <a:srgbClr val="C7BA87"/>
              </a:buClr>
              <a:buFont typeface="Arial"/>
              <a:buChar char="•"/>
              <a:tabLst>
                <a:tab pos="240665" algn="l"/>
                <a:tab pos="241300" algn="l"/>
              </a:tabLst>
            </a:pPr>
            <a:r>
              <a:rPr sz="1400" dirty="0">
                <a:latin typeface="Verdana"/>
                <a:cs typeface="Verdana"/>
              </a:rPr>
              <a:t>Pre</a:t>
            </a:r>
            <a:r>
              <a:rPr sz="1400" spc="-15" dirty="0">
                <a:latin typeface="Verdana"/>
                <a:cs typeface="Verdana"/>
              </a:rPr>
              <a:t> </a:t>
            </a:r>
            <a:r>
              <a:rPr sz="1400" spc="-5" dirty="0">
                <a:latin typeface="Verdana"/>
                <a:cs typeface="Verdana"/>
              </a:rPr>
              <a:t>JORC</a:t>
            </a:r>
            <a:r>
              <a:rPr sz="1400" spc="-10" dirty="0">
                <a:latin typeface="Verdana"/>
                <a:cs typeface="Verdana"/>
              </a:rPr>
              <a:t> </a:t>
            </a:r>
            <a:r>
              <a:rPr sz="1400" dirty="0">
                <a:latin typeface="Verdana"/>
                <a:cs typeface="Verdana"/>
              </a:rPr>
              <a:t>Compliant</a:t>
            </a:r>
            <a:r>
              <a:rPr sz="1400" spc="-40" dirty="0">
                <a:latin typeface="Verdana"/>
                <a:cs typeface="Verdana"/>
              </a:rPr>
              <a:t> </a:t>
            </a:r>
            <a:r>
              <a:rPr sz="1400" spc="-5" dirty="0">
                <a:latin typeface="Verdana"/>
                <a:cs typeface="Verdana"/>
              </a:rPr>
              <a:t>Resource</a:t>
            </a:r>
            <a:r>
              <a:rPr sz="1400" spc="-25" dirty="0">
                <a:latin typeface="Verdana"/>
                <a:cs typeface="Verdana"/>
              </a:rPr>
              <a:t> </a:t>
            </a:r>
            <a:r>
              <a:rPr sz="1400" dirty="0">
                <a:latin typeface="Verdana"/>
                <a:cs typeface="Verdana"/>
              </a:rPr>
              <a:t>of</a:t>
            </a:r>
            <a:r>
              <a:rPr sz="1400" spc="-15" dirty="0">
                <a:latin typeface="Verdana"/>
                <a:cs typeface="Verdana"/>
              </a:rPr>
              <a:t> </a:t>
            </a:r>
            <a:r>
              <a:rPr sz="1400" dirty="0">
                <a:latin typeface="Verdana"/>
                <a:cs typeface="Verdana"/>
              </a:rPr>
              <a:t>4.05</a:t>
            </a:r>
            <a:r>
              <a:rPr sz="1400" spc="-20" dirty="0">
                <a:latin typeface="Verdana"/>
                <a:cs typeface="Verdana"/>
              </a:rPr>
              <a:t> </a:t>
            </a:r>
            <a:r>
              <a:rPr sz="1400" dirty="0">
                <a:latin typeface="Verdana"/>
                <a:cs typeface="Verdana"/>
              </a:rPr>
              <a:t>Moz</a:t>
            </a:r>
            <a:r>
              <a:rPr sz="1400" spc="-20" dirty="0">
                <a:latin typeface="Verdana"/>
                <a:cs typeface="Verdana"/>
              </a:rPr>
              <a:t> </a:t>
            </a:r>
            <a:r>
              <a:rPr sz="1400" dirty="0">
                <a:latin typeface="Verdana"/>
                <a:cs typeface="Verdana"/>
              </a:rPr>
              <a:t>Ag </a:t>
            </a:r>
            <a:r>
              <a:rPr sz="1400" spc="-5" dirty="0">
                <a:latin typeface="Verdana"/>
                <a:cs typeface="Verdana"/>
              </a:rPr>
              <a:t>at </a:t>
            </a:r>
            <a:r>
              <a:rPr sz="1400" spc="-480" dirty="0">
                <a:latin typeface="Verdana"/>
                <a:cs typeface="Verdana"/>
              </a:rPr>
              <a:t> </a:t>
            </a:r>
            <a:r>
              <a:rPr sz="1400" dirty="0">
                <a:latin typeface="Verdana"/>
                <a:cs typeface="Verdana"/>
              </a:rPr>
              <a:t>greater</a:t>
            </a:r>
            <a:r>
              <a:rPr sz="1400" spc="-20" dirty="0">
                <a:latin typeface="Verdana"/>
                <a:cs typeface="Verdana"/>
              </a:rPr>
              <a:t> </a:t>
            </a:r>
            <a:r>
              <a:rPr sz="1400" spc="-5" dirty="0">
                <a:latin typeface="Verdana"/>
                <a:cs typeface="Verdana"/>
              </a:rPr>
              <a:t>than</a:t>
            </a:r>
            <a:r>
              <a:rPr sz="1400" spc="-15" dirty="0">
                <a:latin typeface="Verdana"/>
                <a:cs typeface="Verdana"/>
              </a:rPr>
              <a:t> </a:t>
            </a:r>
            <a:r>
              <a:rPr sz="1400" spc="-5" dirty="0">
                <a:latin typeface="Verdana"/>
                <a:cs typeface="Verdana"/>
              </a:rPr>
              <a:t>200</a:t>
            </a:r>
            <a:r>
              <a:rPr sz="1400" spc="-20" dirty="0">
                <a:latin typeface="Verdana"/>
                <a:cs typeface="Verdana"/>
              </a:rPr>
              <a:t> </a:t>
            </a:r>
            <a:r>
              <a:rPr sz="1400" dirty="0">
                <a:latin typeface="Verdana"/>
                <a:cs typeface="Verdana"/>
              </a:rPr>
              <a:t>g/t</a:t>
            </a:r>
            <a:r>
              <a:rPr sz="1400" spc="-10" dirty="0">
                <a:latin typeface="Verdana"/>
                <a:cs typeface="Verdana"/>
              </a:rPr>
              <a:t> </a:t>
            </a:r>
            <a:r>
              <a:rPr sz="1400" dirty="0">
                <a:latin typeface="Verdana"/>
                <a:cs typeface="Verdana"/>
              </a:rPr>
              <a:t>Ag</a:t>
            </a:r>
          </a:p>
          <a:p>
            <a:pPr marL="12700" marR="290830">
              <a:lnSpc>
                <a:spcPct val="100000"/>
              </a:lnSpc>
              <a:buClr>
                <a:srgbClr val="C7BA87"/>
              </a:buClr>
              <a:tabLst>
                <a:tab pos="240665" algn="l"/>
                <a:tab pos="241300" algn="l"/>
              </a:tabLst>
            </a:pPr>
            <a:endParaRPr sz="1400" dirty="0">
              <a:latin typeface="Verdana"/>
              <a:cs typeface="Verdana"/>
            </a:endParaRPr>
          </a:p>
          <a:p>
            <a:pPr marL="241300" marR="5080" indent="-228600">
              <a:lnSpc>
                <a:spcPct val="100000"/>
              </a:lnSpc>
              <a:buClr>
                <a:srgbClr val="C7BA87"/>
              </a:buClr>
              <a:buFont typeface="Arial"/>
              <a:buChar char="•"/>
              <a:tabLst>
                <a:tab pos="240665" algn="l"/>
                <a:tab pos="241300" algn="l"/>
              </a:tabLst>
            </a:pPr>
            <a:r>
              <a:rPr sz="1400" dirty="0">
                <a:latin typeface="Verdana"/>
                <a:cs typeface="Verdana"/>
              </a:rPr>
              <a:t>Surface</a:t>
            </a:r>
            <a:r>
              <a:rPr sz="1400" spc="-30" dirty="0">
                <a:latin typeface="Verdana"/>
                <a:cs typeface="Verdana"/>
              </a:rPr>
              <a:t> </a:t>
            </a:r>
            <a:r>
              <a:rPr sz="1400" dirty="0">
                <a:latin typeface="Verdana"/>
                <a:cs typeface="Verdana"/>
              </a:rPr>
              <a:t>resource</a:t>
            </a:r>
            <a:r>
              <a:rPr sz="1400" spc="-25" dirty="0">
                <a:latin typeface="Verdana"/>
                <a:cs typeface="Verdana"/>
              </a:rPr>
              <a:t> </a:t>
            </a:r>
            <a:r>
              <a:rPr sz="1400" spc="-5" dirty="0">
                <a:latin typeface="Verdana"/>
                <a:cs typeface="Verdana"/>
              </a:rPr>
              <a:t>and</a:t>
            </a:r>
            <a:r>
              <a:rPr sz="1400" dirty="0">
                <a:latin typeface="Verdana"/>
                <a:cs typeface="Verdana"/>
              </a:rPr>
              <a:t> depth</a:t>
            </a:r>
            <a:r>
              <a:rPr sz="1400" spc="-20" dirty="0">
                <a:latin typeface="Verdana"/>
                <a:cs typeface="Verdana"/>
              </a:rPr>
              <a:t> </a:t>
            </a:r>
            <a:r>
              <a:rPr sz="1400" dirty="0">
                <a:latin typeface="Verdana"/>
                <a:cs typeface="Verdana"/>
              </a:rPr>
              <a:t>extension</a:t>
            </a:r>
            <a:r>
              <a:rPr sz="1400" spc="-40" dirty="0">
                <a:latin typeface="Verdana"/>
                <a:cs typeface="Verdana"/>
              </a:rPr>
              <a:t> </a:t>
            </a:r>
            <a:r>
              <a:rPr sz="1400" dirty="0">
                <a:latin typeface="Verdana"/>
                <a:cs typeface="Verdana"/>
              </a:rPr>
              <a:t>of</a:t>
            </a:r>
            <a:r>
              <a:rPr sz="1400" spc="-15" dirty="0">
                <a:latin typeface="Verdana"/>
                <a:cs typeface="Verdana"/>
              </a:rPr>
              <a:t> </a:t>
            </a:r>
            <a:r>
              <a:rPr sz="1400" spc="-5" dirty="0">
                <a:latin typeface="Verdana"/>
                <a:cs typeface="Verdana"/>
              </a:rPr>
              <a:t>high-grade </a:t>
            </a:r>
            <a:r>
              <a:rPr sz="1400" spc="-480" dirty="0">
                <a:latin typeface="Verdana"/>
                <a:cs typeface="Verdana"/>
              </a:rPr>
              <a:t> </a:t>
            </a:r>
            <a:r>
              <a:rPr sz="1400" spc="-5" dirty="0">
                <a:latin typeface="Verdana"/>
                <a:cs typeface="Verdana"/>
              </a:rPr>
              <a:t>mineralization</a:t>
            </a:r>
            <a:r>
              <a:rPr sz="1400" spc="-40" dirty="0">
                <a:latin typeface="Verdana"/>
                <a:cs typeface="Verdana"/>
              </a:rPr>
              <a:t> </a:t>
            </a:r>
            <a:r>
              <a:rPr sz="1400" dirty="0">
                <a:latin typeface="Verdana"/>
                <a:cs typeface="Verdana"/>
              </a:rPr>
              <a:t>below</a:t>
            </a:r>
            <a:r>
              <a:rPr sz="1400" spc="-20" dirty="0">
                <a:latin typeface="Verdana"/>
                <a:cs typeface="Verdana"/>
              </a:rPr>
              <a:t> </a:t>
            </a:r>
            <a:r>
              <a:rPr sz="1400" spc="-5" dirty="0">
                <a:latin typeface="Verdana"/>
                <a:cs typeface="Verdana"/>
              </a:rPr>
              <a:t>100</a:t>
            </a:r>
            <a:r>
              <a:rPr sz="1400" spc="-10" dirty="0">
                <a:latin typeface="Verdana"/>
                <a:cs typeface="Verdana"/>
              </a:rPr>
              <a:t> </a:t>
            </a:r>
            <a:r>
              <a:rPr sz="1400" dirty="0">
                <a:latin typeface="Verdana"/>
                <a:cs typeface="Verdana"/>
              </a:rPr>
              <a:t>metres</a:t>
            </a:r>
            <a:r>
              <a:rPr sz="1400" spc="-20" dirty="0">
                <a:latin typeface="Verdana"/>
                <a:cs typeface="Verdana"/>
              </a:rPr>
              <a:t> </a:t>
            </a:r>
            <a:r>
              <a:rPr sz="1400" spc="-5" dirty="0">
                <a:latin typeface="Verdana"/>
                <a:cs typeface="Verdana"/>
              </a:rPr>
              <a:t>untested</a:t>
            </a:r>
            <a:endParaRPr sz="1400" dirty="0">
              <a:latin typeface="Verdana"/>
              <a:cs typeface="Verdana"/>
            </a:endParaRPr>
          </a:p>
          <a:p>
            <a:pPr marL="241300" marR="253365" indent="-228600">
              <a:lnSpc>
                <a:spcPct val="100000"/>
              </a:lnSpc>
              <a:buClr>
                <a:srgbClr val="C7BA87"/>
              </a:buClr>
              <a:buFont typeface="Arial"/>
              <a:buChar char="•"/>
              <a:tabLst>
                <a:tab pos="240665" algn="l"/>
                <a:tab pos="241300" algn="l"/>
              </a:tabLst>
            </a:pPr>
            <a:endParaRPr lang="en-GB" sz="1400" spc="-5" dirty="0">
              <a:latin typeface="Verdana"/>
              <a:cs typeface="Verdana"/>
            </a:endParaRPr>
          </a:p>
          <a:p>
            <a:pPr marL="241300" marR="253365" indent="-228600">
              <a:lnSpc>
                <a:spcPct val="100000"/>
              </a:lnSpc>
              <a:buClr>
                <a:srgbClr val="C7BA87"/>
              </a:buClr>
              <a:buFont typeface="Arial"/>
              <a:buChar char="•"/>
              <a:tabLst>
                <a:tab pos="240665" algn="l"/>
                <a:tab pos="241300" algn="l"/>
              </a:tabLst>
            </a:pPr>
            <a:r>
              <a:rPr sz="1400" spc="-5" dirty="0">
                <a:latin typeface="Verdana"/>
                <a:cs typeface="Verdana"/>
              </a:rPr>
              <a:t>Several surface </a:t>
            </a:r>
            <a:r>
              <a:rPr sz="1400" dirty="0">
                <a:latin typeface="Verdana"/>
                <a:cs typeface="Verdana"/>
              </a:rPr>
              <a:t>robust anomalies </a:t>
            </a:r>
            <a:r>
              <a:rPr sz="1400" spc="-5" dirty="0">
                <a:latin typeface="Verdana"/>
                <a:cs typeface="Verdana"/>
              </a:rPr>
              <a:t>untested </a:t>
            </a:r>
            <a:r>
              <a:rPr sz="1400" spc="-5" dirty="0">
                <a:latin typeface="Verdana"/>
              </a:rPr>
              <a:t>within the Mining License</a:t>
            </a:r>
            <a:endParaRPr lang="en-GB" sz="1400" spc="-5" dirty="0">
              <a:latin typeface="Verdana"/>
            </a:endParaRPr>
          </a:p>
          <a:p>
            <a:pPr marL="241300" marR="253365" indent="-228600">
              <a:lnSpc>
                <a:spcPct val="100000"/>
              </a:lnSpc>
              <a:buClr>
                <a:srgbClr val="C7BA87"/>
              </a:buClr>
              <a:buFont typeface="Arial"/>
              <a:buChar char="•"/>
              <a:tabLst>
                <a:tab pos="240665" algn="l"/>
                <a:tab pos="241300" algn="l"/>
              </a:tabLst>
            </a:pPr>
            <a:endParaRPr lang="en-GB" sz="1400" spc="-5" dirty="0">
              <a:latin typeface="Verdana"/>
            </a:endParaRPr>
          </a:p>
          <a:p>
            <a:pPr marL="241300" marR="253365" indent="-228600">
              <a:buClr>
                <a:srgbClr val="C7BA87"/>
              </a:buClr>
              <a:buFont typeface="Arial"/>
              <a:buChar char="•"/>
              <a:tabLst>
                <a:tab pos="240665" algn="l"/>
                <a:tab pos="241300" algn="l"/>
              </a:tabLst>
            </a:pPr>
            <a:r>
              <a:rPr lang="en-GB" sz="1400" spc="-5" dirty="0">
                <a:latin typeface="Verdana"/>
              </a:rPr>
              <a:t>Opening up of underground workings to access re-entry potential</a:t>
            </a:r>
          </a:p>
          <a:p>
            <a:pPr marL="241300" marR="253365" indent="-228600">
              <a:lnSpc>
                <a:spcPct val="100000"/>
              </a:lnSpc>
              <a:buClr>
                <a:srgbClr val="C7BA87"/>
              </a:buClr>
              <a:buFont typeface="Arial"/>
              <a:buChar char="•"/>
              <a:tabLst>
                <a:tab pos="240665" algn="l"/>
                <a:tab pos="241300" algn="l"/>
              </a:tabLst>
            </a:pPr>
            <a:endParaRPr lang="en-GB" sz="1400" spc="-5" dirty="0">
              <a:latin typeface="Verdana"/>
            </a:endParaRPr>
          </a:p>
          <a:p>
            <a:pPr marL="241300" marR="253365" indent="-228600">
              <a:lnSpc>
                <a:spcPct val="100000"/>
              </a:lnSpc>
              <a:buClr>
                <a:srgbClr val="C7BA87"/>
              </a:buClr>
              <a:buFont typeface="Arial"/>
              <a:buChar char="•"/>
              <a:tabLst>
                <a:tab pos="240665" algn="l"/>
                <a:tab pos="241300" algn="l"/>
              </a:tabLst>
            </a:pPr>
            <a:r>
              <a:rPr lang="en-GB" sz="1400" spc="-5" dirty="0">
                <a:latin typeface="Verdana"/>
              </a:rPr>
              <a:t>Excellent location only 40km south of Karratha, W.A.</a:t>
            </a:r>
          </a:p>
          <a:p>
            <a:pPr marL="241300" marR="253365" indent="-228600">
              <a:lnSpc>
                <a:spcPct val="100000"/>
              </a:lnSpc>
              <a:buClr>
                <a:srgbClr val="C7BA87"/>
              </a:buClr>
              <a:buFont typeface="Arial"/>
              <a:buChar char="•"/>
              <a:tabLst>
                <a:tab pos="240665" algn="l"/>
                <a:tab pos="241300" algn="l"/>
              </a:tabLst>
            </a:pPr>
            <a:endParaRPr lang="en-GB" sz="1400" dirty="0">
              <a:highlight>
                <a:srgbClr val="FFFF00"/>
              </a:highlight>
              <a:latin typeface="Verdana"/>
              <a:cs typeface="Verdana"/>
            </a:endParaRPr>
          </a:p>
        </p:txBody>
      </p:sp>
      <p:sp>
        <p:nvSpPr>
          <p:cNvPr id="10" name="object 6">
            <a:extLst>
              <a:ext uri="{FF2B5EF4-FFF2-40B4-BE49-F238E27FC236}">
                <a16:creationId xmlns:a16="http://schemas.microsoft.com/office/drawing/2014/main" id="{BB4B4344-1603-4807-858F-C117D0C5F612}"/>
              </a:ext>
            </a:extLst>
          </p:cNvPr>
          <p:cNvSpPr txBox="1"/>
          <p:nvPr/>
        </p:nvSpPr>
        <p:spPr>
          <a:xfrm>
            <a:off x="6705600" y="5831003"/>
            <a:ext cx="4206670" cy="555921"/>
          </a:xfrm>
          <a:prstGeom prst="rect">
            <a:avLst/>
          </a:prstGeom>
          <a:solidFill>
            <a:srgbClr val="C7BA87">
              <a:alpha val="76863"/>
            </a:srgbClr>
          </a:solidFill>
        </p:spPr>
        <p:txBody>
          <a:bodyPr vert="horz" wrap="square" lIns="0" tIns="1905" rIns="0" bIns="0" rtlCol="0">
            <a:spAutoFit/>
          </a:bodyPr>
          <a:lstStyle/>
          <a:p>
            <a:pPr algn="ctr">
              <a:defRPr/>
            </a:pPr>
            <a:endParaRPr lang="en-GB" sz="1200" b="1" spc="-5" dirty="0">
              <a:solidFill>
                <a:srgbClr val="252525"/>
              </a:solidFill>
              <a:latin typeface="Verdana"/>
            </a:endParaRPr>
          </a:p>
          <a:p>
            <a:pPr algn="ctr">
              <a:defRPr/>
            </a:pPr>
            <a:endParaRPr lang="en-GB" sz="1200" b="1" spc="-5" dirty="0">
              <a:solidFill>
                <a:srgbClr val="252525"/>
              </a:solidFill>
              <a:latin typeface="Verdana"/>
            </a:endParaRPr>
          </a:p>
          <a:p>
            <a:pPr algn="ctr">
              <a:defRPr/>
            </a:pPr>
            <a:endParaRPr lang="en-GB" sz="1200" b="1" spc="-5" dirty="0">
              <a:solidFill>
                <a:srgbClr val="252525"/>
              </a:solidFill>
              <a:latin typeface="Verdana"/>
            </a:endParaRPr>
          </a:p>
        </p:txBody>
      </p:sp>
      <p:sp>
        <p:nvSpPr>
          <p:cNvPr id="11" name="object 9">
            <a:extLst>
              <a:ext uri="{FF2B5EF4-FFF2-40B4-BE49-F238E27FC236}">
                <a16:creationId xmlns:a16="http://schemas.microsoft.com/office/drawing/2014/main" id="{841B32ED-9DCB-4448-9B5F-566A77E20630}"/>
              </a:ext>
            </a:extLst>
          </p:cNvPr>
          <p:cNvSpPr txBox="1"/>
          <p:nvPr/>
        </p:nvSpPr>
        <p:spPr>
          <a:xfrm>
            <a:off x="6517688" y="5970408"/>
            <a:ext cx="4532279" cy="382156"/>
          </a:xfrm>
          <a:prstGeom prst="rect">
            <a:avLst/>
          </a:prstGeom>
        </p:spPr>
        <p:txBody>
          <a:bodyPr vert="horz" wrap="square" lIns="0" tIns="12700" rIns="0" bIns="0" rtlCol="0">
            <a:spAutoFit/>
          </a:bodyPr>
          <a:lstStyle/>
          <a:p>
            <a:pPr algn="ctr">
              <a:defRPr/>
            </a:pPr>
            <a:r>
              <a:rPr lang="en-GB" sz="1200" b="1" spc="-5" dirty="0">
                <a:solidFill>
                  <a:srgbClr val="252525"/>
                </a:solidFill>
                <a:latin typeface="Verdana"/>
              </a:rPr>
              <a:t>Elizabeth Hill Silver Mine</a:t>
            </a:r>
            <a:br>
              <a:rPr lang="en-GB" sz="1200" b="1" spc="-5" dirty="0">
                <a:solidFill>
                  <a:srgbClr val="252525"/>
                </a:solidFill>
                <a:latin typeface="Verdana"/>
              </a:rPr>
            </a:br>
            <a:r>
              <a:rPr lang="en-GB" sz="1200" b="1" spc="-5" dirty="0">
                <a:solidFill>
                  <a:srgbClr val="252525"/>
                </a:solidFill>
                <a:latin typeface="Verdana"/>
              </a:rPr>
              <a:t>N-S Schematic Cross Section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ject 2">
            <a:extLst>
              <a:ext uri="{FF2B5EF4-FFF2-40B4-BE49-F238E27FC236}">
                <a16:creationId xmlns:a16="http://schemas.microsoft.com/office/drawing/2014/main" id="{79D4F7BF-2867-4CE7-91DD-04021CFAA2A3}"/>
              </a:ext>
            </a:extLst>
          </p:cNvPr>
          <p:cNvPicPr/>
          <p:nvPr/>
        </p:nvPicPr>
        <p:blipFill>
          <a:blip r:embed="rId2" cstate="print"/>
          <a:stretch>
            <a:fillRect/>
          </a:stretch>
        </p:blipFill>
        <p:spPr>
          <a:xfrm>
            <a:off x="1225296" y="2921507"/>
            <a:ext cx="7027163" cy="3936491"/>
          </a:xfrm>
          <a:prstGeom prst="rect">
            <a:avLst/>
          </a:prstGeom>
        </p:spPr>
      </p:pic>
      <p:sp>
        <p:nvSpPr>
          <p:cNvPr id="3" name="object 3"/>
          <p:cNvSpPr txBox="1"/>
          <p:nvPr/>
        </p:nvSpPr>
        <p:spPr>
          <a:xfrm>
            <a:off x="516060" y="1371600"/>
            <a:ext cx="4589340" cy="5183470"/>
          </a:xfrm>
          <a:prstGeom prst="rect">
            <a:avLst/>
          </a:prstGeom>
        </p:spPr>
        <p:txBody>
          <a:bodyPr vert="horz" wrap="square" lIns="0" tIns="12700" rIns="0" bIns="0" rtlCol="0">
            <a:spAutoFit/>
          </a:bodyPr>
          <a:lstStyle/>
          <a:p>
            <a:pPr marL="241300" marR="5080" lvl="0" indent="-228600" algn="l" defTabSz="914400" rtl="0" eaLnBrk="1" fontAlgn="auto" latinLnBrk="0" hangingPunct="1">
              <a:lnSpc>
                <a:spcPct val="100000"/>
              </a:lnSpc>
              <a:spcBef>
                <a:spcPts val="0"/>
              </a:spcBef>
              <a:spcAft>
                <a:spcPts val="0"/>
              </a:spcAft>
              <a:buClr>
                <a:srgbClr val="C7BA87"/>
              </a:buClr>
              <a:buSzTx/>
              <a:buFont typeface="Arial"/>
              <a:buChar char="•"/>
              <a:tabLst>
                <a:tab pos="240665" algn="l"/>
                <a:tab pos="241300" algn="l"/>
              </a:tabLst>
              <a:defRPr/>
            </a:pPr>
            <a:r>
              <a:rPr kumimoji="0" sz="1400" b="0" i="0" u="none" strike="noStrike" kern="1200" cap="none" spc="-5" normalizeH="0" baseline="0" noProof="0" dirty="0">
                <a:ln>
                  <a:noFill/>
                </a:ln>
                <a:solidFill>
                  <a:srgbClr val="3A3838"/>
                </a:solidFill>
                <a:effectLst/>
                <a:uLnTx/>
                <a:uFillTx/>
                <a:latin typeface="Verdana"/>
                <a:ea typeface="+mn-ea"/>
                <a:cs typeface="Verdana"/>
              </a:rPr>
              <a:t>Review</a:t>
            </a:r>
            <a:r>
              <a:rPr kumimoji="0" sz="1400" b="0" i="0" u="none" strike="noStrike" kern="1200" cap="none" spc="-3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of</a:t>
            </a:r>
            <a:r>
              <a:rPr kumimoji="0" sz="1400" b="0" i="0" u="none" strike="noStrike" kern="1200" cap="none" spc="-1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historical</a:t>
            </a:r>
            <a:r>
              <a:rPr kumimoji="0" sz="1400" b="0" i="0" u="none" strike="noStrike" kern="1200" cap="none" spc="-40"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data</a:t>
            </a:r>
            <a:r>
              <a:rPr kumimoji="0" sz="1400" b="0" i="0" u="none" strike="noStrike" kern="1200" cap="none" spc="-2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shows</a:t>
            </a:r>
            <a:r>
              <a:rPr kumimoji="0" sz="1400" b="0" i="0" u="none" strike="noStrike" kern="1200" cap="none" spc="-3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excellent</a:t>
            </a:r>
            <a:r>
              <a:rPr kumimoji="0" sz="1400" b="0" i="0" u="none" strike="noStrike" kern="1200" cap="none" spc="-4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indication </a:t>
            </a:r>
            <a:r>
              <a:rPr kumimoji="0" sz="1400" b="0" i="0" u="none" strike="noStrike" kern="1200" cap="none" spc="-48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for</a:t>
            </a:r>
            <a:r>
              <a:rPr kumimoji="0" sz="1400" b="0" i="0" u="none" strike="noStrike" kern="1200" cap="none" spc="-2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significant</a:t>
            </a:r>
            <a:r>
              <a:rPr kumimoji="0" sz="1400" b="0" i="0" u="none" strike="noStrike" kern="1200" cap="none" spc="-5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upside</a:t>
            </a:r>
            <a:r>
              <a:rPr kumimoji="0" sz="1400" b="0" i="0" u="none" strike="noStrike" kern="1200" cap="none" spc="-2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potential</a:t>
            </a:r>
            <a:endParaRPr kumimoji="0" lang="en-GB" sz="1400" b="0" i="0" u="none" strike="noStrike" kern="1200" cap="none" spc="0" normalizeH="0" baseline="0" noProof="0" dirty="0">
              <a:ln>
                <a:noFill/>
              </a:ln>
              <a:solidFill>
                <a:srgbClr val="3A3838"/>
              </a:solidFill>
              <a:effectLst/>
              <a:uLnTx/>
              <a:uFillTx/>
              <a:latin typeface="Verdana"/>
              <a:ea typeface="+mn-ea"/>
              <a:cs typeface="Verdana"/>
            </a:endParaRPr>
          </a:p>
          <a:p>
            <a:pPr marL="241300" marR="5080" lvl="0" indent="-228600" algn="l" defTabSz="914400" rtl="0" eaLnBrk="1" fontAlgn="auto" latinLnBrk="0" hangingPunct="1">
              <a:lnSpc>
                <a:spcPct val="100000"/>
              </a:lnSpc>
              <a:spcBef>
                <a:spcPts val="0"/>
              </a:spcBef>
              <a:spcAft>
                <a:spcPts val="0"/>
              </a:spcAft>
              <a:buClr>
                <a:srgbClr val="C7BA87"/>
              </a:buClr>
              <a:buSzTx/>
              <a:buFont typeface="Arial"/>
              <a:buChar char="•"/>
              <a:tabLst>
                <a:tab pos="240665" algn="l"/>
                <a:tab pos="241300" algn="l"/>
              </a:tabLst>
              <a:defRPr/>
            </a:pPr>
            <a:endParaRPr kumimoji="0" sz="1400" b="0" i="0" u="none" strike="noStrike" kern="1200" cap="none" spc="0" normalizeH="0" baseline="0" noProof="0" dirty="0">
              <a:ln>
                <a:noFill/>
              </a:ln>
              <a:solidFill>
                <a:prstClr val="black"/>
              </a:solidFill>
              <a:effectLst/>
              <a:uLnTx/>
              <a:uFillTx/>
              <a:latin typeface="Verdana"/>
              <a:ea typeface="+mn-ea"/>
              <a:cs typeface="Verdana"/>
            </a:endParaRPr>
          </a:p>
          <a:p>
            <a:pPr marL="241300" marR="88265" lvl="0" indent="-228600" algn="l" defTabSz="914400" rtl="0" eaLnBrk="1" fontAlgn="auto" latinLnBrk="0" hangingPunct="1">
              <a:lnSpc>
                <a:spcPct val="100000"/>
              </a:lnSpc>
              <a:spcBef>
                <a:spcPts val="0"/>
              </a:spcBef>
              <a:spcAft>
                <a:spcPts val="0"/>
              </a:spcAft>
              <a:buClr>
                <a:srgbClr val="C7BA87"/>
              </a:buClr>
              <a:buSzTx/>
              <a:buFont typeface="Arial"/>
              <a:buChar char="•"/>
              <a:tabLst>
                <a:tab pos="240665" algn="l"/>
                <a:tab pos="241300" algn="l"/>
              </a:tabLst>
              <a:defRPr/>
            </a:pPr>
            <a:r>
              <a:rPr kumimoji="0" sz="1400" b="0" i="0" u="none" strike="noStrike" kern="1200" cap="none" spc="0" normalizeH="0" baseline="0" noProof="0" dirty="0">
                <a:ln>
                  <a:noFill/>
                </a:ln>
                <a:solidFill>
                  <a:srgbClr val="3A3838"/>
                </a:solidFill>
                <a:effectLst/>
                <a:uLnTx/>
                <a:uFillTx/>
                <a:latin typeface="Verdana"/>
                <a:ea typeface="+mn-ea"/>
                <a:cs typeface="Verdana"/>
              </a:rPr>
              <a:t>Nuggets</a:t>
            </a:r>
            <a:r>
              <a:rPr kumimoji="0" sz="1400" b="0" i="0" u="none" strike="noStrike" kern="1200" cap="none" spc="-25"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extracted</a:t>
            </a:r>
            <a:r>
              <a:rPr kumimoji="0" sz="1400" b="0" i="0" u="none" strike="noStrike" kern="1200" cap="none" spc="-2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worth</a:t>
            </a:r>
            <a:r>
              <a:rPr kumimoji="0" sz="1400" b="0" i="0" u="none" strike="noStrike" kern="1200" cap="none" spc="-1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multiple</a:t>
            </a:r>
            <a:r>
              <a:rPr kumimoji="0" sz="1400" b="0" i="0" u="none" strike="noStrike" kern="1200" cap="none" spc="-4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times</a:t>
            </a:r>
            <a:r>
              <a:rPr kumimoji="0" sz="1400" b="0" i="0" u="none" strike="noStrike" kern="1200" cap="none" spc="-20"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the actual </a:t>
            </a:r>
            <a:r>
              <a:rPr kumimoji="0" sz="1400" b="0" i="0" u="none" strike="noStrike" kern="1200" cap="none" spc="-48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silver</a:t>
            </a:r>
            <a:r>
              <a:rPr kumimoji="0" sz="1400" b="0" i="0" u="none" strike="noStrike" kern="1200" cap="none" spc="-4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content</a:t>
            </a:r>
            <a:endParaRPr kumimoji="0" lang="en-GB" sz="1400" b="0" i="0" u="none" strike="noStrike" kern="1200" cap="none" spc="0" normalizeH="0" baseline="0" noProof="0" dirty="0">
              <a:ln>
                <a:noFill/>
              </a:ln>
              <a:solidFill>
                <a:srgbClr val="3A3838"/>
              </a:solidFill>
              <a:effectLst/>
              <a:uLnTx/>
              <a:uFillTx/>
              <a:latin typeface="Verdana"/>
              <a:ea typeface="+mn-ea"/>
              <a:cs typeface="Verdana"/>
            </a:endParaRPr>
          </a:p>
          <a:p>
            <a:pPr marL="241300" marR="88265" lvl="0" indent="-228600" algn="l" defTabSz="914400" rtl="0" eaLnBrk="1" fontAlgn="auto" latinLnBrk="0" hangingPunct="1">
              <a:lnSpc>
                <a:spcPct val="100000"/>
              </a:lnSpc>
              <a:spcBef>
                <a:spcPts val="0"/>
              </a:spcBef>
              <a:spcAft>
                <a:spcPts val="0"/>
              </a:spcAft>
              <a:buClr>
                <a:srgbClr val="C7BA87"/>
              </a:buClr>
              <a:buSzTx/>
              <a:buFont typeface="Arial"/>
              <a:buChar char="•"/>
              <a:tabLst>
                <a:tab pos="240665" algn="l"/>
                <a:tab pos="241300" algn="l"/>
              </a:tabLst>
              <a:defRPr/>
            </a:pPr>
            <a:endParaRPr kumimoji="0" sz="1400" b="0" i="0" u="none" strike="noStrike" kern="1200" cap="none" spc="0" normalizeH="0" baseline="0" noProof="0" dirty="0">
              <a:ln>
                <a:noFill/>
              </a:ln>
              <a:solidFill>
                <a:prstClr val="black"/>
              </a:solidFill>
              <a:effectLst/>
              <a:uLnTx/>
              <a:uFillTx/>
              <a:latin typeface="Verdana"/>
              <a:ea typeface="+mn-ea"/>
              <a:cs typeface="Verdana"/>
            </a:endParaRPr>
          </a:p>
          <a:p>
            <a:pPr marL="241300" marR="67310" lvl="0" indent="-228600" algn="l" defTabSz="914400" rtl="0" eaLnBrk="1" fontAlgn="auto" latinLnBrk="0" hangingPunct="1">
              <a:lnSpc>
                <a:spcPct val="100000"/>
              </a:lnSpc>
              <a:spcBef>
                <a:spcPts val="0"/>
              </a:spcBef>
              <a:spcAft>
                <a:spcPts val="0"/>
              </a:spcAft>
              <a:buClr>
                <a:srgbClr val="C7BA87"/>
              </a:buClr>
              <a:buSzTx/>
              <a:buFont typeface="Arial"/>
              <a:buChar char="•"/>
              <a:tabLst>
                <a:tab pos="240665" algn="l"/>
                <a:tab pos="241300" algn="l"/>
              </a:tabLst>
              <a:defRPr/>
            </a:pPr>
            <a:r>
              <a:rPr kumimoji="0" sz="1400" b="0" i="0" u="none" strike="noStrike" kern="1200" cap="none" spc="-5" normalizeH="0" baseline="0" noProof="0" dirty="0">
                <a:ln>
                  <a:noFill/>
                </a:ln>
                <a:solidFill>
                  <a:srgbClr val="3A3838"/>
                </a:solidFill>
                <a:effectLst/>
                <a:uLnTx/>
                <a:uFillTx/>
                <a:latin typeface="Verdana"/>
                <a:ea typeface="+mn-ea"/>
                <a:cs typeface="Verdana"/>
              </a:rPr>
              <a:t>Evaluating</a:t>
            </a:r>
            <a:r>
              <a:rPr kumimoji="0" sz="1400" b="0" i="0" u="none" strike="noStrike" kern="1200" cap="none" spc="-40"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the</a:t>
            </a:r>
            <a:r>
              <a:rPr kumimoji="0" sz="1400" b="0" i="0" u="none" strike="noStrike" kern="1200" cap="none" spc="-1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potential</a:t>
            </a:r>
            <a:r>
              <a:rPr kumimoji="0" sz="1400" b="0" i="0" u="none" strike="noStrike" kern="1200" cap="none" spc="-3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of</a:t>
            </a:r>
            <a:r>
              <a:rPr kumimoji="0" sz="1400" b="0" i="0" u="none" strike="noStrike" kern="1200" cap="none" spc="-15"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the </a:t>
            </a:r>
            <a:r>
              <a:rPr kumimoji="0" sz="1400" b="0" i="0" u="none" strike="noStrike" kern="1200" cap="none" spc="0" normalizeH="0" baseline="0" noProof="0" dirty="0">
                <a:ln>
                  <a:noFill/>
                </a:ln>
                <a:solidFill>
                  <a:srgbClr val="3A3838"/>
                </a:solidFill>
                <a:effectLst/>
                <a:uLnTx/>
                <a:uFillTx/>
                <a:latin typeface="Verdana"/>
                <a:ea typeface="+mn-ea"/>
                <a:cs typeface="Verdana"/>
              </a:rPr>
              <a:t>significant</a:t>
            </a:r>
            <a:r>
              <a:rPr kumimoji="0" sz="1400" b="0" i="0" u="none" strike="noStrike" kern="1200" cap="none" spc="-5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unmined </a:t>
            </a:r>
            <a:r>
              <a:rPr kumimoji="0" sz="1400" b="0" i="0" u="none" strike="noStrike" kern="1200" cap="none" spc="-47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resources</a:t>
            </a:r>
            <a:endParaRPr kumimoji="0" lang="en-GB" sz="1400" b="0" i="0" u="none" strike="noStrike" kern="1200" cap="none" spc="0" normalizeH="0" baseline="0" noProof="0" dirty="0">
              <a:ln>
                <a:noFill/>
              </a:ln>
              <a:solidFill>
                <a:srgbClr val="3A3838"/>
              </a:solidFill>
              <a:effectLst/>
              <a:uLnTx/>
              <a:uFillTx/>
              <a:latin typeface="Verdana"/>
              <a:ea typeface="+mn-ea"/>
              <a:cs typeface="Verdana"/>
            </a:endParaRPr>
          </a:p>
          <a:p>
            <a:pPr marL="241300" marR="67310" lvl="0" indent="-228600" algn="l" defTabSz="914400" rtl="0" eaLnBrk="1" fontAlgn="auto" latinLnBrk="0" hangingPunct="1">
              <a:lnSpc>
                <a:spcPct val="100000"/>
              </a:lnSpc>
              <a:spcBef>
                <a:spcPts val="0"/>
              </a:spcBef>
              <a:spcAft>
                <a:spcPts val="0"/>
              </a:spcAft>
              <a:buClr>
                <a:srgbClr val="C7BA87"/>
              </a:buClr>
              <a:buSzTx/>
              <a:buFont typeface="Arial"/>
              <a:buChar char="•"/>
              <a:tabLst>
                <a:tab pos="240665" algn="l"/>
                <a:tab pos="241300" algn="l"/>
              </a:tabLst>
              <a:defRPr/>
            </a:pPr>
            <a:endParaRPr kumimoji="0" sz="1400" b="0" i="0" u="none" strike="noStrike" kern="1200" cap="none" spc="0" normalizeH="0" baseline="0" noProof="0" dirty="0">
              <a:ln>
                <a:noFill/>
              </a:ln>
              <a:solidFill>
                <a:prstClr val="black"/>
              </a:solidFill>
              <a:effectLst/>
              <a:uLnTx/>
              <a:uFillTx/>
              <a:latin typeface="Verdana"/>
              <a:ea typeface="+mn-ea"/>
              <a:cs typeface="Verdana"/>
            </a:endParaRPr>
          </a:p>
          <a:p>
            <a:pPr marL="241300" marR="295910" lvl="0" indent="-228600" algn="l" defTabSz="914400" rtl="0" eaLnBrk="1" fontAlgn="auto" latinLnBrk="0" hangingPunct="1">
              <a:lnSpc>
                <a:spcPct val="100000"/>
              </a:lnSpc>
              <a:spcBef>
                <a:spcPts val="0"/>
              </a:spcBef>
              <a:spcAft>
                <a:spcPts val="0"/>
              </a:spcAft>
              <a:buClr>
                <a:srgbClr val="C7BA87"/>
              </a:buClr>
              <a:buSzTx/>
              <a:buFont typeface="Arial"/>
              <a:buChar char="•"/>
              <a:tabLst>
                <a:tab pos="240665" algn="l"/>
                <a:tab pos="241300" algn="l"/>
              </a:tabLst>
              <a:defRPr/>
            </a:pPr>
            <a:r>
              <a:rPr kumimoji="0" sz="1400" b="0" i="0" u="none" strike="noStrike" kern="1200" cap="none" spc="-5" normalizeH="0" baseline="0" noProof="0" dirty="0">
                <a:ln>
                  <a:noFill/>
                </a:ln>
                <a:solidFill>
                  <a:srgbClr val="3A3838"/>
                </a:solidFill>
                <a:effectLst/>
                <a:uLnTx/>
                <a:uFillTx/>
                <a:latin typeface="Verdana"/>
                <a:ea typeface="+mn-ea"/>
                <a:cs typeface="Verdana"/>
              </a:rPr>
              <a:t>Potential to </a:t>
            </a:r>
            <a:r>
              <a:rPr kumimoji="0" sz="1400" b="0" i="0" u="none" strike="noStrike" kern="1200" cap="none" spc="0" normalizeH="0" baseline="0" noProof="0" dirty="0">
                <a:ln>
                  <a:noFill/>
                </a:ln>
                <a:solidFill>
                  <a:srgbClr val="3A3838"/>
                </a:solidFill>
                <a:effectLst/>
                <a:uLnTx/>
                <a:uFillTx/>
                <a:latin typeface="Verdana"/>
                <a:ea typeface="+mn-ea"/>
                <a:cs typeface="Verdana"/>
              </a:rPr>
              <a:t>recommence a </a:t>
            </a:r>
            <a:r>
              <a:rPr kumimoji="0" sz="1400" b="0" i="0" u="none" strike="noStrike" kern="1200" cap="none" spc="5" normalizeH="0" baseline="0" noProof="0" dirty="0">
                <a:ln>
                  <a:noFill/>
                </a:ln>
                <a:solidFill>
                  <a:srgbClr val="3A3838"/>
                </a:solidFill>
                <a:effectLst/>
                <a:uLnTx/>
                <a:uFillTx/>
                <a:latin typeface="Verdana"/>
                <a:ea typeface="+mn-ea"/>
                <a:cs typeface="Verdana"/>
              </a:rPr>
              <a:t>low </a:t>
            </a:r>
            <a:r>
              <a:rPr kumimoji="0" sz="1400" b="0" i="0" u="none" strike="noStrike" kern="1200" cap="none" spc="0" normalizeH="0" baseline="0" noProof="0" dirty="0">
                <a:ln>
                  <a:noFill/>
                </a:ln>
                <a:solidFill>
                  <a:srgbClr val="3A3838"/>
                </a:solidFill>
                <a:effectLst/>
                <a:uLnTx/>
                <a:uFillTx/>
                <a:latin typeface="Verdana"/>
                <a:ea typeface="+mn-ea"/>
                <a:cs typeface="Verdana"/>
              </a:rPr>
              <a:t>cost mining </a:t>
            </a:r>
            <a:r>
              <a:rPr kumimoji="0" sz="1400" b="0" i="0" u="none" strike="noStrike" kern="1200" cap="none" spc="5"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operation</a:t>
            </a:r>
            <a:r>
              <a:rPr kumimoji="0" sz="1400" b="0" i="0" u="none" strike="noStrike" kern="1200" cap="none" spc="-2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a:t>
            </a:r>
            <a:r>
              <a:rPr kumimoji="0" lang="en-GB" sz="1400" b="0" i="0" u="none" strike="noStrike" kern="1200" cap="none" spc="0" normalizeH="0" baseline="0" noProof="0" dirty="0">
                <a:ln>
                  <a:noFill/>
                </a:ln>
                <a:solidFill>
                  <a:srgbClr val="3A3838"/>
                </a:solidFill>
                <a:effectLst/>
                <a:uLnTx/>
                <a:uFillTx/>
                <a:latin typeface="Verdana"/>
                <a:ea typeface="+mn-ea"/>
                <a:cs typeface="Verdana"/>
              </a:rPr>
              <a:t>m</a:t>
            </a:r>
            <a:r>
              <a:rPr kumimoji="0" sz="1400" b="0" i="0" u="none" strike="noStrike" kern="1200" cap="none" spc="0" normalizeH="0" baseline="0" noProof="0" dirty="0">
                <a:ln>
                  <a:noFill/>
                </a:ln>
                <a:solidFill>
                  <a:srgbClr val="3A3838"/>
                </a:solidFill>
                <a:effectLst/>
                <a:uLnTx/>
                <a:uFillTx/>
                <a:latin typeface="Verdana"/>
                <a:ea typeface="+mn-ea"/>
                <a:cs typeface="Verdana"/>
              </a:rPr>
              <a:t>inin</a:t>
            </a:r>
            <a:r>
              <a:rPr kumimoji="0" lang="en-GB" sz="1400" b="0" i="0" u="none" strike="noStrike" kern="1200" cap="none" spc="0" normalizeH="0" baseline="0" noProof="0" dirty="0">
                <a:ln>
                  <a:noFill/>
                </a:ln>
                <a:solidFill>
                  <a:srgbClr val="3A3838"/>
                </a:solidFill>
                <a:effectLst/>
                <a:uLnTx/>
                <a:uFillTx/>
                <a:latin typeface="Verdana"/>
                <a:ea typeface="+mn-ea"/>
                <a:cs typeface="Verdana"/>
              </a:rPr>
              <a:t>g</a:t>
            </a:r>
            <a:r>
              <a:rPr kumimoji="0" sz="1400" b="0" i="0" u="none" strike="noStrike" kern="1200" cap="none" spc="-3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lease</a:t>
            </a:r>
            <a:r>
              <a:rPr kumimoji="0" sz="1400" b="0" i="0" u="none" strike="noStrike" kern="1200" cap="none" spc="-20"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in</a:t>
            </a:r>
            <a:r>
              <a:rPr kumimoji="0" sz="1400" b="0" i="0" u="none" strike="noStrike" kern="1200" cap="none" spc="-1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place)</a:t>
            </a:r>
            <a:r>
              <a:rPr kumimoji="0" sz="1400" b="0" i="0" u="none" strike="noStrike" kern="1200" cap="none" spc="-3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aided</a:t>
            </a:r>
            <a:r>
              <a:rPr kumimoji="0" sz="1400" b="0" i="0" u="none" strike="noStrike" kern="1200" cap="none" spc="-1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by</a:t>
            </a:r>
            <a:r>
              <a:rPr kumimoji="0" sz="1400" b="0" i="0" u="none" strike="noStrike" kern="1200" cap="none" spc="-1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silver </a:t>
            </a:r>
            <a:r>
              <a:rPr kumimoji="0" sz="1400" b="0" i="0" u="none" strike="noStrike" kern="1200" cap="none" spc="-48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price</a:t>
            </a:r>
            <a:endParaRPr kumimoji="0" lang="en-GB" sz="1400" b="0" i="0" u="none" strike="noStrike" kern="1200" cap="none" spc="0" normalizeH="0" baseline="0" noProof="0" dirty="0">
              <a:ln>
                <a:noFill/>
              </a:ln>
              <a:solidFill>
                <a:srgbClr val="3A3838"/>
              </a:solidFill>
              <a:effectLst/>
              <a:uLnTx/>
              <a:uFillTx/>
              <a:latin typeface="Verdana"/>
              <a:ea typeface="+mn-ea"/>
              <a:cs typeface="Verdana"/>
            </a:endParaRPr>
          </a:p>
          <a:p>
            <a:pPr marL="241300" marR="295910" lvl="0" indent="-228600" algn="l" defTabSz="914400" rtl="0" eaLnBrk="1" fontAlgn="auto" latinLnBrk="0" hangingPunct="1">
              <a:lnSpc>
                <a:spcPct val="100000"/>
              </a:lnSpc>
              <a:spcBef>
                <a:spcPts val="0"/>
              </a:spcBef>
              <a:spcAft>
                <a:spcPts val="0"/>
              </a:spcAft>
              <a:buClr>
                <a:srgbClr val="C7BA87"/>
              </a:buClr>
              <a:buSzTx/>
              <a:buFont typeface="Arial"/>
              <a:buChar char="•"/>
              <a:tabLst>
                <a:tab pos="240665" algn="l"/>
                <a:tab pos="241300" algn="l"/>
              </a:tabLst>
              <a:defRPr/>
            </a:pPr>
            <a:endParaRPr kumimoji="0" sz="1400" b="0" i="0" u="none" strike="noStrike" kern="1200" cap="none" spc="0" normalizeH="0" baseline="0" noProof="0" dirty="0">
              <a:ln>
                <a:noFill/>
              </a:ln>
              <a:solidFill>
                <a:prstClr val="black"/>
              </a:solidFill>
              <a:effectLst/>
              <a:uLnTx/>
              <a:uFillTx/>
              <a:latin typeface="Verdana"/>
              <a:ea typeface="+mn-ea"/>
              <a:cs typeface="Verdana"/>
            </a:endParaRPr>
          </a:p>
          <a:p>
            <a:pPr marL="241300" marR="478790" lvl="0" indent="-228600" algn="l" defTabSz="914400" rtl="0" eaLnBrk="1" fontAlgn="auto" latinLnBrk="0" hangingPunct="1">
              <a:lnSpc>
                <a:spcPct val="100000"/>
              </a:lnSpc>
              <a:spcBef>
                <a:spcPts val="0"/>
              </a:spcBef>
              <a:spcAft>
                <a:spcPts val="0"/>
              </a:spcAft>
              <a:buClr>
                <a:srgbClr val="C7BA87"/>
              </a:buClr>
              <a:buSzTx/>
              <a:buFont typeface="Arial"/>
              <a:buChar char="•"/>
              <a:tabLst>
                <a:tab pos="240665" algn="l"/>
                <a:tab pos="241300" algn="l"/>
              </a:tabLst>
              <a:defRPr/>
            </a:pPr>
            <a:r>
              <a:rPr kumimoji="0" sz="1400" b="0" i="0" u="none" strike="noStrike" kern="1200" cap="none" spc="0" normalizeH="0" baseline="0" noProof="0" dirty="0">
                <a:ln>
                  <a:noFill/>
                </a:ln>
                <a:solidFill>
                  <a:srgbClr val="3A3838"/>
                </a:solidFill>
                <a:effectLst/>
                <a:uLnTx/>
                <a:uFillTx/>
                <a:latin typeface="Verdana"/>
                <a:ea typeface="+mn-ea"/>
                <a:cs typeface="Verdana"/>
              </a:rPr>
              <a:t>Numerous</a:t>
            </a:r>
            <a:r>
              <a:rPr kumimoji="0" sz="1400" b="0" i="0" u="none" strike="noStrike" kern="1200" cap="none" spc="-25"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untested</a:t>
            </a:r>
            <a:r>
              <a:rPr kumimoji="0" sz="1400" b="0" i="0" u="none" strike="noStrike" kern="1200" cap="none" spc="-2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or</a:t>
            </a:r>
            <a:r>
              <a:rPr kumimoji="0" sz="1400" b="0" i="0" u="none" strike="noStrike" kern="1200" cap="none" spc="-1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not</a:t>
            </a:r>
            <a:r>
              <a:rPr kumimoji="0" sz="1400" b="0" i="0" u="none" strike="noStrike" kern="1200" cap="none" spc="-1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fully</a:t>
            </a:r>
            <a:r>
              <a:rPr kumimoji="0" sz="1400" b="0" i="0" u="none" strike="noStrike" kern="1200" cap="none" spc="-2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tested</a:t>
            </a:r>
            <a:r>
              <a:rPr kumimoji="0" sz="1400" b="0" i="0" u="none" strike="noStrike" kern="1200" cap="none" spc="-25"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targets </a:t>
            </a:r>
            <a:r>
              <a:rPr kumimoji="0" sz="1400" b="0" i="0" u="none" strike="noStrike" kern="1200" cap="none" spc="-47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present</a:t>
            </a:r>
            <a:endParaRPr kumimoji="0" lang="en-GB" sz="1400" b="0" i="0" u="none" strike="noStrike" kern="1200" cap="none" spc="0" normalizeH="0" baseline="0" noProof="0" dirty="0">
              <a:ln>
                <a:noFill/>
              </a:ln>
              <a:solidFill>
                <a:srgbClr val="3A3838"/>
              </a:solidFill>
              <a:effectLst/>
              <a:uLnTx/>
              <a:uFillTx/>
              <a:latin typeface="Verdana"/>
              <a:ea typeface="+mn-ea"/>
              <a:cs typeface="Verdana"/>
            </a:endParaRPr>
          </a:p>
          <a:p>
            <a:pPr marL="241300" marR="478790" lvl="0" indent="-228600" algn="l" defTabSz="914400" rtl="0" eaLnBrk="1" fontAlgn="auto" latinLnBrk="0" hangingPunct="1">
              <a:lnSpc>
                <a:spcPct val="100000"/>
              </a:lnSpc>
              <a:spcBef>
                <a:spcPts val="0"/>
              </a:spcBef>
              <a:spcAft>
                <a:spcPts val="0"/>
              </a:spcAft>
              <a:buClr>
                <a:srgbClr val="C7BA87"/>
              </a:buClr>
              <a:buSzTx/>
              <a:buFont typeface="Arial"/>
              <a:buChar char="•"/>
              <a:tabLst>
                <a:tab pos="240665" algn="l"/>
                <a:tab pos="241300" algn="l"/>
              </a:tabLst>
              <a:defRPr/>
            </a:pPr>
            <a:endParaRPr kumimoji="0" sz="1400" b="0" i="0" u="none" strike="noStrike" kern="1200" cap="none" spc="0" normalizeH="0" baseline="0" noProof="0" dirty="0">
              <a:ln>
                <a:noFill/>
              </a:ln>
              <a:solidFill>
                <a:prstClr val="black"/>
              </a:solidFill>
              <a:effectLst/>
              <a:uLnTx/>
              <a:uFillTx/>
              <a:latin typeface="Verdana"/>
              <a:ea typeface="+mn-ea"/>
              <a:cs typeface="Verdana"/>
            </a:endParaRPr>
          </a:p>
          <a:p>
            <a:pPr marL="241300" marR="165735" lvl="0" indent="-228600" algn="l" defTabSz="914400" rtl="0" eaLnBrk="1" fontAlgn="auto" latinLnBrk="0" hangingPunct="1">
              <a:lnSpc>
                <a:spcPct val="100000"/>
              </a:lnSpc>
              <a:spcBef>
                <a:spcPts val="0"/>
              </a:spcBef>
              <a:spcAft>
                <a:spcPts val="0"/>
              </a:spcAft>
              <a:buClr>
                <a:srgbClr val="C7BA87"/>
              </a:buClr>
              <a:buSzTx/>
              <a:buFont typeface="Arial"/>
              <a:buChar char="•"/>
              <a:tabLst>
                <a:tab pos="240665" algn="l"/>
                <a:tab pos="241300" algn="l"/>
              </a:tabLst>
              <a:defRPr/>
            </a:pPr>
            <a:r>
              <a:rPr kumimoji="0" sz="1400" b="0" i="0" u="none" strike="noStrike" kern="1200" cap="none" spc="0" normalizeH="0" baseline="0" noProof="0" dirty="0">
                <a:ln>
                  <a:noFill/>
                </a:ln>
                <a:solidFill>
                  <a:srgbClr val="3A3838"/>
                </a:solidFill>
                <a:effectLst/>
                <a:uLnTx/>
                <a:uFillTx/>
                <a:latin typeface="Verdana"/>
                <a:ea typeface="+mn-ea"/>
                <a:cs typeface="Verdana"/>
              </a:rPr>
              <a:t>Next</a:t>
            </a:r>
            <a:r>
              <a:rPr kumimoji="0" sz="1400" b="0" i="0" u="none" strike="noStrike" kern="1200" cap="none" spc="-3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phase</a:t>
            </a:r>
            <a:r>
              <a:rPr kumimoji="0" lang="en-GB" sz="1400" b="0" i="0" u="none" strike="noStrike" kern="1200" cap="none" spc="0" normalizeH="0" baseline="0" noProof="0" dirty="0">
                <a:ln>
                  <a:noFill/>
                </a:ln>
                <a:solidFill>
                  <a:srgbClr val="3A3838"/>
                </a:solidFill>
                <a:effectLst/>
                <a:uLnTx/>
                <a:uFillTx/>
                <a:latin typeface="Verdana"/>
                <a:ea typeface="+mn-ea"/>
                <a:cs typeface="Verdana"/>
              </a:rPr>
              <a:t>:</a:t>
            </a:r>
            <a:r>
              <a:rPr kumimoji="0" sz="1400" b="0" i="0" u="none" strike="noStrike" kern="1200" cap="none" spc="-15" normalizeH="0" baseline="0" noProof="0" dirty="0">
                <a:ln>
                  <a:noFill/>
                </a:ln>
                <a:solidFill>
                  <a:srgbClr val="3A3838"/>
                </a:solidFill>
                <a:effectLst/>
                <a:uLnTx/>
                <a:uFillTx/>
                <a:latin typeface="Verdana"/>
                <a:ea typeface="+mn-ea"/>
                <a:cs typeface="Verdana"/>
              </a:rPr>
              <a:t> </a:t>
            </a:r>
            <a:r>
              <a:rPr kumimoji="0" lang="en-GB" sz="1400" b="0" i="0" u="none" strike="noStrike" kern="1200" cap="none" spc="5" normalizeH="0" baseline="0" noProof="0" dirty="0">
                <a:ln>
                  <a:noFill/>
                </a:ln>
                <a:solidFill>
                  <a:srgbClr val="3A3838"/>
                </a:solidFill>
                <a:effectLst/>
                <a:uLnTx/>
                <a:uFillTx/>
                <a:latin typeface="Verdana"/>
                <a:ea typeface="+mn-ea"/>
                <a:cs typeface="Verdana"/>
              </a:rPr>
              <a:t>1.25km trenching programme, twin &amp; new drilling</a:t>
            </a:r>
            <a:r>
              <a:rPr kumimoji="0" sz="1400" b="0" i="0" u="none" strike="noStrike" kern="1200" cap="none" spc="-20"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to </a:t>
            </a:r>
            <a:r>
              <a:rPr kumimoji="0" sz="1400" b="0" i="0" u="none" strike="noStrike" kern="1200" cap="none" spc="0" normalizeH="0" baseline="0" noProof="0" dirty="0">
                <a:ln>
                  <a:noFill/>
                </a:ln>
                <a:solidFill>
                  <a:srgbClr val="3A3838"/>
                </a:solidFill>
                <a:effectLst/>
                <a:uLnTx/>
                <a:uFillTx/>
                <a:latin typeface="Verdana"/>
                <a:ea typeface="+mn-ea"/>
                <a:cs typeface="Verdana"/>
              </a:rPr>
              <a:t>locate repeat silver orebody </a:t>
            </a:r>
            <a:r>
              <a:rPr kumimoji="0" sz="1400" b="0" i="0" u="none" strike="noStrike" kern="1200" cap="none" spc="-5" normalizeH="0" baseline="0" noProof="0" dirty="0">
                <a:ln>
                  <a:noFill/>
                </a:ln>
                <a:solidFill>
                  <a:srgbClr val="3A3838"/>
                </a:solidFill>
                <a:effectLst/>
                <a:uLnTx/>
                <a:uFillTx/>
                <a:latin typeface="Verdana"/>
                <a:ea typeface="+mn-ea"/>
                <a:cs typeface="Verdana"/>
              </a:rPr>
              <a:t>and </a:t>
            </a:r>
            <a:r>
              <a:rPr kumimoji="0" sz="1400" b="0" i="0" u="none" strike="noStrike" kern="1200" cap="none" spc="0" normalizeH="0" baseline="0" noProof="0" dirty="0">
                <a:ln>
                  <a:noFill/>
                </a:ln>
                <a:solidFill>
                  <a:srgbClr val="3A3838"/>
                </a:solidFill>
                <a:effectLst/>
                <a:uLnTx/>
                <a:uFillTx/>
                <a:latin typeface="Verdana"/>
                <a:ea typeface="+mn-ea"/>
                <a:cs typeface="Verdana"/>
              </a:rPr>
              <a:t>follow up historic</a:t>
            </a:r>
            <a:r>
              <a:rPr kumimoji="0" sz="1400" b="0" i="0" u="none" strike="noStrike" kern="1200" cap="none" spc="-45" normalizeH="0" baseline="0" noProof="0" dirty="0">
                <a:ln>
                  <a:noFill/>
                </a:ln>
                <a:solidFill>
                  <a:srgbClr val="3A3838"/>
                </a:solidFill>
                <a:effectLst/>
                <a:uLnTx/>
                <a:uFillTx/>
                <a:latin typeface="Verdana"/>
                <a:ea typeface="+mn-ea"/>
                <a:cs typeface="Verdana"/>
              </a:rPr>
              <a:t> </a:t>
            </a:r>
            <a:r>
              <a:rPr lang="en-GB" sz="1400" dirty="0">
                <a:solidFill>
                  <a:srgbClr val="3A3838"/>
                </a:solidFill>
                <a:latin typeface="Verdana"/>
                <a:cs typeface="Verdana"/>
              </a:rPr>
              <a:t>c</a:t>
            </a:r>
            <a:r>
              <a:rPr kumimoji="0" lang="en-GB" sz="1400" b="0" i="0" u="none" strike="noStrike" kern="1200" cap="none" spc="0" normalizeH="0" baseline="0" noProof="0" dirty="0" err="1">
                <a:ln>
                  <a:noFill/>
                </a:ln>
                <a:solidFill>
                  <a:srgbClr val="3A3838"/>
                </a:solidFill>
                <a:effectLst/>
                <a:uLnTx/>
                <a:uFillTx/>
                <a:latin typeface="Verdana"/>
                <a:ea typeface="+mn-ea"/>
                <a:cs typeface="Verdana"/>
              </a:rPr>
              <a:t>opper</a:t>
            </a:r>
            <a:r>
              <a:rPr kumimoji="0" lang="en-GB" sz="1400" b="0" i="0" u="none" strike="noStrike" kern="1200" cap="none" spc="0" normalizeH="0" baseline="0" noProof="0" dirty="0">
                <a:ln>
                  <a:noFill/>
                </a:ln>
                <a:solidFill>
                  <a:srgbClr val="3A3838"/>
                </a:solidFill>
                <a:effectLst/>
                <a:uLnTx/>
                <a:uFillTx/>
                <a:latin typeface="Verdana"/>
                <a:ea typeface="+mn-ea"/>
                <a:cs typeface="Verdana"/>
              </a:rPr>
              <a:t>, nickel, </a:t>
            </a:r>
            <a:r>
              <a:rPr kumimoji="0" sz="1400" b="0" i="0" u="none" strike="noStrike" kern="1200" cap="none" spc="0" normalizeH="0" baseline="0" noProof="0" dirty="0">
                <a:ln>
                  <a:noFill/>
                </a:ln>
                <a:solidFill>
                  <a:srgbClr val="3A3838"/>
                </a:solidFill>
                <a:effectLst/>
                <a:uLnTx/>
                <a:uFillTx/>
                <a:latin typeface="Verdana"/>
                <a:ea typeface="+mn-ea"/>
                <a:cs typeface="Verdana"/>
              </a:rPr>
              <a:t>PGE</a:t>
            </a:r>
            <a:r>
              <a:rPr kumimoji="0" sz="1400" b="0" i="0" u="none" strike="noStrike" kern="1200" cap="none" spc="-40" normalizeH="0" baseline="0" noProof="0" dirty="0">
                <a:ln>
                  <a:noFill/>
                </a:ln>
                <a:solidFill>
                  <a:srgbClr val="3A3838"/>
                </a:solidFill>
                <a:effectLst/>
                <a:uLnTx/>
                <a:uFillTx/>
                <a:latin typeface="Verdana"/>
                <a:ea typeface="+mn-ea"/>
                <a:cs typeface="Verdana"/>
              </a:rPr>
              <a:t> </a:t>
            </a:r>
            <a:r>
              <a:rPr kumimoji="0" lang="en-GB" sz="1400" b="0" i="0" u="none" strike="noStrike" kern="1200" cap="none" spc="-40" normalizeH="0" baseline="0" noProof="0" dirty="0">
                <a:ln>
                  <a:noFill/>
                </a:ln>
                <a:solidFill>
                  <a:srgbClr val="3A3838"/>
                </a:solidFill>
                <a:effectLst/>
                <a:uLnTx/>
                <a:uFillTx/>
                <a:latin typeface="Verdana"/>
                <a:ea typeface="+mn-ea"/>
                <a:cs typeface="Verdana"/>
              </a:rPr>
              <a:t>and gold </a:t>
            </a:r>
            <a:r>
              <a:rPr kumimoji="0" sz="1400" b="0" i="0" u="none" strike="noStrike" kern="1200" cap="none" spc="0" normalizeH="0" baseline="0" noProof="0" dirty="0">
                <a:ln>
                  <a:noFill/>
                </a:ln>
                <a:solidFill>
                  <a:srgbClr val="3A3838"/>
                </a:solidFill>
                <a:effectLst/>
                <a:uLnTx/>
                <a:uFillTx/>
                <a:latin typeface="Verdana"/>
                <a:ea typeface="+mn-ea"/>
                <a:cs typeface="Verdana"/>
              </a:rPr>
              <a:t>anomalies</a:t>
            </a:r>
            <a:endParaRPr kumimoji="0" lang="en-GB" sz="1400" b="0" i="0" u="none" strike="noStrike" kern="1200" cap="none" spc="0" normalizeH="0" baseline="0" noProof="0" dirty="0">
              <a:ln>
                <a:noFill/>
              </a:ln>
              <a:solidFill>
                <a:srgbClr val="3A3838"/>
              </a:solidFill>
              <a:effectLst/>
              <a:uLnTx/>
              <a:uFillTx/>
              <a:latin typeface="Verdana"/>
              <a:ea typeface="+mn-ea"/>
              <a:cs typeface="Verdana"/>
            </a:endParaRPr>
          </a:p>
          <a:p>
            <a:pPr marL="241300" marR="165735" lvl="0" indent="-228600" algn="l" defTabSz="914400" rtl="0" eaLnBrk="1" fontAlgn="auto" latinLnBrk="0" hangingPunct="1">
              <a:lnSpc>
                <a:spcPct val="100000"/>
              </a:lnSpc>
              <a:spcBef>
                <a:spcPts val="0"/>
              </a:spcBef>
              <a:spcAft>
                <a:spcPts val="0"/>
              </a:spcAft>
              <a:buClr>
                <a:srgbClr val="C7BA87"/>
              </a:buClr>
              <a:buSzTx/>
              <a:buFont typeface="Arial"/>
              <a:buChar char="•"/>
              <a:tabLst>
                <a:tab pos="240665" algn="l"/>
                <a:tab pos="241300" algn="l"/>
              </a:tabLst>
              <a:defRPr/>
            </a:pPr>
            <a:endParaRPr lang="en-GB" sz="1400" dirty="0">
              <a:solidFill>
                <a:srgbClr val="3A3838"/>
              </a:solidFill>
              <a:latin typeface="Verdana"/>
              <a:cs typeface="Verdana"/>
            </a:endParaRPr>
          </a:p>
          <a:p>
            <a:pPr marL="241300" marR="165735" lvl="0" indent="-228600" algn="l" defTabSz="914400" rtl="0" eaLnBrk="1" fontAlgn="auto" latinLnBrk="0" hangingPunct="1">
              <a:lnSpc>
                <a:spcPct val="100000"/>
              </a:lnSpc>
              <a:spcBef>
                <a:spcPts val="0"/>
              </a:spcBef>
              <a:spcAft>
                <a:spcPts val="0"/>
              </a:spcAft>
              <a:buClr>
                <a:srgbClr val="C7BA87"/>
              </a:buClr>
              <a:buSzTx/>
              <a:buFont typeface="Arial"/>
              <a:buChar char="•"/>
              <a:tabLst>
                <a:tab pos="240665" algn="l"/>
                <a:tab pos="241300" algn="l"/>
              </a:tabLst>
              <a:defRPr/>
            </a:pPr>
            <a:r>
              <a:rPr kumimoji="0" lang="en-GB" sz="1400" b="0" i="0" u="none" strike="noStrike" kern="1200" cap="none" spc="0" normalizeH="0" baseline="0" noProof="0" dirty="0">
                <a:ln>
                  <a:noFill/>
                </a:ln>
                <a:solidFill>
                  <a:srgbClr val="3A3838"/>
                </a:solidFill>
                <a:effectLst/>
                <a:uLnTx/>
                <a:uFillTx/>
                <a:latin typeface="Verdana"/>
                <a:ea typeface="+mn-ea"/>
                <a:cs typeface="Verdana"/>
              </a:rPr>
              <a:t>POW already granted for initial work</a:t>
            </a:r>
          </a:p>
          <a:p>
            <a:pPr marL="241300" marR="165735" lvl="0" indent="-228600" algn="l" defTabSz="914400" rtl="0" eaLnBrk="1" fontAlgn="auto" latinLnBrk="0" hangingPunct="1">
              <a:lnSpc>
                <a:spcPct val="100000"/>
              </a:lnSpc>
              <a:spcBef>
                <a:spcPts val="0"/>
              </a:spcBef>
              <a:spcAft>
                <a:spcPts val="0"/>
              </a:spcAft>
              <a:buClr>
                <a:srgbClr val="C7BA87"/>
              </a:buClr>
              <a:buSzTx/>
              <a:buFont typeface="Arial"/>
              <a:buChar char="•"/>
              <a:tabLst>
                <a:tab pos="240665" algn="l"/>
                <a:tab pos="241300" algn="l"/>
              </a:tabLst>
              <a:defRPr/>
            </a:pPr>
            <a:endParaRPr kumimoji="0" lang="en-GB" sz="1400" b="0" i="0" u="none" strike="noStrike" kern="1200" cap="none" spc="0" normalizeH="0" baseline="0" noProof="0" dirty="0">
              <a:ln>
                <a:noFill/>
              </a:ln>
              <a:solidFill>
                <a:srgbClr val="3A3838"/>
              </a:solidFill>
              <a:effectLst/>
              <a:uLnTx/>
              <a:uFillTx/>
              <a:latin typeface="Verdana"/>
              <a:ea typeface="+mn-ea"/>
              <a:cs typeface="Verdana"/>
            </a:endParaRPr>
          </a:p>
          <a:p>
            <a:pPr marL="241300" marR="165735" lvl="0" indent="-228600" algn="l" defTabSz="914400" rtl="0" eaLnBrk="1" fontAlgn="auto" latinLnBrk="0" hangingPunct="1">
              <a:lnSpc>
                <a:spcPct val="100000"/>
              </a:lnSpc>
              <a:spcBef>
                <a:spcPts val="0"/>
              </a:spcBef>
              <a:spcAft>
                <a:spcPts val="0"/>
              </a:spcAft>
              <a:buClr>
                <a:srgbClr val="C7BA87"/>
              </a:buClr>
              <a:buSzTx/>
              <a:buFont typeface="Arial"/>
              <a:buChar char="•"/>
              <a:tabLst>
                <a:tab pos="240665" algn="l"/>
                <a:tab pos="241300" algn="l"/>
              </a:tabLst>
              <a:defRPr/>
            </a:pPr>
            <a:endParaRPr kumimoji="0"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4" name="object 4"/>
          <p:cNvSpPr txBox="1">
            <a:spLocks noGrp="1"/>
          </p:cNvSpPr>
          <p:nvPr>
            <p:ph type="title"/>
          </p:nvPr>
        </p:nvSpPr>
        <p:spPr>
          <a:xfrm>
            <a:off x="516060" y="464127"/>
            <a:ext cx="7789740" cy="6591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en-GB" spc="-5" dirty="0"/>
              <a:t>ELIZABETH HILL (SILVER)</a:t>
            </a:r>
            <a:br>
              <a:rPr lang="en-GB" spc="-5" dirty="0"/>
            </a:br>
            <a:r>
              <a:rPr kumimoji="0" lang="en-GB" sz="1800" b="1" i="1" u="none" strike="noStrike" kern="1200" cap="none" spc="-5" normalizeH="0" baseline="0" noProof="0" dirty="0">
                <a:ln>
                  <a:noFill/>
                </a:ln>
                <a:solidFill>
                  <a:srgbClr val="9B4413"/>
                </a:solidFill>
                <a:effectLst/>
                <a:uLnTx/>
                <a:uFillTx/>
                <a:latin typeface="Calibri"/>
                <a:ea typeface="+mn-ea"/>
                <a:cs typeface="Calibri"/>
              </a:rPr>
              <a:t>Further exploration with significant upside potential</a:t>
            </a:r>
            <a:endParaRPr lang="en-GB" b="0" spc="600" dirty="0"/>
          </a:p>
        </p:txBody>
      </p:sp>
      <p:sp>
        <p:nvSpPr>
          <p:cNvPr id="7" name="object 7"/>
          <p:cNvSpPr txBox="1">
            <a:spLocks noGrp="1"/>
          </p:cNvSpPr>
          <p:nvPr>
            <p:ph type="sldNum" sz="quarter" idx="7"/>
          </p:nvPr>
        </p:nvSpPr>
        <p:spPr>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10" normalizeH="0" baseline="0" noProof="0" dirty="0">
                <a:ln>
                  <a:noFill/>
                </a:ln>
                <a:solidFill>
                  <a:srgbClr val="767070"/>
                </a:solidFill>
                <a:effectLst/>
                <a:uLnTx/>
                <a:uFillTx/>
                <a:latin typeface="Verdana"/>
                <a:ea typeface="+mn-ea"/>
              </a:rPr>
              <a:t>AIM:UFO</a:t>
            </a:r>
            <a:r>
              <a:rPr kumimoji="0" sz="1000" b="1" i="0" u="none" strike="noStrike" kern="1200" cap="none" spc="10" normalizeH="0" baseline="0" noProof="0" dirty="0">
                <a:ln>
                  <a:noFill/>
                </a:ln>
                <a:solidFill>
                  <a:srgbClr val="767070"/>
                </a:solidFill>
                <a:effectLst/>
                <a:uLnTx/>
                <a:uFillTx/>
                <a:latin typeface="Verdana"/>
                <a:ea typeface="+mn-ea"/>
              </a:rPr>
              <a:t> </a:t>
            </a:r>
            <a:r>
              <a:rPr kumimoji="0" sz="1000" b="1" i="0" u="none" strike="noStrike" kern="1200" cap="none" spc="-5" normalizeH="0" baseline="0" noProof="0" dirty="0">
                <a:ln>
                  <a:noFill/>
                </a:ln>
                <a:solidFill>
                  <a:srgbClr val="767070"/>
                </a:solidFill>
                <a:effectLst/>
                <a:uLnTx/>
                <a:uFillTx/>
                <a:latin typeface="Verdana"/>
                <a:ea typeface="+mn-ea"/>
              </a:rPr>
              <a:t>|</a:t>
            </a:r>
            <a:r>
              <a:rPr kumimoji="0" sz="1000" b="1" i="0" u="none" strike="noStrike" kern="1200" cap="none" spc="300" normalizeH="0" baseline="0" noProof="0" dirty="0">
                <a:ln>
                  <a:noFill/>
                </a:ln>
                <a:solidFill>
                  <a:srgbClr val="767070"/>
                </a:solidFill>
                <a:effectLst/>
                <a:uLnTx/>
                <a:uFillTx/>
                <a:latin typeface="Verdana"/>
                <a:ea typeface="+mn-ea"/>
              </a:rPr>
              <a:t> </a:t>
            </a:r>
            <a:fld id="{81D60167-4931-47E6-BA6A-407CBD079E47}" type="slidenum">
              <a:rPr kumimoji="0" sz="1000" b="1" i="0" u="none" strike="noStrike" kern="1200" cap="none" spc="-5" normalizeH="0" baseline="0" noProof="0" dirty="0">
                <a:ln>
                  <a:noFill/>
                </a:ln>
                <a:solidFill>
                  <a:srgbClr val="AA9F75"/>
                </a:solidFill>
                <a:effectLst/>
                <a:uLnTx/>
                <a:uFillTx/>
                <a:latin typeface="Verdana"/>
                <a:ea typeface="+mn-ea"/>
              </a:rPr>
              <a:pPr marL="12700" marR="0" lvl="0" indent="0" algn="l" defTabSz="914400" rtl="0" eaLnBrk="1" fontAlgn="auto" latinLnBrk="0" hangingPunct="1">
                <a:lnSpc>
                  <a:spcPct val="100000"/>
                </a:lnSpc>
                <a:spcBef>
                  <a:spcPts val="100"/>
                </a:spcBef>
                <a:spcAft>
                  <a:spcPts val="0"/>
                </a:spcAft>
                <a:buClrTx/>
                <a:buSzTx/>
                <a:buFontTx/>
                <a:buNone/>
                <a:tabLst/>
                <a:defRPr/>
              </a:pPr>
              <a:t>17</a:t>
            </a:fld>
            <a:endParaRPr kumimoji="0" sz="1000" b="1" i="0" u="none" strike="noStrike" kern="1200" cap="none" spc="-5" normalizeH="0" baseline="0" noProof="0" dirty="0">
              <a:ln>
                <a:noFill/>
              </a:ln>
              <a:solidFill>
                <a:srgbClr val="AA9F75"/>
              </a:solidFill>
              <a:effectLst/>
              <a:uLnTx/>
              <a:uFillTx/>
              <a:latin typeface="Verdana"/>
              <a:ea typeface="+mn-ea"/>
            </a:endParaRPr>
          </a:p>
        </p:txBody>
      </p:sp>
      <p:sp>
        <p:nvSpPr>
          <p:cNvPr id="6" name="object 6"/>
          <p:cNvSpPr txBox="1"/>
          <p:nvPr/>
        </p:nvSpPr>
        <p:spPr>
          <a:xfrm>
            <a:off x="5902912" y="6096000"/>
            <a:ext cx="4855384" cy="555921"/>
          </a:xfrm>
          <a:prstGeom prst="rect">
            <a:avLst/>
          </a:prstGeom>
          <a:solidFill>
            <a:srgbClr val="C7BA87">
              <a:alpha val="76863"/>
            </a:srgbClr>
          </a:solidFill>
        </p:spPr>
        <p:txBody>
          <a:bodyPr vert="horz" wrap="square" lIns="0" tIns="1905" rIns="0" bIns="0" rtlCol="0">
            <a:spAutoFit/>
          </a:bodyPr>
          <a:lstStyle/>
          <a:p>
            <a:pPr algn="ctr">
              <a:defRPr/>
            </a:pPr>
            <a:endParaRPr lang="en-GB" sz="1200" b="1" spc="-5" dirty="0">
              <a:solidFill>
                <a:srgbClr val="252525"/>
              </a:solidFill>
              <a:latin typeface="Verdana"/>
            </a:endParaRPr>
          </a:p>
          <a:p>
            <a:pPr algn="ctr">
              <a:defRPr/>
            </a:pPr>
            <a:endParaRPr lang="en-GB" sz="1200" b="1" spc="-5" dirty="0">
              <a:solidFill>
                <a:srgbClr val="252525"/>
              </a:solidFill>
              <a:latin typeface="Verdana"/>
            </a:endParaRPr>
          </a:p>
          <a:p>
            <a:pPr algn="ctr">
              <a:defRPr/>
            </a:pPr>
            <a:endParaRPr lang="en-GB" sz="1200" b="1" spc="-5" dirty="0">
              <a:solidFill>
                <a:srgbClr val="252525"/>
              </a:solidFill>
              <a:latin typeface="Verdana"/>
            </a:endParaRPr>
          </a:p>
        </p:txBody>
      </p:sp>
      <p:pic>
        <p:nvPicPr>
          <p:cNvPr id="9" name="Picture 8" descr="Diagram, schematic, map&#10;&#10;Description automatically generated">
            <a:extLst>
              <a:ext uri="{FF2B5EF4-FFF2-40B4-BE49-F238E27FC236}">
                <a16:creationId xmlns:a16="http://schemas.microsoft.com/office/drawing/2014/main" id="{98B32522-288B-47EF-BF32-5CD630248E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2911" y="587079"/>
            <a:ext cx="4855385" cy="5548452"/>
          </a:xfrm>
          <a:prstGeom prst="rect">
            <a:avLst/>
          </a:prstGeom>
        </p:spPr>
      </p:pic>
      <p:sp>
        <p:nvSpPr>
          <p:cNvPr id="8" name="object 9">
            <a:extLst>
              <a:ext uri="{FF2B5EF4-FFF2-40B4-BE49-F238E27FC236}">
                <a16:creationId xmlns:a16="http://schemas.microsoft.com/office/drawing/2014/main" id="{7E064C85-FBC7-4C63-9DDE-9487DA12BB94}"/>
              </a:ext>
            </a:extLst>
          </p:cNvPr>
          <p:cNvSpPr txBox="1"/>
          <p:nvPr/>
        </p:nvSpPr>
        <p:spPr>
          <a:xfrm>
            <a:off x="5715000" y="6235405"/>
            <a:ext cx="5231206" cy="382156"/>
          </a:xfrm>
          <a:prstGeom prst="rect">
            <a:avLst/>
          </a:prstGeom>
        </p:spPr>
        <p:txBody>
          <a:bodyPr vert="horz" wrap="square" lIns="0" tIns="12700" rIns="0" bIns="0" rtlCol="0">
            <a:spAutoFit/>
          </a:bodyPr>
          <a:lstStyle/>
          <a:p>
            <a:pPr algn="ctr">
              <a:defRPr/>
            </a:pPr>
            <a:r>
              <a:rPr lang="en-GB" sz="1200" b="1" spc="-5" dirty="0">
                <a:solidFill>
                  <a:srgbClr val="252525"/>
                </a:solidFill>
                <a:latin typeface="Verdana"/>
              </a:rPr>
              <a:t>Historic underexplored prospects, Elizabeth Hill Project, November 2020</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ject 2">
            <a:extLst>
              <a:ext uri="{FF2B5EF4-FFF2-40B4-BE49-F238E27FC236}">
                <a16:creationId xmlns:a16="http://schemas.microsoft.com/office/drawing/2014/main" id="{F3CEA654-56E7-4A3F-8165-CF7B63D1AD63}"/>
              </a:ext>
            </a:extLst>
          </p:cNvPr>
          <p:cNvPicPr/>
          <p:nvPr/>
        </p:nvPicPr>
        <p:blipFill>
          <a:blip r:embed="rId2" cstate="print"/>
          <a:stretch>
            <a:fillRect/>
          </a:stretch>
        </p:blipFill>
        <p:spPr>
          <a:xfrm>
            <a:off x="1225296" y="2921507"/>
            <a:ext cx="7027163" cy="3936491"/>
          </a:xfrm>
          <a:prstGeom prst="rect">
            <a:avLst/>
          </a:prstGeom>
        </p:spPr>
      </p:pic>
      <p:sp>
        <p:nvSpPr>
          <p:cNvPr id="3" name="object 3"/>
          <p:cNvSpPr txBox="1"/>
          <p:nvPr/>
        </p:nvSpPr>
        <p:spPr>
          <a:xfrm>
            <a:off x="516061" y="1116680"/>
            <a:ext cx="4840605" cy="5234766"/>
          </a:xfrm>
          <a:prstGeom prst="rect">
            <a:avLst/>
          </a:prstGeom>
        </p:spPr>
        <p:txBody>
          <a:bodyPr vert="horz" wrap="square" lIns="0" tIns="12700" rIns="0" bIns="0" rtlCol="0">
            <a:spAutoFit/>
          </a:bodyPr>
          <a:lstStyle/>
          <a:p>
            <a:pPr marL="0" marR="0" lvl="0" indent="0" algn="l" defTabSz="914400" rtl="0" eaLnBrk="1" fontAlgn="auto" latinLnBrk="0" hangingPunct="1">
              <a:lnSpc>
                <a:spcPct val="100000"/>
              </a:lnSpc>
              <a:spcBef>
                <a:spcPts val="40"/>
              </a:spcBef>
              <a:spcAft>
                <a:spcPts val="0"/>
              </a:spcAft>
              <a:buClrTx/>
              <a:buSzTx/>
              <a:buFontTx/>
              <a:buNone/>
              <a:tabLst/>
              <a:defRPr/>
            </a:pPr>
            <a:endParaRPr kumimoji="0" sz="1500" b="0" i="0" u="none" strike="noStrike" kern="1200" cap="none" spc="0" normalizeH="0" baseline="0" noProof="0" dirty="0">
              <a:ln>
                <a:noFill/>
              </a:ln>
              <a:solidFill>
                <a:prstClr val="black"/>
              </a:solidFill>
              <a:effectLst/>
              <a:uLnTx/>
              <a:uFillTx/>
              <a:latin typeface="Calibri"/>
              <a:ea typeface="+mn-ea"/>
              <a:cs typeface="Calibri"/>
            </a:endParaRPr>
          </a:p>
          <a:p>
            <a:pPr marL="241300" marR="850265" lvl="0" indent="-228600" algn="l" defTabSz="914400" rtl="0" eaLnBrk="1" fontAlgn="auto" latinLnBrk="0" hangingPunct="1">
              <a:lnSpc>
                <a:spcPct val="100000"/>
              </a:lnSpc>
              <a:spcBef>
                <a:spcPts val="5"/>
              </a:spcBef>
              <a:spcAft>
                <a:spcPts val="0"/>
              </a:spcAft>
              <a:buClr>
                <a:srgbClr val="C7BA87"/>
              </a:buClr>
              <a:buSzTx/>
              <a:buFont typeface="Arial"/>
              <a:buChar char="•"/>
              <a:tabLst>
                <a:tab pos="240665" algn="l"/>
                <a:tab pos="241300" algn="l"/>
              </a:tabLst>
              <a:defRPr/>
            </a:pPr>
            <a:r>
              <a:rPr kumimoji="0" sz="1400" b="0" i="0" u="none" strike="noStrike" kern="1200" cap="none" spc="-5" normalizeH="0" baseline="0" noProof="0" dirty="0">
                <a:ln>
                  <a:noFill/>
                </a:ln>
                <a:solidFill>
                  <a:srgbClr val="3A3838"/>
                </a:solidFill>
                <a:effectLst/>
                <a:uLnTx/>
                <a:uFillTx/>
                <a:latin typeface="Verdana"/>
                <a:ea typeface="+mn-ea"/>
                <a:cs typeface="Verdana"/>
              </a:rPr>
              <a:t>117</a:t>
            </a:r>
            <a:r>
              <a:rPr kumimoji="0" lang="en-GB" sz="1400" b="0" i="0" u="none" strike="noStrike" kern="1200" cap="none" spc="-5" normalizeH="0" baseline="0" noProof="0" dirty="0">
                <a:ln>
                  <a:noFill/>
                </a:ln>
                <a:solidFill>
                  <a:srgbClr val="3A3838"/>
                </a:solidFill>
                <a:effectLst/>
                <a:uLnTx/>
                <a:uFillTx/>
                <a:latin typeface="Verdana"/>
                <a:ea typeface="+mn-ea"/>
                <a:cs typeface="Verdana"/>
              </a:rPr>
              <a:t>k</a:t>
            </a:r>
            <a:r>
              <a:rPr kumimoji="0" sz="1400" b="0" i="0" u="none" strike="noStrike" kern="1200" cap="none" spc="-5" normalizeH="0" baseline="0" noProof="0" dirty="0">
                <a:ln>
                  <a:noFill/>
                </a:ln>
                <a:solidFill>
                  <a:srgbClr val="3A3838"/>
                </a:solidFill>
                <a:effectLst/>
                <a:uLnTx/>
                <a:uFillTx/>
                <a:latin typeface="Verdana"/>
                <a:ea typeface="+mn-ea"/>
                <a:cs typeface="Verdana"/>
              </a:rPr>
              <a:t>m</a:t>
            </a:r>
            <a:r>
              <a:rPr kumimoji="0" sz="1400" b="0" i="0" u="none" strike="noStrike" kern="1200" cap="none" spc="-5" normalizeH="0" baseline="30000" noProof="0" dirty="0">
                <a:ln>
                  <a:noFill/>
                </a:ln>
                <a:solidFill>
                  <a:srgbClr val="3A3838"/>
                </a:solidFill>
                <a:effectLst/>
                <a:uLnTx/>
                <a:uFillTx/>
                <a:latin typeface="Verdana"/>
                <a:ea typeface="+mn-ea"/>
                <a:cs typeface="Verdana"/>
              </a:rPr>
              <a:t>2</a:t>
            </a:r>
            <a:r>
              <a:rPr kumimoji="0" sz="1400" b="0" i="0" u="none" strike="noStrike" kern="1200" cap="none" spc="-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new </a:t>
            </a:r>
            <a:r>
              <a:rPr kumimoji="0" sz="1400" b="0" i="0" u="none" strike="noStrike" kern="1200" cap="none" spc="-5" normalizeH="0" baseline="0" noProof="0" dirty="0">
                <a:ln>
                  <a:noFill/>
                </a:ln>
                <a:solidFill>
                  <a:srgbClr val="3A3838"/>
                </a:solidFill>
                <a:effectLst/>
                <a:uLnTx/>
                <a:uFillTx/>
                <a:latin typeface="Verdana"/>
                <a:ea typeface="+mn-ea"/>
                <a:cs typeface="Verdana"/>
              </a:rPr>
              <a:t>exploration </a:t>
            </a:r>
            <a:r>
              <a:rPr kumimoji="0" sz="1400" b="0" i="0" u="none" strike="noStrike" kern="1200" cap="none" spc="0" normalizeH="0" baseline="0" noProof="0" dirty="0">
                <a:ln>
                  <a:noFill/>
                </a:ln>
                <a:solidFill>
                  <a:srgbClr val="3A3838"/>
                </a:solidFill>
                <a:effectLst/>
                <a:uLnTx/>
                <a:uFillTx/>
                <a:latin typeface="Verdana"/>
                <a:ea typeface="+mn-ea"/>
                <a:cs typeface="Verdana"/>
              </a:rPr>
              <a:t>licence acquired </a:t>
            </a:r>
            <a:r>
              <a:rPr kumimoji="0" sz="1400" b="0" i="0" u="none" strike="noStrike" kern="1200" cap="none" spc="-484"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enveloping</a:t>
            </a:r>
            <a:r>
              <a:rPr kumimoji="0" sz="1400" b="0" i="0" u="none" strike="noStrike" kern="1200" cap="none" spc="-4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Elizabeth</a:t>
            </a:r>
            <a:r>
              <a:rPr kumimoji="0" sz="1400" b="0" i="0" u="none" strike="noStrike" kern="1200" cap="none" spc="-30"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Hill</a:t>
            </a:r>
            <a:r>
              <a:rPr kumimoji="0" sz="1400" b="0" i="0" u="none" strike="noStrike" kern="1200" cap="none" spc="-3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Project</a:t>
            </a:r>
            <a:r>
              <a:rPr kumimoji="0" sz="1400" b="0" i="0" u="none" strike="noStrike" kern="1200" cap="none" spc="-20" normalizeH="0" baseline="0" noProof="0" dirty="0">
                <a:ln>
                  <a:noFill/>
                </a:ln>
                <a:solidFill>
                  <a:srgbClr val="3A3838"/>
                </a:solidFill>
                <a:effectLst/>
                <a:uLnTx/>
                <a:uFillTx/>
                <a:latin typeface="Verdana"/>
                <a:ea typeface="+mn-ea"/>
                <a:cs typeface="Verdana"/>
              </a:rPr>
              <a:t> </a:t>
            </a:r>
            <a:endParaRPr kumimoji="0" lang="en-GB" sz="1400" b="0" i="0" u="none" strike="noStrike" kern="1200" cap="none" spc="-20" normalizeH="0" baseline="0" noProof="0" dirty="0">
              <a:ln>
                <a:noFill/>
              </a:ln>
              <a:solidFill>
                <a:srgbClr val="3A3838"/>
              </a:solidFill>
              <a:effectLst/>
              <a:uLnTx/>
              <a:uFillTx/>
              <a:latin typeface="Verdana"/>
              <a:ea typeface="+mn-ea"/>
              <a:cs typeface="Verdana"/>
            </a:endParaRPr>
          </a:p>
          <a:p>
            <a:pPr marL="241300" marR="850265" lvl="0" indent="-228600" algn="l" defTabSz="914400" rtl="0" eaLnBrk="1" fontAlgn="auto" latinLnBrk="0" hangingPunct="1">
              <a:lnSpc>
                <a:spcPct val="100000"/>
              </a:lnSpc>
              <a:spcBef>
                <a:spcPts val="5"/>
              </a:spcBef>
              <a:spcAft>
                <a:spcPts val="0"/>
              </a:spcAft>
              <a:buClr>
                <a:srgbClr val="C7BA87"/>
              </a:buClr>
              <a:buSzTx/>
              <a:buFont typeface="Arial"/>
              <a:buChar char="•"/>
              <a:tabLst>
                <a:tab pos="240665" algn="l"/>
                <a:tab pos="241300" algn="l"/>
              </a:tabLst>
              <a:defRPr/>
            </a:pPr>
            <a:endParaRPr kumimoji="0" lang="en-GB" sz="1400" b="0" i="0" u="none" strike="noStrike" kern="1200" cap="none" spc="-20" normalizeH="0" baseline="0" noProof="0" dirty="0">
              <a:ln>
                <a:noFill/>
              </a:ln>
              <a:solidFill>
                <a:srgbClr val="3A3838"/>
              </a:solidFill>
              <a:effectLst/>
              <a:uLnTx/>
              <a:uFillTx/>
              <a:latin typeface="Verdana"/>
              <a:ea typeface="+mn-ea"/>
              <a:cs typeface="Verdana"/>
            </a:endParaRPr>
          </a:p>
          <a:p>
            <a:pPr marL="241300" marR="850265" lvl="0" indent="-228600" algn="l" defTabSz="914400" rtl="0" eaLnBrk="1" fontAlgn="auto" latinLnBrk="0" hangingPunct="1">
              <a:lnSpc>
                <a:spcPct val="100000"/>
              </a:lnSpc>
              <a:spcBef>
                <a:spcPts val="5"/>
              </a:spcBef>
              <a:spcAft>
                <a:spcPts val="0"/>
              </a:spcAft>
              <a:buClr>
                <a:srgbClr val="C7BA87"/>
              </a:buClr>
              <a:buSzTx/>
              <a:buFont typeface="Arial"/>
              <a:buChar char="•"/>
              <a:tabLst>
                <a:tab pos="240665" algn="l"/>
                <a:tab pos="241300" algn="l"/>
              </a:tabLst>
              <a:defRPr/>
            </a:pPr>
            <a:r>
              <a:rPr kumimoji="0" sz="1400" b="0" i="0" u="none" strike="noStrike" kern="1200" cap="none" spc="-5" normalizeH="0" baseline="0" noProof="0" dirty="0">
                <a:ln>
                  <a:noFill/>
                </a:ln>
                <a:solidFill>
                  <a:srgbClr val="3A3838"/>
                </a:solidFill>
                <a:effectLst/>
                <a:uLnTx/>
                <a:uFillTx/>
                <a:latin typeface="Verdana"/>
                <a:ea typeface="+mn-ea"/>
                <a:cs typeface="Verdana"/>
              </a:rPr>
              <a:t>Several</a:t>
            </a:r>
            <a:r>
              <a:rPr kumimoji="0" sz="1400" b="0" i="0" u="none" strike="noStrike" kern="1200" cap="none" spc="-1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defined</a:t>
            </a:r>
            <a:r>
              <a:rPr kumimoji="0" sz="1400" b="0" i="0" u="none" strike="noStrike" kern="1200" cap="none" spc="-2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Prospects</a:t>
            </a:r>
            <a:r>
              <a:rPr kumimoji="0" sz="1400" b="0" i="0" u="none" strike="noStrike" kern="1200" cap="none" spc="-4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within</a:t>
            </a:r>
            <a:r>
              <a:rPr kumimoji="0" sz="1400" b="0" i="0" u="none" strike="noStrike" kern="1200" cap="none" spc="-2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new</a:t>
            </a:r>
            <a:r>
              <a:rPr kumimoji="0" sz="1400" b="0" i="0" u="none" strike="noStrike" kern="1200" cap="none" spc="-10"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EL</a:t>
            </a:r>
            <a:r>
              <a:rPr kumimoji="0" sz="1400" b="0" i="0" u="none" strike="noStrike" kern="1200" cap="none" spc="-1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including:</a:t>
            </a:r>
            <a:endParaRPr kumimoji="0" sz="1400" b="0" i="0" u="none" strike="noStrike" kern="1200" cap="none" spc="0" normalizeH="0" baseline="0" noProof="0" dirty="0">
              <a:ln>
                <a:noFill/>
              </a:ln>
              <a:solidFill>
                <a:prstClr val="black"/>
              </a:solidFill>
              <a:effectLst/>
              <a:uLnTx/>
              <a:uFillTx/>
              <a:latin typeface="Verdana"/>
              <a:ea typeface="+mn-ea"/>
              <a:cs typeface="Verdana"/>
            </a:endParaRPr>
          </a:p>
          <a:p>
            <a:pPr marL="698500" marR="0" lvl="1" indent="-228600" algn="l" defTabSz="914400" rtl="0" eaLnBrk="1" fontAlgn="auto" latinLnBrk="0" hangingPunct="1">
              <a:lnSpc>
                <a:spcPct val="100000"/>
              </a:lnSpc>
              <a:spcBef>
                <a:spcPts val="505"/>
              </a:spcBef>
              <a:spcAft>
                <a:spcPts val="0"/>
              </a:spcAft>
              <a:buClr>
                <a:srgbClr val="C7BA87"/>
              </a:buClr>
              <a:buSzTx/>
              <a:buFont typeface="Arial"/>
              <a:buChar char="•"/>
              <a:tabLst>
                <a:tab pos="697865" algn="l"/>
                <a:tab pos="698500" algn="l"/>
              </a:tabLst>
              <a:defRPr/>
            </a:pPr>
            <a:r>
              <a:rPr kumimoji="0" sz="1400" b="0" i="0" u="none" strike="noStrike" kern="1200" cap="none" spc="0" normalizeH="0" baseline="0" noProof="0" dirty="0">
                <a:ln>
                  <a:noFill/>
                </a:ln>
                <a:solidFill>
                  <a:srgbClr val="3A3838"/>
                </a:solidFill>
                <a:effectLst/>
                <a:uLnTx/>
                <a:uFillTx/>
                <a:latin typeface="Verdana"/>
                <a:ea typeface="+mn-ea"/>
                <a:cs typeface="Verdana"/>
              </a:rPr>
              <a:t>Sunchaser</a:t>
            </a:r>
            <a:endParaRPr kumimoji="0" sz="1400" b="0" i="0" u="none" strike="noStrike" kern="1200" cap="none" spc="0" normalizeH="0" baseline="0" noProof="0" dirty="0">
              <a:ln>
                <a:noFill/>
              </a:ln>
              <a:solidFill>
                <a:prstClr val="black"/>
              </a:solidFill>
              <a:effectLst/>
              <a:uLnTx/>
              <a:uFillTx/>
              <a:latin typeface="Verdana"/>
              <a:ea typeface="+mn-ea"/>
              <a:cs typeface="Verdana"/>
            </a:endParaRPr>
          </a:p>
          <a:p>
            <a:pPr marL="698500" marR="0" lvl="1" indent="-228600" algn="l" defTabSz="914400" rtl="0" eaLnBrk="1" fontAlgn="auto" latinLnBrk="0" hangingPunct="1">
              <a:lnSpc>
                <a:spcPct val="100000"/>
              </a:lnSpc>
              <a:spcBef>
                <a:spcPts val="490"/>
              </a:spcBef>
              <a:spcAft>
                <a:spcPts val="0"/>
              </a:spcAft>
              <a:buClr>
                <a:srgbClr val="C7BA87"/>
              </a:buClr>
              <a:buSzTx/>
              <a:buFont typeface="Arial"/>
              <a:buChar char="•"/>
              <a:tabLst>
                <a:tab pos="697865" algn="l"/>
                <a:tab pos="698500" algn="l"/>
              </a:tabLst>
              <a:defRPr/>
            </a:pPr>
            <a:r>
              <a:rPr kumimoji="0" sz="1400" b="0" i="0" u="none" strike="noStrike" kern="1200" cap="none" spc="-5" normalizeH="0" baseline="0" noProof="0" dirty="0">
                <a:ln>
                  <a:noFill/>
                </a:ln>
                <a:solidFill>
                  <a:srgbClr val="3A3838"/>
                </a:solidFill>
                <a:effectLst/>
                <a:uLnTx/>
                <a:uFillTx/>
                <a:latin typeface="Verdana"/>
                <a:ea typeface="+mn-ea"/>
                <a:cs typeface="Verdana"/>
              </a:rPr>
              <a:t>Carver</a:t>
            </a:r>
            <a:endParaRPr kumimoji="0" sz="1400" b="0" i="0" u="none" strike="noStrike" kern="1200" cap="none" spc="0" normalizeH="0" baseline="0" noProof="0" dirty="0">
              <a:ln>
                <a:noFill/>
              </a:ln>
              <a:solidFill>
                <a:prstClr val="black"/>
              </a:solidFill>
              <a:effectLst/>
              <a:uLnTx/>
              <a:uFillTx/>
              <a:latin typeface="Verdana"/>
              <a:ea typeface="+mn-ea"/>
              <a:cs typeface="Verdana"/>
            </a:endParaRPr>
          </a:p>
          <a:p>
            <a:pPr marL="698500" marR="0" lvl="1" indent="-228600" algn="l" defTabSz="914400" rtl="0" eaLnBrk="1" fontAlgn="auto" latinLnBrk="0" hangingPunct="1">
              <a:lnSpc>
                <a:spcPct val="100000"/>
              </a:lnSpc>
              <a:spcBef>
                <a:spcPts val="505"/>
              </a:spcBef>
              <a:spcAft>
                <a:spcPts val="0"/>
              </a:spcAft>
              <a:buClr>
                <a:srgbClr val="C7BA87"/>
              </a:buClr>
              <a:buSzTx/>
              <a:buFont typeface="Arial"/>
              <a:buChar char="•"/>
              <a:tabLst>
                <a:tab pos="697865" algn="l"/>
                <a:tab pos="698500" algn="l"/>
              </a:tabLst>
              <a:defRPr/>
            </a:pPr>
            <a:r>
              <a:rPr kumimoji="0" sz="1400" b="0" i="0" u="none" strike="noStrike" kern="1200" cap="none" spc="0" normalizeH="0" baseline="0" noProof="0" dirty="0">
                <a:ln>
                  <a:noFill/>
                </a:ln>
                <a:solidFill>
                  <a:srgbClr val="3A3838"/>
                </a:solidFill>
                <a:effectLst/>
                <a:uLnTx/>
                <a:uFillTx/>
                <a:latin typeface="Verdana"/>
                <a:ea typeface="+mn-ea"/>
                <a:cs typeface="Verdana"/>
              </a:rPr>
              <a:t>Conquest</a:t>
            </a:r>
            <a:endParaRPr kumimoji="0" sz="1400" b="0" i="0" u="none" strike="noStrike" kern="1200" cap="none" spc="0" normalizeH="0" baseline="0" noProof="0" dirty="0">
              <a:ln>
                <a:noFill/>
              </a:ln>
              <a:solidFill>
                <a:prstClr val="black"/>
              </a:solidFill>
              <a:effectLst/>
              <a:uLnTx/>
              <a:uFillTx/>
              <a:latin typeface="Verdana"/>
              <a:ea typeface="+mn-ea"/>
              <a:cs typeface="Verdana"/>
            </a:endParaRPr>
          </a:p>
          <a:p>
            <a:pPr marL="698500" marR="0" lvl="1" indent="-228600" algn="l" defTabSz="914400" rtl="0" eaLnBrk="1" fontAlgn="auto" latinLnBrk="0" hangingPunct="1">
              <a:lnSpc>
                <a:spcPct val="100000"/>
              </a:lnSpc>
              <a:spcBef>
                <a:spcPts val="505"/>
              </a:spcBef>
              <a:spcAft>
                <a:spcPts val="0"/>
              </a:spcAft>
              <a:buClr>
                <a:srgbClr val="C7BA87"/>
              </a:buClr>
              <a:buSzTx/>
              <a:buFont typeface="Arial"/>
              <a:buChar char="•"/>
              <a:tabLst>
                <a:tab pos="697865" algn="l"/>
                <a:tab pos="698500" algn="l"/>
              </a:tabLst>
              <a:defRPr/>
            </a:pPr>
            <a:r>
              <a:rPr kumimoji="0" sz="1400" b="0" i="0" u="none" strike="noStrike" kern="1200" cap="none" spc="-5" normalizeH="0" baseline="0" noProof="0" dirty="0">
                <a:ln>
                  <a:noFill/>
                </a:ln>
                <a:solidFill>
                  <a:srgbClr val="3A3838"/>
                </a:solidFill>
                <a:effectLst/>
                <a:uLnTx/>
                <a:uFillTx/>
                <a:latin typeface="Verdana"/>
                <a:ea typeface="+mn-ea"/>
                <a:cs typeface="Verdana"/>
              </a:rPr>
              <a:t>Munni</a:t>
            </a:r>
            <a:r>
              <a:rPr kumimoji="0" sz="1400" b="0" i="0" u="none" strike="noStrike" kern="1200" cap="none" spc="-20"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Munni</a:t>
            </a:r>
            <a:r>
              <a:rPr kumimoji="0" sz="1400" b="0" i="0" u="none" strike="noStrike" kern="1200" cap="none" spc="-35"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East</a:t>
            </a:r>
            <a:r>
              <a:rPr kumimoji="0" sz="1400" b="0" i="0" u="none" strike="noStrike" kern="1200" cap="none" spc="-2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(PGM)</a:t>
            </a:r>
            <a:endParaRPr kumimoji="0" sz="1400" b="0" i="0" u="none" strike="noStrike" kern="1200" cap="none" spc="0" normalizeH="0" baseline="0" noProof="0" dirty="0">
              <a:ln>
                <a:noFill/>
              </a:ln>
              <a:solidFill>
                <a:prstClr val="black"/>
              </a:solidFill>
              <a:effectLst/>
              <a:uLnTx/>
              <a:uFillTx/>
              <a:latin typeface="Verdana"/>
              <a:ea typeface="+mn-ea"/>
              <a:cs typeface="Verdana"/>
            </a:endParaRPr>
          </a:p>
          <a:p>
            <a:pPr marL="241300" marR="465455" lvl="0" indent="-228600" algn="l" defTabSz="914400" rtl="0" eaLnBrk="1" fontAlgn="auto" latinLnBrk="0" hangingPunct="1">
              <a:lnSpc>
                <a:spcPct val="100000"/>
              </a:lnSpc>
              <a:spcBef>
                <a:spcPts val="994"/>
              </a:spcBef>
              <a:spcAft>
                <a:spcPts val="0"/>
              </a:spcAft>
              <a:buClr>
                <a:srgbClr val="C7BA87"/>
              </a:buClr>
              <a:buSzTx/>
              <a:buFont typeface="Arial"/>
              <a:buChar char="•"/>
              <a:tabLst>
                <a:tab pos="240665" algn="l"/>
                <a:tab pos="241300" algn="l"/>
              </a:tabLst>
              <a:defRPr/>
            </a:pPr>
            <a:r>
              <a:rPr kumimoji="0" sz="1400" b="0" i="0" u="none" strike="noStrike" kern="1200" cap="none" spc="0" normalizeH="0" baseline="0" noProof="0" dirty="0">
                <a:ln>
                  <a:noFill/>
                </a:ln>
                <a:solidFill>
                  <a:srgbClr val="3A3838"/>
                </a:solidFill>
                <a:effectLst/>
                <a:uLnTx/>
                <a:uFillTx/>
                <a:latin typeface="Verdana"/>
                <a:ea typeface="+mn-ea"/>
                <a:cs typeface="Verdana"/>
              </a:rPr>
              <a:t>New</a:t>
            </a:r>
            <a:r>
              <a:rPr kumimoji="0" sz="1400" b="0" i="0" u="none" strike="noStrike" kern="1200" cap="none" spc="-1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prospect</a:t>
            </a:r>
            <a:r>
              <a:rPr kumimoji="0" sz="1400" b="0" i="0" u="none" strike="noStrike" kern="1200" cap="none" spc="-4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already</a:t>
            </a:r>
            <a:r>
              <a:rPr kumimoji="0" sz="1400" b="0" i="0" u="none" strike="noStrike" kern="1200" cap="none" spc="-3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defined</a:t>
            </a:r>
            <a:r>
              <a:rPr kumimoji="0" sz="1400" b="0" i="0" u="none" strike="noStrike" kern="1200" cap="none" spc="-2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from</a:t>
            </a:r>
            <a:r>
              <a:rPr kumimoji="0" sz="1400" b="0" i="0" u="none" strike="noStrike" kern="1200" cap="none" spc="-1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recent</a:t>
            </a:r>
            <a:r>
              <a:rPr kumimoji="0" sz="1400" b="0" i="0" u="none" strike="noStrike" kern="1200" cap="none" spc="-3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soil </a:t>
            </a:r>
            <a:r>
              <a:rPr kumimoji="0" sz="1400" b="0" i="0" u="none" strike="noStrike" kern="1200" cap="none" spc="-47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sample</a:t>
            </a:r>
            <a:r>
              <a:rPr kumimoji="0" sz="1400" b="0" i="0" u="none" strike="noStrike" kern="1200" cap="none" spc="-4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results</a:t>
            </a:r>
            <a:endParaRPr kumimoji="0" sz="1400" b="0" i="0" u="none" strike="noStrike" kern="1200" cap="none" spc="0" normalizeH="0" baseline="0" noProof="0" dirty="0">
              <a:ln>
                <a:noFill/>
              </a:ln>
              <a:solidFill>
                <a:prstClr val="black"/>
              </a:solidFill>
              <a:effectLst/>
              <a:uLnTx/>
              <a:uFillTx/>
              <a:latin typeface="Verdana"/>
              <a:ea typeface="+mn-ea"/>
              <a:cs typeface="Verdana"/>
            </a:endParaRPr>
          </a:p>
          <a:p>
            <a:pPr marL="241300" marR="0" lvl="0" indent="-228600" algn="l" defTabSz="914400" rtl="0" eaLnBrk="1" fontAlgn="auto" latinLnBrk="0" hangingPunct="1">
              <a:lnSpc>
                <a:spcPct val="100000"/>
              </a:lnSpc>
              <a:spcBef>
                <a:spcPts val="994"/>
              </a:spcBef>
              <a:spcAft>
                <a:spcPts val="0"/>
              </a:spcAft>
              <a:buClr>
                <a:srgbClr val="C7BA87"/>
              </a:buClr>
              <a:buSzTx/>
              <a:buFont typeface="Arial"/>
              <a:buChar char="•"/>
              <a:tabLst>
                <a:tab pos="240665" algn="l"/>
                <a:tab pos="241300" algn="l"/>
              </a:tabLst>
              <a:defRPr/>
            </a:pPr>
            <a:r>
              <a:rPr kumimoji="0" sz="1400" b="0" i="0" u="none" strike="noStrike" kern="1200" cap="none" spc="0" normalizeH="0" baseline="0" noProof="0" dirty="0">
                <a:ln>
                  <a:noFill/>
                </a:ln>
                <a:solidFill>
                  <a:srgbClr val="3A3838"/>
                </a:solidFill>
                <a:effectLst/>
                <a:uLnTx/>
                <a:uFillTx/>
                <a:latin typeface="Verdana"/>
                <a:ea typeface="+mn-ea"/>
                <a:cs typeface="Verdana"/>
              </a:rPr>
              <a:t>Excellent</a:t>
            </a:r>
            <a:r>
              <a:rPr kumimoji="0" sz="1400" b="0" i="0" u="none" strike="noStrike" kern="1200" cap="none" spc="-45" normalizeH="0" baseline="0" noProof="0" dirty="0">
                <a:ln>
                  <a:noFill/>
                </a:ln>
                <a:solidFill>
                  <a:srgbClr val="3A3838"/>
                </a:solidFill>
                <a:effectLst/>
                <a:uLnTx/>
                <a:uFillTx/>
                <a:latin typeface="Verdana"/>
                <a:ea typeface="+mn-ea"/>
                <a:cs typeface="Verdana"/>
              </a:rPr>
              <a:t> </a:t>
            </a:r>
            <a:r>
              <a:rPr kumimoji="0" lang="en-GB" sz="1400" b="0" i="0" u="none" strike="noStrike" kern="1200" cap="none" spc="-45" normalizeH="0" baseline="0" noProof="0" dirty="0">
                <a:ln>
                  <a:noFill/>
                </a:ln>
                <a:solidFill>
                  <a:srgbClr val="3A3838"/>
                </a:solidFill>
                <a:effectLst/>
                <a:uLnTx/>
                <a:uFillTx/>
                <a:latin typeface="Verdana"/>
                <a:ea typeface="+mn-ea"/>
                <a:cs typeface="Verdana"/>
              </a:rPr>
              <a:t>geological </a:t>
            </a:r>
            <a:r>
              <a:rPr kumimoji="0" sz="1400" b="0" i="0" u="none" strike="noStrike" kern="1200" cap="none" spc="0" normalizeH="0" baseline="0" noProof="0" dirty="0">
                <a:ln>
                  <a:noFill/>
                </a:ln>
                <a:solidFill>
                  <a:srgbClr val="3A3838"/>
                </a:solidFill>
                <a:effectLst/>
                <a:uLnTx/>
                <a:uFillTx/>
                <a:latin typeface="Verdana"/>
                <a:ea typeface="+mn-ea"/>
                <a:cs typeface="Verdana"/>
              </a:rPr>
              <a:t>location</a:t>
            </a:r>
            <a:r>
              <a:rPr kumimoji="0" lang="en-GB" sz="1400" b="0" i="0" u="none" strike="noStrike" kern="1200" cap="none" spc="0" normalizeH="0" baseline="0" noProof="0" dirty="0">
                <a:ln>
                  <a:noFill/>
                </a:ln>
                <a:solidFill>
                  <a:srgbClr val="3A3838"/>
                </a:solidFill>
                <a:effectLst/>
                <a:uLnTx/>
                <a:uFillTx/>
                <a:latin typeface="Verdana"/>
                <a:ea typeface="+mn-ea"/>
                <a:cs typeface="Verdana"/>
              </a:rPr>
              <a:t> adjacent to the 2m oz PGM Munni Munni deposit</a:t>
            </a:r>
            <a:r>
              <a:rPr kumimoji="0" sz="1400" b="0" i="0" u="none" strike="noStrike" kern="1200" cap="none" spc="-55" normalizeH="0" baseline="0" noProof="0" dirty="0">
                <a:ln>
                  <a:noFill/>
                </a:ln>
                <a:solidFill>
                  <a:srgbClr val="3A3838"/>
                </a:solidFill>
                <a:effectLst/>
                <a:uLnTx/>
                <a:uFillTx/>
                <a:latin typeface="Verdana"/>
                <a:ea typeface="+mn-ea"/>
                <a:cs typeface="Verdana"/>
              </a:rPr>
              <a:t> </a:t>
            </a:r>
            <a:endParaRPr kumimoji="0" lang="en-GB" sz="1400" b="0" i="0" u="none" strike="noStrike" kern="1200" cap="none" spc="-55" normalizeH="0" baseline="0" noProof="0" dirty="0">
              <a:ln>
                <a:noFill/>
              </a:ln>
              <a:solidFill>
                <a:srgbClr val="3A3838"/>
              </a:solidFill>
              <a:effectLst/>
              <a:uLnTx/>
              <a:uFillTx/>
              <a:latin typeface="Verdana"/>
              <a:ea typeface="+mn-ea"/>
              <a:cs typeface="Verdana"/>
            </a:endParaRPr>
          </a:p>
          <a:p>
            <a:pPr marL="241300" marR="0" lvl="0" indent="-228600" algn="l" defTabSz="914400" rtl="0" eaLnBrk="1" fontAlgn="auto" latinLnBrk="0" hangingPunct="1">
              <a:lnSpc>
                <a:spcPct val="100000"/>
              </a:lnSpc>
              <a:spcBef>
                <a:spcPts val="994"/>
              </a:spcBef>
              <a:spcAft>
                <a:spcPts val="0"/>
              </a:spcAft>
              <a:buClr>
                <a:srgbClr val="C7BA87"/>
              </a:buClr>
              <a:buSzTx/>
              <a:buFont typeface="Arial"/>
              <a:buChar char="•"/>
              <a:tabLst>
                <a:tab pos="240665" algn="l"/>
                <a:tab pos="241300" algn="l"/>
              </a:tabLst>
              <a:defRPr/>
            </a:pPr>
            <a:r>
              <a:rPr kumimoji="0" sz="1400" b="0" i="0" u="none" strike="noStrike" kern="1200" cap="none" spc="0" normalizeH="0" baseline="0" noProof="0" dirty="0">
                <a:ln>
                  <a:noFill/>
                </a:ln>
                <a:solidFill>
                  <a:srgbClr val="3A3838"/>
                </a:solidFill>
                <a:effectLst/>
                <a:uLnTx/>
                <a:uFillTx/>
                <a:latin typeface="Verdana"/>
                <a:ea typeface="+mn-ea"/>
                <a:cs typeface="Verdana"/>
              </a:rPr>
              <a:t>Excellent</a:t>
            </a:r>
            <a:r>
              <a:rPr kumimoji="0" sz="1400" b="0" i="0" u="none" strike="noStrike" kern="1200" cap="none" spc="-5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potential</a:t>
            </a:r>
            <a:r>
              <a:rPr kumimoji="0" sz="1400" b="0" i="0" u="none" strike="noStrike" kern="1200" cap="none" spc="-4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for</a:t>
            </a:r>
            <a:r>
              <a:rPr kumimoji="0" sz="1400" b="0" i="0" u="none" strike="noStrike" kern="1200" cap="none" spc="-25"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further</a:t>
            </a:r>
            <a:r>
              <a:rPr kumimoji="0" sz="1400" b="0" i="0" u="none" strike="noStrike" kern="1200" cap="none" spc="-2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significant </a:t>
            </a:r>
            <a:r>
              <a:rPr kumimoji="0" sz="1400" b="0" i="0" u="none" strike="noStrike" kern="1200" cap="none" spc="-47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discoveries</a:t>
            </a:r>
            <a:endParaRPr kumimoji="0" sz="1400" b="0" i="0" u="none" strike="noStrike" kern="1200" cap="none" spc="0" normalizeH="0" baseline="0" noProof="0" dirty="0">
              <a:ln>
                <a:noFill/>
              </a:ln>
              <a:solidFill>
                <a:prstClr val="black"/>
              </a:solidFill>
              <a:effectLst/>
              <a:uLnTx/>
              <a:uFillTx/>
              <a:latin typeface="Verdana"/>
              <a:ea typeface="+mn-ea"/>
              <a:cs typeface="Verdana"/>
            </a:endParaRPr>
          </a:p>
          <a:p>
            <a:pPr marL="241300" marR="349885" lvl="0" indent="-228600" algn="l" defTabSz="914400" rtl="0" eaLnBrk="1" fontAlgn="auto" latinLnBrk="0" hangingPunct="1">
              <a:lnSpc>
                <a:spcPct val="100000"/>
              </a:lnSpc>
              <a:spcBef>
                <a:spcPts val="994"/>
              </a:spcBef>
              <a:spcAft>
                <a:spcPts val="0"/>
              </a:spcAft>
              <a:buClr>
                <a:srgbClr val="C7BA87"/>
              </a:buClr>
              <a:buSzTx/>
              <a:buFont typeface="Arial"/>
              <a:buChar char="•"/>
              <a:tabLst>
                <a:tab pos="240665" algn="l"/>
                <a:tab pos="241300" algn="l"/>
              </a:tabLst>
              <a:defRPr/>
            </a:pPr>
            <a:r>
              <a:rPr kumimoji="0" sz="1400" b="0" i="0" u="none" strike="noStrike" kern="1200" cap="none" spc="0" normalizeH="0" baseline="0" noProof="0" dirty="0">
                <a:ln>
                  <a:noFill/>
                </a:ln>
                <a:solidFill>
                  <a:srgbClr val="3A3838"/>
                </a:solidFill>
                <a:effectLst/>
                <a:uLnTx/>
                <a:uFillTx/>
                <a:latin typeface="Verdana"/>
                <a:ea typeface="+mn-ea"/>
                <a:cs typeface="Verdana"/>
              </a:rPr>
              <a:t>High</a:t>
            </a:r>
            <a:r>
              <a:rPr kumimoji="0" sz="1400" b="0" i="0" u="none" strike="noStrike" kern="1200" cap="none" spc="-2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potential</a:t>
            </a:r>
            <a:r>
              <a:rPr kumimoji="0" sz="1400" b="0" i="0" u="none" strike="noStrike" kern="1200" cap="none" spc="-2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for </a:t>
            </a:r>
            <a:r>
              <a:rPr lang="en-GB" sz="1400" spc="-30" dirty="0">
                <a:solidFill>
                  <a:srgbClr val="3A3838"/>
                </a:solidFill>
                <a:latin typeface="Verdana"/>
                <a:cs typeface="Verdana"/>
              </a:rPr>
              <a:t>c</a:t>
            </a:r>
            <a:r>
              <a:rPr kumimoji="0" sz="1400" b="0" i="0" u="none" strike="noStrike" kern="1200" cap="none" spc="-30" normalizeH="0" baseline="0" noProof="0" dirty="0" err="1">
                <a:ln>
                  <a:noFill/>
                </a:ln>
                <a:solidFill>
                  <a:srgbClr val="3A3838"/>
                </a:solidFill>
                <a:effectLst/>
                <a:uLnTx/>
                <a:uFillTx/>
                <a:latin typeface="Verdana"/>
                <a:ea typeface="+mn-ea"/>
                <a:cs typeface="Verdana"/>
              </a:rPr>
              <a:t>opper</a:t>
            </a:r>
            <a:r>
              <a:rPr kumimoji="0" sz="1400" b="0" i="0" u="none" strike="noStrike" kern="1200" cap="none" spc="-30" normalizeH="0" baseline="0" noProof="0" dirty="0">
                <a:ln>
                  <a:noFill/>
                </a:ln>
                <a:solidFill>
                  <a:srgbClr val="3A3838"/>
                </a:solidFill>
                <a:effectLst/>
                <a:uLnTx/>
                <a:uFillTx/>
                <a:latin typeface="Verdana"/>
                <a:ea typeface="+mn-ea"/>
                <a:cs typeface="Verdana"/>
              </a:rPr>
              <a:t>, </a:t>
            </a:r>
            <a:r>
              <a:rPr kumimoji="0" lang="en-GB" sz="1400" b="0" i="0" u="none" strike="noStrike" kern="1200" cap="none" spc="-30" normalizeH="0" baseline="0" noProof="0" dirty="0">
                <a:ln>
                  <a:noFill/>
                </a:ln>
                <a:solidFill>
                  <a:srgbClr val="3A3838"/>
                </a:solidFill>
                <a:effectLst/>
                <a:uLnTx/>
                <a:uFillTx/>
                <a:latin typeface="Verdana"/>
                <a:ea typeface="+mn-ea"/>
                <a:cs typeface="Verdana"/>
              </a:rPr>
              <a:t>n</a:t>
            </a:r>
            <a:r>
              <a:rPr kumimoji="0" sz="1400" b="0" i="0" u="none" strike="noStrike" kern="1200" cap="none" spc="0" normalizeH="0" baseline="0" noProof="0" dirty="0" err="1">
                <a:ln>
                  <a:noFill/>
                </a:ln>
                <a:solidFill>
                  <a:srgbClr val="3A3838"/>
                </a:solidFill>
                <a:effectLst/>
                <a:uLnTx/>
                <a:uFillTx/>
                <a:latin typeface="Verdana"/>
                <a:ea typeface="+mn-ea"/>
                <a:cs typeface="Verdana"/>
              </a:rPr>
              <a:t>ickel</a:t>
            </a:r>
            <a:r>
              <a:rPr kumimoji="0" sz="1400" b="0" i="0" u="none" strike="noStrike" kern="1200" cap="none" spc="0" normalizeH="0" baseline="0" noProof="0" dirty="0">
                <a:ln>
                  <a:noFill/>
                </a:ln>
                <a:solidFill>
                  <a:srgbClr val="3A3838"/>
                </a:solidFill>
                <a:effectLst/>
                <a:uLnTx/>
                <a:uFillTx/>
                <a:latin typeface="Verdana"/>
                <a:ea typeface="+mn-ea"/>
                <a:cs typeface="Verdana"/>
              </a:rPr>
              <a:t>,</a:t>
            </a:r>
            <a:r>
              <a:rPr kumimoji="0" sz="1400" b="0" i="0" u="none" strike="noStrike" kern="1200" cap="none" spc="-4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PGE</a:t>
            </a:r>
            <a:r>
              <a:rPr kumimoji="0" sz="1400" b="0" i="0" u="none" strike="noStrike" kern="1200" cap="none" spc="-10"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and</a:t>
            </a:r>
            <a:r>
              <a:rPr kumimoji="0" sz="1400" b="0" i="0" u="none" strike="noStrike" kern="1200" cap="none" spc="5" normalizeH="0" baseline="0" noProof="0" dirty="0">
                <a:ln>
                  <a:noFill/>
                </a:ln>
                <a:solidFill>
                  <a:srgbClr val="3A3838"/>
                </a:solidFill>
                <a:effectLst/>
                <a:uLnTx/>
                <a:uFillTx/>
                <a:latin typeface="Verdana"/>
                <a:ea typeface="+mn-ea"/>
                <a:cs typeface="Verdana"/>
              </a:rPr>
              <a:t> </a:t>
            </a:r>
            <a:r>
              <a:rPr lang="en-GB" sz="1400" dirty="0">
                <a:solidFill>
                  <a:srgbClr val="3A3838"/>
                </a:solidFill>
                <a:latin typeface="Verdana"/>
                <a:cs typeface="Verdana"/>
              </a:rPr>
              <a:t>g</a:t>
            </a:r>
            <a:r>
              <a:rPr kumimoji="0" sz="1400" b="0" i="0" u="none" strike="noStrike" kern="1200" cap="none" spc="0" normalizeH="0" baseline="0" noProof="0" dirty="0">
                <a:ln>
                  <a:noFill/>
                </a:ln>
                <a:solidFill>
                  <a:srgbClr val="3A3838"/>
                </a:solidFill>
                <a:effectLst/>
                <a:uLnTx/>
                <a:uFillTx/>
                <a:latin typeface="Verdana"/>
                <a:ea typeface="+mn-ea"/>
                <a:cs typeface="Verdana"/>
              </a:rPr>
              <a:t>old </a:t>
            </a:r>
            <a:r>
              <a:rPr kumimoji="0" sz="1400" b="0" i="0" u="none" strike="noStrike" kern="1200" cap="none" spc="-480"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mineralisation</a:t>
            </a:r>
            <a:endParaRPr kumimoji="0" lang="en-GB" sz="1400" b="0" i="0" u="none" strike="noStrike" kern="1200" cap="none" spc="-5" normalizeH="0" baseline="0" noProof="0" dirty="0">
              <a:ln>
                <a:noFill/>
              </a:ln>
              <a:solidFill>
                <a:srgbClr val="3A3838"/>
              </a:solidFill>
              <a:effectLst/>
              <a:uLnTx/>
              <a:uFillTx/>
              <a:latin typeface="Verdana"/>
              <a:ea typeface="+mn-ea"/>
              <a:cs typeface="Verdana"/>
            </a:endParaRPr>
          </a:p>
          <a:p>
            <a:pPr marL="241300" marR="349885" lvl="0" indent="-228600" algn="l" defTabSz="914400" rtl="0" eaLnBrk="1" fontAlgn="auto" latinLnBrk="0" hangingPunct="1">
              <a:lnSpc>
                <a:spcPct val="100000"/>
              </a:lnSpc>
              <a:spcBef>
                <a:spcPts val="994"/>
              </a:spcBef>
              <a:spcAft>
                <a:spcPts val="0"/>
              </a:spcAft>
              <a:buClr>
                <a:srgbClr val="C7BA87"/>
              </a:buClr>
              <a:buSzTx/>
              <a:buFont typeface="Arial"/>
              <a:buChar char="•"/>
              <a:tabLst>
                <a:tab pos="240665" algn="l"/>
                <a:tab pos="241300" algn="l"/>
              </a:tabLst>
              <a:defRPr/>
            </a:pPr>
            <a:r>
              <a:rPr kumimoji="0" lang="en-GB" sz="1400" b="0" i="0" u="none" strike="noStrike" kern="1200" cap="none" spc="-5" normalizeH="0" baseline="0" noProof="0" dirty="0">
                <a:ln>
                  <a:noFill/>
                </a:ln>
                <a:solidFill>
                  <a:srgbClr val="3A3838"/>
                </a:solidFill>
                <a:effectLst/>
                <a:uLnTx/>
                <a:uFillTx/>
                <a:latin typeface="Verdana"/>
                <a:ea typeface="+mn-ea"/>
                <a:cs typeface="Verdana"/>
              </a:rPr>
              <a:t>Close spaced Airborne Magnetic Survey carried out early 2021 results pending</a:t>
            </a:r>
            <a:endParaRPr kumimoji="0"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4" name="object 4"/>
          <p:cNvSpPr txBox="1">
            <a:spLocks noGrp="1"/>
          </p:cNvSpPr>
          <p:nvPr>
            <p:ph type="title"/>
          </p:nvPr>
        </p:nvSpPr>
        <p:spPr>
          <a:xfrm>
            <a:off x="516061" y="464127"/>
            <a:ext cx="11500474" cy="6591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en-GB" spc="600" dirty="0"/>
              <a:t>MUNNI MUNNI NORTH (NICKEL, COPPER, PGE)</a:t>
            </a:r>
            <a:br>
              <a:rPr lang="en-GB" b="0" spc="600" dirty="0"/>
            </a:br>
            <a:r>
              <a:rPr kumimoji="0" lang="en-GB" sz="1800" b="1" i="1" u="none" strike="noStrike" kern="1200" cap="none" spc="-10" normalizeH="0" baseline="0" noProof="0" dirty="0">
                <a:ln>
                  <a:noFill/>
                </a:ln>
                <a:solidFill>
                  <a:srgbClr val="9B4413"/>
                </a:solidFill>
                <a:effectLst/>
                <a:uLnTx/>
                <a:uFillTx/>
                <a:latin typeface="Calibri"/>
                <a:ea typeface="+mn-ea"/>
                <a:cs typeface="Calibri"/>
              </a:rPr>
              <a:t>Prospective </a:t>
            </a:r>
            <a:r>
              <a:rPr kumimoji="0" lang="en-GB" sz="1800" b="1" i="1" u="none" strike="noStrike" kern="1200" cap="none" spc="-5" normalizeH="0" baseline="0" noProof="0" dirty="0">
                <a:ln>
                  <a:noFill/>
                </a:ln>
                <a:solidFill>
                  <a:srgbClr val="9B4413"/>
                </a:solidFill>
                <a:effectLst/>
                <a:uLnTx/>
                <a:uFillTx/>
                <a:latin typeface="Calibri"/>
                <a:ea typeface="+mn-ea"/>
                <a:cs typeface="Calibri"/>
              </a:rPr>
              <a:t>new</a:t>
            </a:r>
            <a:r>
              <a:rPr kumimoji="0" lang="en-GB" sz="1800" b="1" i="1" u="none" strike="noStrike" kern="1200" cap="none" spc="-35" normalizeH="0" baseline="0" noProof="0" dirty="0">
                <a:ln>
                  <a:noFill/>
                </a:ln>
                <a:solidFill>
                  <a:srgbClr val="9B4413"/>
                </a:solidFill>
                <a:effectLst/>
                <a:uLnTx/>
                <a:uFillTx/>
                <a:latin typeface="Calibri"/>
                <a:ea typeface="+mn-ea"/>
                <a:cs typeface="Calibri"/>
              </a:rPr>
              <a:t> </a:t>
            </a:r>
            <a:r>
              <a:rPr kumimoji="0" lang="en-GB" sz="1800" b="1" i="1" u="none" strike="noStrike" kern="1200" cap="none" spc="-5" normalizeH="0" baseline="0" noProof="0" dirty="0">
                <a:ln>
                  <a:noFill/>
                </a:ln>
                <a:solidFill>
                  <a:srgbClr val="9B4413"/>
                </a:solidFill>
                <a:effectLst/>
                <a:uLnTx/>
                <a:uFillTx/>
                <a:latin typeface="Calibri"/>
                <a:ea typeface="+mn-ea"/>
                <a:cs typeface="Calibri"/>
              </a:rPr>
              <a:t>ground to explore</a:t>
            </a:r>
            <a:endParaRPr lang="en-GB" b="0" i="1" spc="600" dirty="0"/>
          </a:p>
        </p:txBody>
      </p:sp>
      <p:sp>
        <p:nvSpPr>
          <p:cNvPr id="6" name="object 6"/>
          <p:cNvSpPr txBox="1"/>
          <p:nvPr/>
        </p:nvSpPr>
        <p:spPr>
          <a:xfrm>
            <a:off x="5943599" y="5676506"/>
            <a:ext cx="5202935" cy="706604"/>
          </a:xfrm>
          <a:prstGeom prst="rect">
            <a:avLst/>
          </a:prstGeom>
          <a:solidFill>
            <a:srgbClr val="C7BA87">
              <a:alpha val="76863"/>
            </a:srgbClr>
          </a:solidFill>
        </p:spPr>
        <p:txBody>
          <a:bodyPr vert="horz" wrap="square" lIns="0" tIns="151130" rIns="0" bIns="0" rtlCol="0">
            <a:spAutoFit/>
          </a:bodyPr>
          <a:lstStyle/>
          <a:p>
            <a:pPr algn="ctr">
              <a:defRPr/>
            </a:pPr>
            <a:r>
              <a:rPr sz="1200" b="1" spc="-5" dirty="0">
                <a:solidFill>
                  <a:srgbClr val="252525"/>
                </a:solidFill>
                <a:latin typeface="Verdana"/>
              </a:rPr>
              <a:t>Elizabeth Hill Silver Project </a:t>
            </a:r>
            <a:r>
              <a:rPr lang="en-GB" sz="1200" b="1" spc="-5" dirty="0">
                <a:solidFill>
                  <a:srgbClr val="252525"/>
                </a:solidFill>
                <a:latin typeface="Verdana"/>
              </a:rPr>
              <a:t>showing Munni Munni North </a:t>
            </a:r>
            <a:r>
              <a:rPr sz="1200" b="1" spc="-5" dirty="0">
                <a:solidFill>
                  <a:srgbClr val="252525"/>
                </a:solidFill>
                <a:latin typeface="Verdana"/>
              </a:rPr>
              <a:t>over regional  geology with main historic prospects, November 2020</a:t>
            </a:r>
          </a:p>
        </p:txBody>
      </p:sp>
      <p:sp>
        <p:nvSpPr>
          <p:cNvPr id="7" name="object 7"/>
          <p:cNvSpPr txBox="1">
            <a:spLocks noGrp="1"/>
          </p:cNvSpPr>
          <p:nvPr>
            <p:ph type="sldNum" sz="quarter" idx="7"/>
          </p:nvPr>
        </p:nvSpPr>
        <p:spPr>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10" normalizeH="0" baseline="0" noProof="0" dirty="0">
                <a:ln>
                  <a:noFill/>
                </a:ln>
                <a:solidFill>
                  <a:srgbClr val="767070"/>
                </a:solidFill>
                <a:effectLst/>
                <a:uLnTx/>
                <a:uFillTx/>
                <a:latin typeface="Verdana"/>
                <a:ea typeface="+mn-ea"/>
              </a:rPr>
              <a:t>AIM:UFO</a:t>
            </a:r>
            <a:r>
              <a:rPr kumimoji="0" sz="1000" b="1" i="0" u="none" strike="noStrike" kern="1200" cap="none" spc="10" normalizeH="0" baseline="0" noProof="0" dirty="0">
                <a:ln>
                  <a:noFill/>
                </a:ln>
                <a:solidFill>
                  <a:srgbClr val="767070"/>
                </a:solidFill>
                <a:effectLst/>
                <a:uLnTx/>
                <a:uFillTx/>
                <a:latin typeface="Verdana"/>
                <a:ea typeface="+mn-ea"/>
              </a:rPr>
              <a:t> </a:t>
            </a:r>
            <a:r>
              <a:rPr kumimoji="0" sz="1000" b="1" i="0" u="none" strike="noStrike" kern="1200" cap="none" spc="-5" normalizeH="0" baseline="0" noProof="0" dirty="0">
                <a:ln>
                  <a:noFill/>
                </a:ln>
                <a:solidFill>
                  <a:srgbClr val="767070"/>
                </a:solidFill>
                <a:effectLst/>
                <a:uLnTx/>
                <a:uFillTx/>
                <a:latin typeface="Verdana"/>
                <a:ea typeface="+mn-ea"/>
              </a:rPr>
              <a:t>|</a:t>
            </a:r>
            <a:r>
              <a:rPr kumimoji="0" sz="1000" b="1" i="0" u="none" strike="noStrike" kern="1200" cap="none" spc="300" normalizeH="0" baseline="0" noProof="0" dirty="0">
                <a:ln>
                  <a:noFill/>
                </a:ln>
                <a:solidFill>
                  <a:srgbClr val="767070"/>
                </a:solidFill>
                <a:effectLst/>
                <a:uLnTx/>
                <a:uFillTx/>
                <a:latin typeface="Verdana"/>
                <a:ea typeface="+mn-ea"/>
              </a:rPr>
              <a:t> </a:t>
            </a:r>
            <a:fld id="{81D60167-4931-47E6-BA6A-407CBD079E47}" type="slidenum">
              <a:rPr kumimoji="0" sz="1000" b="1" i="0" u="none" strike="noStrike" kern="1200" cap="none" spc="-5" normalizeH="0" baseline="0" noProof="0" dirty="0">
                <a:ln>
                  <a:noFill/>
                </a:ln>
                <a:solidFill>
                  <a:srgbClr val="AA9F75"/>
                </a:solidFill>
                <a:effectLst/>
                <a:uLnTx/>
                <a:uFillTx/>
                <a:latin typeface="Verdana"/>
                <a:ea typeface="+mn-ea"/>
              </a:rPr>
              <a:pPr marL="12700" marR="0" lvl="0" indent="0" algn="l" defTabSz="914400" rtl="0" eaLnBrk="1" fontAlgn="auto" latinLnBrk="0" hangingPunct="1">
                <a:lnSpc>
                  <a:spcPct val="100000"/>
                </a:lnSpc>
                <a:spcBef>
                  <a:spcPts val="100"/>
                </a:spcBef>
                <a:spcAft>
                  <a:spcPts val="0"/>
                </a:spcAft>
                <a:buClrTx/>
                <a:buSzTx/>
                <a:buFontTx/>
                <a:buNone/>
                <a:tabLst/>
                <a:defRPr/>
              </a:pPr>
              <a:t>18</a:t>
            </a:fld>
            <a:endParaRPr kumimoji="0" sz="1000" b="1" i="0" u="none" strike="noStrike" kern="1200" cap="none" spc="-5" normalizeH="0" baseline="0" noProof="0" dirty="0">
              <a:ln>
                <a:noFill/>
              </a:ln>
              <a:solidFill>
                <a:srgbClr val="AA9F75"/>
              </a:solidFill>
              <a:effectLst/>
              <a:uLnTx/>
              <a:uFillTx/>
              <a:latin typeface="Verdana"/>
              <a:ea typeface="+mn-ea"/>
            </a:endParaRPr>
          </a:p>
        </p:txBody>
      </p:sp>
      <p:grpSp>
        <p:nvGrpSpPr>
          <p:cNvPr id="10" name="Group 9">
            <a:extLst>
              <a:ext uri="{FF2B5EF4-FFF2-40B4-BE49-F238E27FC236}">
                <a16:creationId xmlns:a16="http://schemas.microsoft.com/office/drawing/2014/main" id="{1EEBDC81-9347-47F4-A264-C95BCEA454B9}"/>
              </a:ext>
            </a:extLst>
          </p:cNvPr>
          <p:cNvGrpSpPr/>
          <p:nvPr/>
        </p:nvGrpSpPr>
        <p:grpSpPr>
          <a:xfrm>
            <a:off x="5943600" y="1152906"/>
            <a:ext cx="5202935" cy="4552187"/>
            <a:chOff x="5943600" y="1152906"/>
            <a:chExt cx="5202935" cy="4552187"/>
          </a:xfrm>
        </p:grpSpPr>
        <p:pic>
          <p:nvPicPr>
            <p:cNvPr id="11" name="object 5">
              <a:extLst>
                <a:ext uri="{FF2B5EF4-FFF2-40B4-BE49-F238E27FC236}">
                  <a16:creationId xmlns:a16="http://schemas.microsoft.com/office/drawing/2014/main" id="{02242FBA-2D47-41B3-882C-3E7125746B61}"/>
                </a:ext>
              </a:extLst>
            </p:cNvPr>
            <p:cNvPicPr/>
            <p:nvPr/>
          </p:nvPicPr>
          <p:blipFill>
            <a:blip r:embed="rId3" cstate="print"/>
            <a:stretch>
              <a:fillRect/>
            </a:stretch>
          </p:blipFill>
          <p:spPr>
            <a:xfrm>
              <a:off x="5943600" y="1152906"/>
              <a:ext cx="5202935" cy="4552187"/>
            </a:xfrm>
            <a:prstGeom prst="rect">
              <a:avLst/>
            </a:prstGeom>
          </p:spPr>
        </p:pic>
        <p:sp>
          <p:nvSpPr>
            <p:cNvPr id="12" name="Star: 5 Points 11">
              <a:extLst>
                <a:ext uri="{FF2B5EF4-FFF2-40B4-BE49-F238E27FC236}">
                  <a16:creationId xmlns:a16="http://schemas.microsoft.com/office/drawing/2014/main" id="{80BB01C0-E463-4B67-90C6-1AD096B1950E}"/>
                </a:ext>
              </a:extLst>
            </p:cNvPr>
            <p:cNvSpPr/>
            <p:nvPr/>
          </p:nvSpPr>
          <p:spPr>
            <a:xfrm>
              <a:off x="9365515" y="3106086"/>
              <a:ext cx="160450" cy="212766"/>
            </a:xfrm>
            <a:prstGeom prst="star5">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3" name="Straight Arrow Connector 12">
              <a:extLst>
                <a:ext uri="{FF2B5EF4-FFF2-40B4-BE49-F238E27FC236}">
                  <a16:creationId xmlns:a16="http://schemas.microsoft.com/office/drawing/2014/main" id="{A1425A46-7B3E-44EA-8450-8A594357BED6}"/>
                </a:ext>
              </a:extLst>
            </p:cNvPr>
            <p:cNvCxnSpPr>
              <a:cxnSpLocks/>
              <a:stCxn id="14" idx="3"/>
            </p:cNvCxnSpPr>
            <p:nvPr/>
          </p:nvCxnSpPr>
          <p:spPr>
            <a:xfrm flipV="1">
              <a:off x="9015600" y="3224212"/>
              <a:ext cx="349915" cy="946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1C30D61D-F60D-450B-A70B-633964978A8E}"/>
                </a:ext>
              </a:extLst>
            </p:cNvPr>
            <p:cNvSpPr txBox="1"/>
            <p:nvPr/>
          </p:nvSpPr>
          <p:spPr>
            <a:xfrm>
              <a:off x="7467600" y="3210852"/>
              <a:ext cx="1548000" cy="216000"/>
            </a:xfrm>
            <a:prstGeom prst="rect">
              <a:avLst/>
            </a:prstGeom>
            <a:solidFill>
              <a:schemeClr val="bg1"/>
            </a:solidFill>
            <a:ln w="12700">
              <a:solidFill>
                <a:schemeClr val="tx1"/>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Elizabeth Hill Mine</a:t>
              </a:r>
              <a:endParaRPr kumimoji="0" lang="en-GB" sz="1400" b="0" i="0" u="none" strike="noStrike" kern="1200" cap="none" spc="0" normalizeH="0" baseline="0" noProof="0" dirty="0">
                <a:ln>
                  <a:noFill/>
                </a:ln>
                <a:solidFill>
                  <a:prstClr val="black"/>
                </a:solidFill>
                <a:effectLst/>
                <a:uLnTx/>
                <a:uFillTx/>
                <a:latin typeface="Calibri"/>
                <a:ea typeface="+mn-ea"/>
                <a:cs typeface="+mn-cs"/>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5">
            <a:extLst>
              <a:ext uri="{FF2B5EF4-FFF2-40B4-BE49-F238E27FC236}">
                <a16:creationId xmlns:a16="http://schemas.microsoft.com/office/drawing/2014/main" id="{6C11B67D-6ECC-4E83-B96F-4F4755E38C21}"/>
              </a:ext>
            </a:extLst>
          </p:cNvPr>
          <p:cNvPicPr/>
          <p:nvPr/>
        </p:nvPicPr>
        <p:blipFill rotWithShape="1">
          <a:blip r:embed="rId3" cstate="print"/>
          <a:srcRect l="6432" t="24426" r="294" b="16159"/>
          <a:stretch/>
        </p:blipFill>
        <p:spPr>
          <a:xfrm>
            <a:off x="37281" y="0"/>
            <a:ext cx="12140875" cy="6858000"/>
          </a:xfrm>
          <a:prstGeom prst="rect">
            <a:avLst/>
          </a:prstGeom>
        </p:spPr>
      </p:pic>
      <p:sp>
        <p:nvSpPr>
          <p:cNvPr id="4" name="Rectangle 3">
            <a:extLst>
              <a:ext uri="{FF2B5EF4-FFF2-40B4-BE49-F238E27FC236}">
                <a16:creationId xmlns:a16="http://schemas.microsoft.com/office/drawing/2014/main" id="{A44AD561-5BD6-4DA1-8B0B-44459D1771E9}"/>
              </a:ext>
            </a:extLst>
          </p:cNvPr>
          <p:cNvSpPr/>
          <p:nvPr/>
        </p:nvSpPr>
        <p:spPr>
          <a:xfrm>
            <a:off x="-1144" y="5422490"/>
            <a:ext cx="12179300" cy="757084"/>
          </a:xfrm>
          <a:prstGeom prst="rect">
            <a:avLst/>
          </a:prstGeom>
          <a:solidFill>
            <a:schemeClr val="tx1">
              <a:alpha val="5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spc="600" dirty="0">
                <a:solidFill>
                  <a:schemeClr val="bg1"/>
                </a:solidFill>
                <a:latin typeface="Calibri" panose="020F0502020204030204" pitchFamily="34" charset="0"/>
                <a:ea typeface="+mj-ea"/>
                <a:cs typeface="Calibri" panose="020F0502020204030204" pitchFamily="34" charset="0"/>
              </a:rPr>
              <a:t>HAMERSLEY IRON ORE PROJECTS, WESTERN AUSTRALIA</a:t>
            </a:r>
          </a:p>
        </p:txBody>
      </p:sp>
      <p:pic>
        <p:nvPicPr>
          <p:cNvPr id="7" name="bg object 16">
            <a:extLst>
              <a:ext uri="{FF2B5EF4-FFF2-40B4-BE49-F238E27FC236}">
                <a16:creationId xmlns:a16="http://schemas.microsoft.com/office/drawing/2014/main" id="{15285270-9643-4D0A-A4F2-9D0F5CE113B0}"/>
              </a:ext>
            </a:extLst>
          </p:cNvPr>
          <p:cNvPicPr/>
          <p:nvPr/>
        </p:nvPicPr>
        <p:blipFill>
          <a:blip r:embed="rId4" cstate="print"/>
          <a:stretch>
            <a:fillRect/>
          </a:stretch>
        </p:blipFill>
        <p:spPr>
          <a:xfrm>
            <a:off x="10187940" y="166116"/>
            <a:ext cx="1738883" cy="268223"/>
          </a:xfrm>
          <a:prstGeom prst="rect">
            <a:avLst/>
          </a:prstGeom>
        </p:spPr>
      </p:pic>
    </p:spTree>
    <p:extLst>
      <p:ext uri="{BB962C8B-B14F-4D97-AF65-F5344CB8AC3E}">
        <p14:creationId xmlns:p14="http://schemas.microsoft.com/office/powerpoint/2010/main" val="311008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515959" y="1121487"/>
            <a:ext cx="10750550" cy="5255926"/>
          </a:xfrm>
          <a:prstGeom prst="rect">
            <a:avLst/>
          </a:prstGeom>
        </p:spPr>
        <p:txBody>
          <a:bodyPr vert="horz" wrap="square" lIns="0" tIns="13335" rIns="0" bIns="0" rtlCol="0">
            <a:spAutoFit/>
          </a:bodyPr>
          <a:lstStyle/>
          <a:p>
            <a:pPr marL="12700" marR="82550">
              <a:lnSpc>
                <a:spcPct val="100000"/>
              </a:lnSpc>
              <a:spcBef>
                <a:spcPts val="105"/>
              </a:spcBef>
            </a:pPr>
            <a:r>
              <a:rPr lang="en-GB" sz="850" spc="-5" dirty="0">
                <a:solidFill>
                  <a:srgbClr val="585858"/>
                </a:solidFill>
                <a:latin typeface="Verdana"/>
                <a:cs typeface="Verdana"/>
              </a:rPr>
              <a:t>The information in this presentation (the “Presentation”) relating to Alien Metals Ltd (the “Company”) has been prepared by the Company and may be subject to material updates, revision and further amendment. This Presentation is for background purposes only and does not constitute or form part of, and should not be construed as, an offer for sale or subscription of, or solicitation of any offer to purchase or subscribe for, any shares in the Company nor should it form the basis of, or be relied on in connection with, any contract or commitment whatsoever. </a:t>
            </a:r>
          </a:p>
          <a:p>
            <a:pPr marL="12700" marR="82550">
              <a:lnSpc>
                <a:spcPct val="100000"/>
              </a:lnSpc>
              <a:spcBef>
                <a:spcPts val="105"/>
              </a:spcBef>
            </a:pPr>
            <a:endParaRPr lang="en-GB" sz="850" spc="-5" dirty="0">
              <a:solidFill>
                <a:srgbClr val="585858"/>
              </a:solidFill>
              <a:latin typeface="Verdana"/>
              <a:cs typeface="Verdana"/>
            </a:endParaRPr>
          </a:p>
          <a:p>
            <a:pPr marL="12700" marR="82550">
              <a:lnSpc>
                <a:spcPct val="100000"/>
              </a:lnSpc>
              <a:spcBef>
                <a:spcPts val="105"/>
              </a:spcBef>
            </a:pPr>
            <a:r>
              <a:rPr lang="en-GB" sz="850" spc="-5" dirty="0">
                <a:solidFill>
                  <a:srgbClr val="585858"/>
                </a:solidFill>
                <a:latin typeface="Verdana"/>
                <a:cs typeface="Verdana"/>
              </a:rPr>
              <a:t>This Presentation has not been approved by any authorised person pursuant to Section 21 Financial Services and Markets Act 2000 ("FSMA") and is therefore being issued for information purposes only to a very limited number of persons and companies falling within one of the exemptions contained in the Financial Services and Markets Act 2000 (Financial Promotion) Order 2005 (as amended) (the "Order"). This Presentation and its contents are exempt from the general restriction (in section 21 FSMA) on the communication of invitations or inducements to engage in investment activity on the grounds that it is being given only to (i) persons outside the United Kingdom (ii) persons who have professional experience in matters relating to investments who fall within the definitions of investment professionals as defined in Article 19 of the Order (iii) persons who fall within Article 43 of the Order, (iv) and persons who fall within Article 49 of the Order (high net worth companies and trusts and other persons of the kind to which Article 49(2) of the Order applies. Persons not falling within these categories should not rely or act upon this Presentation and in consideration of receipt of this Presentation each recipient warrants and represents that he or it is a person falling within that description.</a:t>
            </a:r>
          </a:p>
          <a:p>
            <a:pPr marL="12700" marR="82550">
              <a:lnSpc>
                <a:spcPct val="100000"/>
              </a:lnSpc>
              <a:spcBef>
                <a:spcPts val="105"/>
              </a:spcBef>
            </a:pPr>
            <a:endParaRPr lang="en-GB" sz="850" spc="-5" dirty="0">
              <a:solidFill>
                <a:srgbClr val="585858"/>
              </a:solidFill>
              <a:latin typeface="Verdana"/>
              <a:cs typeface="Verdana"/>
            </a:endParaRPr>
          </a:p>
          <a:p>
            <a:pPr marL="12700" marR="82550">
              <a:lnSpc>
                <a:spcPct val="100000"/>
              </a:lnSpc>
              <a:spcBef>
                <a:spcPts val="105"/>
              </a:spcBef>
            </a:pPr>
            <a:r>
              <a:rPr lang="en-GB" sz="850" spc="-5" dirty="0">
                <a:solidFill>
                  <a:srgbClr val="585858"/>
                </a:solidFill>
                <a:latin typeface="Verdana"/>
                <a:cs typeface="Verdana"/>
              </a:rPr>
              <a:t>The information in this Presentation which relates to Exploration Targets, Exploration Results and Mineral Resources or Ore Reserves is based on information compiled by Mr Allen Maynard, who is a Member of the Australian Institute of Geosciences (“AIG”), a Corporate Member of the Australasian Institute of Mining &amp; Metallurgy (“AusIMM”) and an independent consultant to the Company. Mr Maynard is the Director and principal geologist of Al Maynard &amp; Associates Pty Ltd and has over 40 continuous years of exploration and mining experience in a variety of mineral deposit styles. Mr Maynard has sufficient experience which is relevant to the style of mineralisation and type of deposit under consideration and to the activity which he is undertaking to qualify as a Competent Person as defined in the 2012 Edition of the “Australasian Code for reporting of Exploration Results, Exploration Targets, Mineral Resources and Ore Reserves” (JORC Code). Mr Maynard consents to the inclusion of the information compiled by him in this Presentation in the form and context in which it appears.</a:t>
            </a:r>
          </a:p>
          <a:p>
            <a:pPr marL="12700" marR="82550">
              <a:lnSpc>
                <a:spcPct val="100000"/>
              </a:lnSpc>
              <a:spcBef>
                <a:spcPts val="105"/>
              </a:spcBef>
            </a:pPr>
            <a:r>
              <a:rPr lang="en-GB" sz="850" spc="-5" dirty="0">
                <a:solidFill>
                  <a:srgbClr val="585858"/>
                </a:solidFill>
                <a:latin typeface="Verdana"/>
                <a:cs typeface="Verdana"/>
              </a:rPr>
              <a:t>Whilst the information contained herein has been prepared in good faith, the Company does not give or have authority to give any representations or warranties whether express or implied as to the accuracy, reliability or completeness of the information, or of any written or oral revision thereof. The Company therefore accepts no liability, whether direct or indirect, express or implied, contractual, tortious, statutory or otherwise in relation to the information contained in this Presentation. </a:t>
            </a:r>
          </a:p>
          <a:p>
            <a:pPr marL="12700" marR="82550">
              <a:lnSpc>
                <a:spcPct val="100000"/>
              </a:lnSpc>
              <a:spcBef>
                <a:spcPts val="105"/>
              </a:spcBef>
            </a:pPr>
            <a:endParaRPr lang="en-GB" sz="850" spc="-5" dirty="0">
              <a:solidFill>
                <a:srgbClr val="585858"/>
              </a:solidFill>
              <a:latin typeface="Verdana"/>
              <a:cs typeface="Verdana"/>
            </a:endParaRPr>
          </a:p>
          <a:p>
            <a:pPr marL="12700" marR="82550">
              <a:lnSpc>
                <a:spcPct val="100000"/>
              </a:lnSpc>
              <a:spcBef>
                <a:spcPts val="105"/>
              </a:spcBef>
            </a:pPr>
            <a:r>
              <a:rPr lang="en-GB" sz="850" spc="-5" dirty="0">
                <a:solidFill>
                  <a:srgbClr val="585858"/>
                </a:solidFill>
                <a:latin typeface="Verdana"/>
                <a:cs typeface="Verdana"/>
              </a:rPr>
              <a:t>The issuing of this Presentation does not constitute an undertaking or obligation by the Company to update or correct any inaccuracies or omissions from this Presentation which may become apparent.</a:t>
            </a:r>
          </a:p>
          <a:p>
            <a:pPr marL="12700" marR="82550">
              <a:lnSpc>
                <a:spcPct val="100000"/>
              </a:lnSpc>
              <a:spcBef>
                <a:spcPts val="105"/>
              </a:spcBef>
            </a:pPr>
            <a:endParaRPr lang="en-GB" sz="850" spc="-5" dirty="0">
              <a:solidFill>
                <a:srgbClr val="585858"/>
              </a:solidFill>
              <a:latin typeface="Verdana"/>
              <a:cs typeface="Verdana"/>
            </a:endParaRPr>
          </a:p>
          <a:p>
            <a:pPr marL="12700" marR="82550">
              <a:lnSpc>
                <a:spcPct val="100000"/>
              </a:lnSpc>
              <a:spcBef>
                <a:spcPts val="105"/>
              </a:spcBef>
            </a:pPr>
            <a:r>
              <a:rPr lang="en-GB" sz="850" spc="-5" dirty="0">
                <a:solidFill>
                  <a:srgbClr val="585858"/>
                </a:solidFill>
                <a:latin typeface="Verdana"/>
                <a:cs typeface="Verdana"/>
              </a:rPr>
              <a:t>All statements, other than statements of historical fact, contained in this Presentation constitute forward-looking statements based on expectations, estimates and projections as of the date of this Presentation, including but not limited to statements relating to increases in mineral resources and reserves, capital and operational expenditures and sustaining capital, cash costs per ounce, grades and recoveries, NPV and IRR, the Company’s results of operations, financial position, revenue, profit, silver production, liquidity, availability of finance, prospects, growth, strategies, the silver price and the silver industry.</a:t>
            </a:r>
          </a:p>
          <a:p>
            <a:pPr marL="12700" marR="82550">
              <a:lnSpc>
                <a:spcPct val="100000"/>
              </a:lnSpc>
              <a:spcBef>
                <a:spcPts val="105"/>
              </a:spcBef>
            </a:pPr>
            <a:endParaRPr lang="en-GB" sz="850" spc="-5" dirty="0">
              <a:solidFill>
                <a:srgbClr val="585858"/>
              </a:solidFill>
              <a:latin typeface="Verdana"/>
              <a:cs typeface="Verdana"/>
            </a:endParaRPr>
          </a:p>
          <a:p>
            <a:pPr marL="12700" marR="82550">
              <a:lnSpc>
                <a:spcPct val="100000"/>
              </a:lnSpc>
              <a:spcBef>
                <a:spcPts val="105"/>
              </a:spcBef>
            </a:pPr>
            <a:r>
              <a:rPr lang="en-GB" sz="850" spc="-5" dirty="0">
                <a:solidFill>
                  <a:srgbClr val="585858"/>
                </a:solidFill>
                <a:latin typeface="Verdana"/>
                <a:cs typeface="Verdana"/>
              </a:rPr>
              <a:t>Such forward-looking statements are subject to a number of risks, uncertainties and other factors which may cause actual results, performance and developments to differ materially from those expressed or implied by such statements including, without any limitation whatsoever, the availability of mining, environmental or other operating permits; the failure of plant, equipment or processes to operate as anticipated; the speculative nature of mineral exploration and development; operating or technical difficulties in mineral exploration; development and mining activities; reliability of calculation of mineral reserves and resources and precious metal recoveries; availability, of and costs associated with, mining inputs and labour; accidents; requirement for additional capital; the price of silver; general economic and business conditions; industry trends; competition; changes in regulation; taxation; controls and legislation; currency fluctuations (including the US dollar, Australian dollar and Mexican Peso exchange rates); the Company’s ability to develop new reserves, including its ability to convert its resources into reserves and its mineral potential into resources or reserves; changes in its business strategy; changes in national and local governments; and political and economic uncertainties. Therefore, although the Company believes that the expectations reflected in such forward-looking statements are reasonable, the Company neither gives assurance that such expectations are accurate or guaranteed nor assumes any obligation to update the information contained therein, other than as required by the applicable law.</a:t>
            </a:r>
          </a:p>
        </p:txBody>
      </p:sp>
      <p:sp>
        <p:nvSpPr>
          <p:cNvPr id="3" name="object 3"/>
          <p:cNvSpPr txBox="1">
            <a:spLocks noGrp="1"/>
          </p:cNvSpPr>
          <p:nvPr>
            <p:ph type="title"/>
          </p:nvPr>
        </p:nvSpPr>
        <p:spPr>
          <a:xfrm>
            <a:off x="516061" y="464127"/>
            <a:ext cx="7346950" cy="391160"/>
          </a:xfrm>
          <a:prstGeom prst="rect">
            <a:avLst/>
          </a:prstGeom>
        </p:spPr>
        <p:txBody>
          <a:bodyPr vert="horz" wrap="square" lIns="0" tIns="12700" rIns="0" bIns="0" rtlCol="0">
            <a:spAutoFit/>
          </a:bodyPr>
          <a:lstStyle/>
          <a:p>
            <a:pPr marL="12700">
              <a:lnSpc>
                <a:spcPct val="100000"/>
              </a:lnSpc>
              <a:spcBef>
                <a:spcPts val="545"/>
              </a:spcBef>
            </a:pPr>
            <a:r>
              <a:rPr spc="-5" dirty="0"/>
              <a:t>Disclaimer &amp; Competent Person Statement</a:t>
            </a:r>
          </a:p>
        </p:txBody>
      </p:sp>
      <p:sp>
        <p:nvSpPr>
          <p:cNvPr id="5" name="object 5"/>
          <p:cNvSpPr txBox="1"/>
          <p:nvPr/>
        </p:nvSpPr>
        <p:spPr>
          <a:xfrm>
            <a:off x="11002185" y="6490287"/>
            <a:ext cx="1014094" cy="179705"/>
          </a:xfrm>
          <a:prstGeom prst="rect">
            <a:avLst/>
          </a:prstGeom>
        </p:spPr>
        <p:txBody>
          <a:bodyPr vert="horz" wrap="square" lIns="0" tIns="12700" rIns="0" bIns="0" rtlCol="0">
            <a:spAutoFit/>
          </a:bodyPr>
          <a:lstStyle/>
          <a:p>
            <a:pPr marL="12700">
              <a:lnSpc>
                <a:spcPct val="100000"/>
              </a:lnSpc>
              <a:spcBef>
                <a:spcPts val="100"/>
              </a:spcBef>
            </a:pPr>
            <a:r>
              <a:rPr sz="1000" b="1" spc="-10" dirty="0">
                <a:solidFill>
                  <a:srgbClr val="767070"/>
                </a:solidFill>
                <a:latin typeface="Verdana"/>
                <a:cs typeface="Verdana"/>
              </a:rPr>
              <a:t>AIM:UFO</a:t>
            </a:r>
            <a:r>
              <a:rPr sz="1000" b="1" spc="15" dirty="0">
                <a:solidFill>
                  <a:srgbClr val="767070"/>
                </a:solidFill>
                <a:latin typeface="Verdana"/>
                <a:cs typeface="Verdana"/>
              </a:rPr>
              <a:t> </a:t>
            </a:r>
            <a:r>
              <a:rPr sz="1000" b="1" spc="-5" dirty="0">
                <a:solidFill>
                  <a:srgbClr val="767070"/>
                </a:solidFill>
                <a:latin typeface="Verdana"/>
                <a:cs typeface="Verdana"/>
              </a:rPr>
              <a:t>|</a:t>
            </a:r>
            <a:r>
              <a:rPr sz="1000" b="1" spc="295" dirty="0">
                <a:solidFill>
                  <a:srgbClr val="767070"/>
                </a:solidFill>
                <a:latin typeface="Verdana"/>
                <a:cs typeface="Verdana"/>
              </a:rPr>
              <a:t> </a:t>
            </a:r>
            <a:fld id="{81D60167-4931-47E6-BA6A-407CBD079E47}" type="slidenum">
              <a:rPr sz="1000" b="1" spc="-5" dirty="0">
                <a:solidFill>
                  <a:srgbClr val="AA9F75"/>
                </a:solidFill>
                <a:latin typeface="Verdana"/>
                <a:cs typeface="Verdana"/>
              </a:rPr>
              <a:t>2</a:t>
            </a:fld>
            <a:endParaRPr sz="1000" dirty="0">
              <a:latin typeface="Verdana"/>
              <a:cs typeface="Verdana"/>
            </a:endParaRPr>
          </a:p>
        </p:txBody>
      </p:sp>
      <p:pic>
        <p:nvPicPr>
          <p:cNvPr id="6" name="object 2">
            <a:extLst>
              <a:ext uri="{FF2B5EF4-FFF2-40B4-BE49-F238E27FC236}">
                <a16:creationId xmlns:a16="http://schemas.microsoft.com/office/drawing/2014/main" id="{52FE5D33-80DB-4AF0-A790-4091AD72AA08}"/>
              </a:ext>
            </a:extLst>
          </p:cNvPr>
          <p:cNvPicPr/>
          <p:nvPr/>
        </p:nvPicPr>
        <p:blipFill>
          <a:blip r:embed="rId2" cstate="print"/>
          <a:stretch>
            <a:fillRect/>
          </a:stretch>
        </p:blipFill>
        <p:spPr>
          <a:xfrm>
            <a:off x="1225296" y="2921507"/>
            <a:ext cx="7027163" cy="3936491"/>
          </a:xfrm>
          <a:prstGeom prst="rect">
            <a:avLst/>
          </a:prstGeom>
        </p:spPr>
      </p:pic>
    </p:spTree>
    <p:extLst>
      <p:ext uri="{BB962C8B-B14F-4D97-AF65-F5344CB8AC3E}">
        <p14:creationId xmlns:p14="http://schemas.microsoft.com/office/powerpoint/2010/main" val="2046700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ject 2">
            <a:extLst>
              <a:ext uri="{FF2B5EF4-FFF2-40B4-BE49-F238E27FC236}">
                <a16:creationId xmlns:a16="http://schemas.microsoft.com/office/drawing/2014/main" id="{DEC5E85A-F64D-492D-88A0-D3A30B202239}"/>
              </a:ext>
            </a:extLst>
          </p:cNvPr>
          <p:cNvPicPr/>
          <p:nvPr/>
        </p:nvPicPr>
        <p:blipFill>
          <a:blip r:embed="rId2" cstate="print"/>
          <a:stretch>
            <a:fillRect/>
          </a:stretch>
        </p:blipFill>
        <p:spPr>
          <a:xfrm>
            <a:off x="1225296" y="2921507"/>
            <a:ext cx="7027163" cy="3936491"/>
          </a:xfrm>
          <a:prstGeom prst="rect">
            <a:avLst/>
          </a:prstGeom>
        </p:spPr>
      </p:pic>
      <p:sp>
        <p:nvSpPr>
          <p:cNvPr id="2" name="object 2"/>
          <p:cNvSpPr txBox="1"/>
          <p:nvPr/>
        </p:nvSpPr>
        <p:spPr>
          <a:xfrm>
            <a:off x="516060" y="1331669"/>
            <a:ext cx="4896485" cy="4916731"/>
          </a:xfrm>
          <a:prstGeom prst="rect">
            <a:avLst/>
          </a:prstGeom>
        </p:spPr>
        <p:txBody>
          <a:bodyPr vert="horz" wrap="square" lIns="0" tIns="12700" rIns="0" bIns="0" rtlCol="0">
            <a:spAutoFit/>
          </a:bodyPr>
          <a:lstStyle/>
          <a:p>
            <a:pPr marL="241300" marR="5080" lvl="0" indent="-228600" algn="l" defTabSz="914400" rtl="0" eaLnBrk="1" fontAlgn="auto" latinLnBrk="0" hangingPunct="1">
              <a:lnSpc>
                <a:spcPct val="100000"/>
              </a:lnSpc>
              <a:spcBef>
                <a:spcPts val="0"/>
              </a:spcBef>
              <a:spcAft>
                <a:spcPts val="0"/>
              </a:spcAft>
              <a:buClr>
                <a:srgbClr val="C7BA87"/>
              </a:buClr>
              <a:buSzTx/>
              <a:buFont typeface="Arial"/>
              <a:buChar char="•"/>
              <a:tabLst>
                <a:tab pos="240665" algn="l"/>
                <a:tab pos="241300" algn="l"/>
              </a:tabLst>
              <a:defRPr/>
            </a:pPr>
            <a:r>
              <a:rPr kumimoji="0" sz="1400" b="0" i="0" u="none" strike="noStrike" kern="1200" cap="none" spc="-5" normalizeH="0" baseline="0" noProof="0" dirty="0">
                <a:ln>
                  <a:noFill/>
                </a:ln>
                <a:solidFill>
                  <a:srgbClr val="3A3838"/>
                </a:solidFill>
                <a:effectLst/>
                <a:uLnTx/>
                <a:uFillTx/>
                <a:latin typeface="Verdana"/>
                <a:ea typeface="+mn-ea"/>
                <a:cs typeface="Verdana"/>
              </a:rPr>
              <a:t>51% </a:t>
            </a:r>
            <a:r>
              <a:rPr kumimoji="0" sz="1400" b="0" i="0" u="none" strike="noStrike" kern="1200" cap="none" spc="0" normalizeH="0" baseline="0" noProof="0" dirty="0">
                <a:ln>
                  <a:noFill/>
                </a:ln>
                <a:solidFill>
                  <a:srgbClr val="3A3838"/>
                </a:solidFill>
                <a:effectLst/>
                <a:uLnTx/>
                <a:uFillTx/>
                <a:latin typeface="Verdana"/>
                <a:ea typeface="+mn-ea"/>
                <a:cs typeface="Verdana"/>
              </a:rPr>
              <a:t>interest</a:t>
            </a:r>
            <a:r>
              <a:rPr kumimoji="0" sz="1400" b="0" i="0" u="none" strike="noStrike" kern="1200" cap="none" spc="-40"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in</a:t>
            </a:r>
            <a:r>
              <a:rPr kumimoji="0" sz="1400" b="0" i="0" u="none" strike="noStrike" kern="1200" cap="none" spc="-1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two</a:t>
            </a:r>
            <a:r>
              <a:rPr kumimoji="0" sz="1400" b="0" i="0" u="none" strike="noStrike" kern="1200" cap="none" spc="-2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Iron</a:t>
            </a:r>
            <a:r>
              <a:rPr kumimoji="0" sz="1400" b="0" i="0" u="none" strike="noStrike" kern="1200" cap="none" spc="-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Ore</a:t>
            </a:r>
            <a:r>
              <a:rPr kumimoji="0" sz="1400" b="0" i="0" u="none" strike="noStrike" kern="1200" cap="none" spc="-10" normalizeH="0" baseline="0" noProof="0" dirty="0">
                <a:ln>
                  <a:noFill/>
                </a:ln>
                <a:solidFill>
                  <a:srgbClr val="3A3838"/>
                </a:solidFill>
                <a:effectLst/>
                <a:uLnTx/>
                <a:uFillTx/>
                <a:latin typeface="Verdana"/>
                <a:ea typeface="+mn-ea"/>
                <a:cs typeface="Verdana"/>
              </a:rPr>
              <a:t> </a:t>
            </a:r>
            <a:r>
              <a:rPr kumimoji="0" lang="en-GB" sz="1400" b="0" i="0" u="none" strike="noStrike" kern="1200" cap="none" spc="-10" normalizeH="0" baseline="0" noProof="0" dirty="0">
                <a:ln>
                  <a:noFill/>
                </a:ln>
                <a:solidFill>
                  <a:srgbClr val="3A3838"/>
                </a:solidFill>
                <a:effectLst/>
                <a:uLnTx/>
                <a:uFillTx/>
                <a:latin typeface="Verdana"/>
                <a:ea typeface="+mn-ea"/>
                <a:cs typeface="Verdana"/>
              </a:rPr>
              <a:t>licences, </a:t>
            </a:r>
            <a:r>
              <a:rPr kumimoji="0" lang="en-GB" sz="1400" b="1" i="0" u="none" strike="noStrike" kern="1200" cap="none" spc="-10" normalizeH="0" baseline="0" noProof="0" dirty="0">
                <a:ln>
                  <a:noFill/>
                </a:ln>
                <a:solidFill>
                  <a:srgbClr val="3A3838"/>
                </a:solidFill>
                <a:effectLst/>
                <a:uLnTx/>
                <a:uFillTx/>
                <a:latin typeface="Verdana"/>
                <a:ea typeface="+mn-ea"/>
                <a:cs typeface="Verdana"/>
              </a:rPr>
              <a:t>Brockman</a:t>
            </a:r>
            <a:r>
              <a:rPr kumimoji="0" lang="en-GB" sz="1400" b="0" i="0" u="none" strike="noStrike" kern="1200" cap="none" spc="-10" normalizeH="0" baseline="0" noProof="0" dirty="0">
                <a:ln>
                  <a:noFill/>
                </a:ln>
                <a:solidFill>
                  <a:srgbClr val="3A3838"/>
                </a:solidFill>
                <a:effectLst/>
                <a:uLnTx/>
                <a:uFillTx/>
                <a:latin typeface="Verdana"/>
                <a:ea typeface="+mn-ea"/>
                <a:cs typeface="Verdana"/>
              </a:rPr>
              <a:t> and </a:t>
            </a:r>
            <a:r>
              <a:rPr kumimoji="0" lang="en-GB" sz="1400" b="1" i="0" u="none" strike="noStrike" kern="1200" cap="none" spc="-10" normalizeH="0" baseline="0" noProof="0" dirty="0">
                <a:ln>
                  <a:noFill/>
                </a:ln>
                <a:solidFill>
                  <a:srgbClr val="3A3838"/>
                </a:solidFill>
                <a:effectLst/>
                <a:uLnTx/>
                <a:uFillTx/>
                <a:latin typeface="Verdana"/>
                <a:ea typeface="+mn-ea"/>
                <a:cs typeface="Verdana"/>
              </a:rPr>
              <a:t>Hancock</a:t>
            </a:r>
            <a:r>
              <a:rPr kumimoji="0" lang="en-GB" sz="1400" b="0" i="0" u="none" strike="noStrike" kern="1200" cap="none" spc="-10" normalizeH="0" baseline="0" noProof="0" dirty="0">
                <a:ln>
                  <a:noFill/>
                </a:ln>
                <a:solidFill>
                  <a:srgbClr val="3A3838"/>
                </a:solidFill>
                <a:effectLst/>
                <a:uLnTx/>
                <a:uFillTx/>
                <a:latin typeface="Verdana"/>
                <a:ea typeface="+mn-ea"/>
                <a:cs typeface="Verdana"/>
              </a:rPr>
              <a:t>,</a:t>
            </a:r>
            <a:r>
              <a:rPr kumimoji="0" sz="1400" b="0" i="0" u="none" strike="noStrike" kern="1200" cap="none" spc="-30"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in</a:t>
            </a:r>
            <a:r>
              <a:rPr kumimoji="0" sz="1400" b="0" i="0" u="none" strike="noStrike" kern="1200" cap="none" spc="-1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world</a:t>
            </a:r>
            <a:r>
              <a:rPr kumimoji="0" sz="1400" b="0" i="0" u="none" strike="noStrike" kern="1200" cap="none" spc="-2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class </a:t>
            </a:r>
            <a:r>
              <a:rPr kumimoji="0" sz="1400" b="0" i="0" u="none" strike="noStrike" kern="1200" cap="none" spc="-48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Pilbara</a:t>
            </a:r>
            <a:r>
              <a:rPr kumimoji="0" sz="1400" b="0" i="0" u="none" strike="noStrike" kern="1200" cap="none" spc="-4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region</a:t>
            </a:r>
            <a:r>
              <a:rPr kumimoji="0" sz="1400" b="0" i="0" u="none" strike="noStrike" kern="1200" cap="none" spc="-1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of</a:t>
            </a:r>
            <a:r>
              <a:rPr kumimoji="0" sz="1400" b="0" i="0" u="none" strike="noStrike" kern="1200" cap="none" spc="-15" normalizeH="0" baseline="0" noProof="0" dirty="0">
                <a:ln>
                  <a:noFill/>
                </a:ln>
                <a:solidFill>
                  <a:srgbClr val="3A3838"/>
                </a:solidFill>
                <a:effectLst/>
                <a:uLnTx/>
                <a:uFillTx/>
                <a:latin typeface="Verdana"/>
                <a:ea typeface="+mn-ea"/>
                <a:cs typeface="Verdana"/>
              </a:rPr>
              <a:t> </a:t>
            </a:r>
            <a:r>
              <a:rPr kumimoji="0" sz="1400" b="0" i="0" u="none" strike="noStrike" kern="1200" cap="none" spc="-10" normalizeH="0" baseline="0" noProof="0" dirty="0">
                <a:ln>
                  <a:noFill/>
                </a:ln>
                <a:solidFill>
                  <a:srgbClr val="3A3838"/>
                </a:solidFill>
                <a:effectLst/>
                <a:uLnTx/>
                <a:uFillTx/>
                <a:latin typeface="Verdana"/>
                <a:ea typeface="+mn-ea"/>
                <a:cs typeface="Verdana"/>
              </a:rPr>
              <a:t>Western</a:t>
            </a:r>
            <a:r>
              <a:rPr kumimoji="0" sz="1400" b="0" i="0" u="none" strike="noStrike" kern="1200" cap="none" spc="-25"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Australia</a:t>
            </a:r>
            <a:endParaRPr kumimoji="0" sz="1400" b="0" i="0" u="none" strike="noStrike" kern="1200" cap="none" spc="0" normalizeH="0" baseline="0" noProof="0" dirty="0">
              <a:ln>
                <a:noFill/>
              </a:ln>
              <a:solidFill>
                <a:prstClr val="black"/>
              </a:solidFill>
              <a:effectLst/>
              <a:uLnTx/>
              <a:uFillTx/>
              <a:latin typeface="Verdana"/>
              <a:ea typeface="+mn-ea"/>
              <a:cs typeface="Verdana"/>
            </a:endParaRPr>
          </a:p>
          <a:p>
            <a:pPr marL="240665" marR="337185" lvl="0" indent="-228600" algn="l" defTabSz="914400" rtl="0" eaLnBrk="1" fontAlgn="auto" latinLnBrk="0" hangingPunct="1">
              <a:lnSpc>
                <a:spcPct val="100000"/>
              </a:lnSpc>
              <a:spcBef>
                <a:spcPts val="994"/>
              </a:spcBef>
              <a:spcAft>
                <a:spcPts val="0"/>
              </a:spcAft>
              <a:buClr>
                <a:srgbClr val="C7BA87"/>
              </a:buClr>
              <a:buSzTx/>
              <a:buFont typeface="Arial"/>
              <a:buChar char="•"/>
              <a:tabLst>
                <a:tab pos="240665" algn="l"/>
                <a:tab pos="241300" algn="l"/>
              </a:tabLst>
              <a:defRPr/>
            </a:pPr>
            <a:r>
              <a:rPr kumimoji="0" sz="1400" b="0" i="0" u="none" strike="noStrike" kern="1200" cap="none" spc="-5" normalizeH="0" baseline="0" noProof="0" dirty="0">
                <a:ln>
                  <a:noFill/>
                </a:ln>
                <a:solidFill>
                  <a:srgbClr val="3A3838"/>
                </a:solidFill>
                <a:effectLst/>
                <a:uLnTx/>
                <a:uFillTx/>
                <a:latin typeface="Verdana"/>
                <a:ea typeface="+mn-ea"/>
                <a:cs typeface="Verdana"/>
              </a:rPr>
              <a:t>Both</a:t>
            </a:r>
            <a:r>
              <a:rPr kumimoji="0" sz="1400" b="0" i="0" u="none" strike="noStrike" kern="1200" cap="none" spc="-2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projects</a:t>
            </a:r>
            <a:r>
              <a:rPr kumimoji="0" sz="1400" b="0" i="0" u="none" strike="noStrike" kern="1200" cap="none" spc="-1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contain</a:t>
            </a:r>
            <a:r>
              <a:rPr kumimoji="0" sz="1400" b="0" i="0" u="none" strike="noStrike" kern="1200" cap="none" spc="-2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significant</a:t>
            </a:r>
            <a:r>
              <a:rPr kumimoji="0" sz="1400" b="0" i="0" u="none" strike="noStrike" kern="1200" cap="none" spc="-5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Direct</a:t>
            </a:r>
            <a:r>
              <a:rPr kumimoji="0" sz="1400" b="0" i="0" u="none" strike="noStrike" kern="1200" cap="none" spc="-2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prstClr val="black"/>
                </a:solidFill>
                <a:effectLst/>
                <a:uLnTx/>
                <a:uFillTx/>
                <a:latin typeface="Verdana"/>
                <a:ea typeface="+mn-ea"/>
                <a:cs typeface="Verdana"/>
              </a:rPr>
              <a:t>Shipping </a:t>
            </a:r>
            <a:r>
              <a:rPr kumimoji="0" sz="1400" b="0" i="0" u="none" strike="noStrike" kern="1200" cap="none" spc="-480" normalizeH="0" baseline="0" noProof="0" dirty="0">
                <a:ln>
                  <a:noFill/>
                </a:ln>
                <a:solidFill>
                  <a:prstClr val="black"/>
                </a:solidFill>
                <a:effectLst/>
                <a:uLnTx/>
                <a:uFillTx/>
                <a:latin typeface="Verdana"/>
                <a:ea typeface="+mn-ea"/>
                <a:cs typeface="Verdana"/>
              </a:rPr>
              <a:t> </a:t>
            </a:r>
            <a:r>
              <a:rPr kumimoji="0" sz="1400" b="0" i="0" u="none" strike="noStrike" kern="1200" cap="none" spc="0" normalizeH="0" baseline="0" noProof="0" dirty="0">
                <a:ln>
                  <a:noFill/>
                </a:ln>
                <a:solidFill>
                  <a:prstClr val="black"/>
                </a:solidFill>
                <a:effectLst/>
                <a:uLnTx/>
                <a:uFillTx/>
                <a:latin typeface="Verdana"/>
                <a:ea typeface="+mn-ea"/>
                <a:cs typeface="Verdana"/>
              </a:rPr>
              <a:t>Ore</a:t>
            </a:r>
            <a:r>
              <a:rPr kumimoji="0" sz="1400" b="0" i="0" u="none" strike="noStrike" kern="1200" cap="none" spc="-15" normalizeH="0" baseline="0" noProof="0" dirty="0">
                <a:ln>
                  <a:noFill/>
                </a:ln>
                <a:solidFill>
                  <a:prstClr val="black"/>
                </a:solidFill>
                <a:effectLst/>
                <a:uLnTx/>
                <a:uFillTx/>
                <a:latin typeface="Verdana"/>
                <a:ea typeface="+mn-ea"/>
                <a:cs typeface="Verdana"/>
              </a:rPr>
              <a:t> </a:t>
            </a:r>
            <a:r>
              <a:rPr kumimoji="0" sz="1400" b="0" i="0" u="none" strike="noStrike" kern="1200" cap="none" spc="-5" normalizeH="0" baseline="0" noProof="0" dirty="0">
                <a:ln>
                  <a:noFill/>
                </a:ln>
                <a:solidFill>
                  <a:prstClr val="black"/>
                </a:solidFill>
                <a:effectLst/>
                <a:uLnTx/>
                <a:uFillTx/>
                <a:latin typeface="Verdana"/>
                <a:ea typeface="+mn-ea"/>
                <a:cs typeface="Verdana"/>
              </a:rPr>
              <a:t>(DSO)</a:t>
            </a:r>
            <a:r>
              <a:rPr kumimoji="0" sz="1400" b="0" i="0" u="none" strike="noStrike" kern="1200" cap="none" spc="-15" normalizeH="0" baseline="0" noProof="0" dirty="0">
                <a:ln>
                  <a:noFill/>
                </a:ln>
                <a:solidFill>
                  <a:prstClr val="black"/>
                </a:solidFill>
                <a:effectLst/>
                <a:uLnTx/>
                <a:uFillTx/>
                <a:latin typeface="Verdana"/>
                <a:ea typeface="+mn-ea"/>
                <a:cs typeface="Verdana"/>
              </a:rPr>
              <a:t> </a:t>
            </a:r>
            <a:r>
              <a:rPr kumimoji="0" sz="1400" b="0" i="0" u="none" strike="noStrike" kern="1200" cap="none" spc="0" normalizeH="0" baseline="0" noProof="0" dirty="0">
                <a:ln>
                  <a:noFill/>
                </a:ln>
                <a:solidFill>
                  <a:prstClr val="black"/>
                </a:solidFill>
                <a:effectLst/>
                <a:uLnTx/>
                <a:uFillTx/>
                <a:latin typeface="Verdana"/>
                <a:ea typeface="+mn-ea"/>
                <a:cs typeface="Verdana"/>
              </a:rPr>
              <a:t>potential</a:t>
            </a:r>
          </a:p>
          <a:p>
            <a:pPr marL="240665" marR="846455" lvl="0" indent="-228600" algn="l" defTabSz="914400" rtl="0" eaLnBrk="1" fontAlgn="auto" latinLnBrk="0" hangingPunct="1">
              <a:lnSpc>
                <a:spcPct val="100000"/>
              </a:lnSpc>
              <a:spcBef>
                <a:spcPts val="994"/>
              </a:spcBef>
              <a:spcAft>
                <a:spcPts val="0"/>
              </a:spcAft>
              <a:buClr>
                <a:srgbClr val="C7BA87"/>
              </a:buClr>
              <a:buSzTx/>
              <a:buFont typeface="Arial"/>
              <a:buChar char="•"/>
              <a:tabLst>
                <a:tab pos="240665" algn="l"/>
                <a:tab pos="241300" algn="l"/>
              </a:tabLst>
              <a:defRPr/>
            </a:pPr>
            <a:r>
              <a:rPr kumimoji="0" sz="1400" b="0" i="0" u="none" strike="noStrike" kern="1200" cap="none" spc="0" normalizeH="0" baseline="0" noProof="0" dirty="0">
                <a:ln>
                  <a:noFill/>
                </a:ln>
                <a:solidFill>
                  <a:srgbClr val="3A3838"/>
                </a:solidFill>
                <a:effectLst/>
                <a:uLnTx/>
                <a:uFillTx/>
                <a:latin typeface="Verdana"/>
                <a:ea typeface="+mn-ea"/>
                <a:cs typeface="Verdana"/>
              </a:rPr>
              <a:t>Major</a:t>
            </a:r>
            <a:r>
              <a:rPr kumimoji="0" sz="1400" b="0" i="0" u="none" strike="noStrike" kern="1200" cap="none" spc="-20" normalizeH="0" baseline="0" noProof="0" dirty="0">
                <a:ln>
                  <a:noFill/>
                </a:ln>
                <a:solidFill>
                  <a:srgbClr val="3A3838"/>
                </a:solidFill>
                <a:effectLst/>
                <a:uLnTx/>
                <a:uFillTx/>
                <a:latin typeface="Verdana"/>
                <a:ea typeface="+mn-ea"/>
                <a:cs typeface="Verdana"/>
              </a:rPr>
              <a:t> </a:t>
            </a:r>
            <a:r>
              <a:rPr kumimoji="0" lang="en-GB" sz="1400" b="0" i="0" u="none" strike="noStrike" kern="1200" cap="none" spc="-20" normalizeH="0" baseline="0" noProof="0" dirty="0">
                <a:ln>
                  <a:noFill/>
                </a:ln>
                <a:solidFill>
                  <a:srgbClr val="3A3838"/>
                </a:solidFill>
                <a:effectLst/>
                <a:uLnTx/>
                <a:uFillTx/>
                <a:latin typeface="Verdana"/>
                <a:ea typeface="+mn-ea"/>
                <a:cs typeface="Verdana"/>
              </a:rPr>
              <a:t>desktop </a:t>
            </a:r>
            <a:r>
              <a:rPr kumimoji="0" sz="1400" b="0" i="0" u="none" strike="noStrike" kern="1200" cap="none" spc="0" normalizeH="0" baseline="0" noProof="0" dirty="0">
                <a:ln>
                  <a:noFill/>
                </a:ln>
                <a:solidFill>
                  <a:srgbClr val="3A3838"/>
                </a:solidFill>
                <a:effectLst/>
                <a:uLnTx/>
                <a:uFillTx/>
                <a:latin typeface="Verdana"/>
                <a:ea typeface="+mn-ea"/>
                <a:cs typeface="Verdana"/>
              </a:rPr>
              <a:t>study</a:t>
            </a:r>
            <a:r>
              <a:rPr kumimoji="0" sz="1400" b="0" i="0" u="none" strike="noStrike" kern="1200" cap="none" spc="-3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completed</a:t>
            </a:r>
            <a:r>
              <a:rPr kumimoji="0" sz="1400" b="0" i="0" u="none" strike="noStrike" kern="1200" cap="none" spc="-40"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and </a:t>
            </a:r>
            <a:r>
              <a:rPr kumimoji="0" sz="1400" b="0" i="0" u="none" strike="noStrike" kern="1200" cap="none" spc="0" normalizeH="0" baseline="0" noProof="0" dirty="0">
                <a:ln>
                  <a:noFill/>
                </a:ln>
                <a:solidFill>
                  <a:srgbClr val="3A3838"/>
                </a:solidFill>
                <a:effectLst/>
                <a:uLnTx/>
                <a:uFillTx/>
                <a:latin typeface="Verdana"/>
                <a:ea typeface="+mn-ea"/>
                <a:cs typeface="Verdana"/>
              </a:rPr>
              <a:t>f</a:t>
            </a:r>
            <a:r>
              <a:rPr kumimoji="0" sz="1400" b="0" i="0" u="none" strike="noStrike" kern="1200" cap="none" spc="0" normalizeH="0" baseline="0" noProof="0" dirty="0">
                <a:ln>
                  <a:noFill/>
                </a:ln>
                <a:solidFill>
                  <a:prstClr val="black"/>
                </a:solidFill>
                <a:effectLst/>
                <a:uLnTx/>
                <a:uFillTx/>
                <a:latin typeface="Verdana"/>
                <a:ea typeface="+mn-ea"/>
                <a:cs typeface="Verdana"/>
              </a:rPr>
              <a:t>ield</a:t>
            </a:r>
            <a:r>
              <a:rPr kumimoji="0" sz="1400" b="0" i="0" u="none" strike="noStrike" kern="1200" cap="none" spc="-40" normalizeH="0" baseline="0" noProof="0" dirty="0">
                <a:ln>
                  <a:noFill/>
                </a:ln>
                <a:solidFill>
                  <a:prstClr val="black"/>
                </a:solidFill>
                <a:effectLst/>
                <a:uLnTx/>
                <a:uFillTx/>
                <a:latin typeface="Verdana"/>
                <a:ea typeface="+mn-ea"/>
                <a:cs typeface="Verdana"/>
              </a:rPr>
              <a:t> </a:t>
            </a:r>
            <a:r>
              <a:rPr kumimoji="0" sz="1400" b="0" i="0" u="none" strike="noStrike" kern="1200" cap="none" spc="0" normalizeH="0" baseline="0" noProof="0" dirty="0">
                <a:ln>
                  <a:noFill/>
                </a:ln>
                <a:solidFill>
                  <a:prstClr val="black"/>
                </a:solidFill>
                <a:effectLst/>
                <a:uLnTx/>
                <a:uFillTx/>
                <a:latin typeface="Verdana"/>
                <a:ea typeface="+mn-ea"/>
                <a:cs typeface="Verdana"/>
              </a:rPr>
              <a:t>work</a:t>
            </a:r>
            <a:r>
              <a:rPr kumimoji="0" sz="1400" b="0" i="0" u="none" strike="noStrike" kern="1200" cap="none" spc="-25" normalizeH="0" baseline="0" noProof="0" dirty="0">
                <a:ln>
                  <a:noFill/>
                </a:ln>
                <a:solidFill>
                  <a:prstClr val="black"/>
                </a:solidFill>
                <a:effectLst/>
                <a:uLnTx/>
                <a:uFillTx/>
                <a:latin typeface="Verdana"/>
                <a:ea typeface="+mn-ea"/>
                <a:cs typeface="Verdana"/>
              </a:rPr>
              <a:t> </a:t>
            </a:r>
            <a:r>
              <a:rPr kumimoji="0" lang="en-GB" sz="1400" b="0" i="0" u="none" strike="noStrike" kern="1200" cap="none" spc="-25" normalizeH="0" baseline="0" noProof="0" dirty="0">
                <a:ln>
                  <a:noFill/>
                </a:ln>
                <a:solidFill>
                  <a:prstClr val="black"/>
                </a:solidFill>
                <a:effectLst/>
                <a:uLnTx/>
                <a:uFillTx/>
                <a:latin typeface="Verdana"/>
                <a:ea typeface="+mn-ea"/>
                <a:cs typeface="Verdana"/>
              </a:rPr>
              <a:t>commenced</a:t>
            </a:r>
            <a:endParaRPr kumimoji="0" sz="1400" b="0" i="0" u="none" strike="noStrike" kern="1200" cap="none" spc="0" normalizeH="0" baseline="0" noProof="0" dirty="0">
              <a:ln>
                <a:noFill/>
              </a:ln>
              <a:solidFill>
                <a:prstClr val="black"/>
              </a:solidFill>
              <a:effectLst/>
              <a:uLnTx/>
              <a:uFillTx/>
              <a:latin typeface="Verdana"/>
              <a:ea typeface="+mn-ea"/>
              <a:cs typeface="Verdana"/>
            </a:endParaRPr>
          </a:p>
          <a:p>
            <a:pPr marL="241300" marR="0" lvl="0" indent="-228600" algn="l" defTabSz="914400" rtl="0" eaLnBrk="1" fontAlgn="auto" latinLnBrk="0" hangingPunct="1">
              <a:lnSpc>
                <a:spcPct val="100000"/>
              </a:lnSpc>
              <a:spcBef>
                <a:spcPts val="1010"/>
              </a:spcBef>
              <a:spcAft>
                <a:spcPts val="0"/>
              </a:spcAft>
              <a:buClr>
                <a:srgbClr val="C7BA87"/>
              </a:buClr>
              <a:buSzTx/>
              <a:buFont typeface="Arial"/>
              <a:buChar char="•"/>
              <a:tabLst>
                <a:tab pos="240665" algn="l"/>
                <a:tab pos="241300" algn="l"/>
              </a:tabLst>
              <a:defRPr/>
            </a:pPr>
            <a:r>
              <a:rPr kumimoji="0" sz="1400" b="0" i="0" u="none" strike="noStrike" kern="1200" cap="none" spc="-5" normalizeH="0" baseline="0" noProof="0" dirty="0">
                <a:ln>
                  <a:noFill/>
                </a:ln>
                <a:solidFill>
                  <a:srgbClr val="3A3838"/>
                </a:solidFill>
                <a:effectLst/>
                <a:uLnTx/>
                <a:uFillTx/>
                <a:latin typeface="Verdana"/>
                <a:ea typeface="+mn-ea"/>
                <a:cs typeface="Verdana"/>
              </a:rPr>
              <a:t>High-grade</a:t>
            </a:r>
            <a:r>
              <a:rPr kumimoji="0" sz="1400" b="0" i="0" u="none" strike="noStrike" kern="1200" cap="none" spc="-2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samples</a:t>
            </a:r>
            <a:r>
              <a:rPr kumimoji="0" sz="1400" b="0" i="0" u="none" strike="noStrike" kern="1200" cap="none" spc="-35"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at</a:t>
            </a:r>
            <a:r>
              <a:rPr kumimoji="0" sz="1400" b="0" i="0" u="none" strike="noStrike" kern="1200" cap="none" spc="-15"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60-65%</a:t>
            </a:r>
            <a:r>
              <a:rPr kumimoji="0" sz="1400" b="0" i="0" u="none" strike="noStrike" kern="1200" cap="none" spc="-10" normalizeH="0" baseline="0" noProof="0" dirty="0">
                <a:ln>
                  <a:noFill/>
                </a:ln>
                <a:solidFill>
                  <a:srgbClr val="3A3838"/>
                </a:solidFill>
                <a:effectLst/>
                <a:uLnTx/>
                <a:uFillTx/>
                <a:latin typeface="Verdana"/>
                <a:ea typeface="+mn-ea"/>
                <a:cs typeface="Verdana"/>
              </a:rPr>
              <a:t> </a:t>
            </a:r>
            <a:r>
              <a:rPr kumimoji="0" sz="1400" b="0" i="0" u="none" strike="noStrike" kern="1200" cap="none" spc="-20" normalizeH="0" baseline="0" noProof="0" dirty="0">
                <a:ln>
                  <a:noFill/>
                </a:ln>
                <a:solidFill>
                  <a:srgbClr val="3A3838"/>
                </a:solidFill>
                <a:effectLst/>
                <a:uLnTx/>
                <a:uFillTx/>
                <a:latin typeface="Verdana"/>
                <a:ea typeface="+mn-ea"/>
                <a:cs typeface="Verdana"/>
              </a:rPr>
              <a:t>Fe</a:t>
            </a:r>
            <a:r>
              <a:rPr kumimoji="0" sz="1400" b="0" i="0" u="none" strike="noStrike" kern="1200" cap="none" spc="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confirmed</a:t>
            </a:r>
            <a:endParaRPr kumimoji="0" sz="1400" b="0" i="0" u="none" strike="noStrike" kern="1200" cap="none" spc="0" normalizeH="0" baseline="0" noProof="0" dirty="0">
              <a:ln>
                <a:noFill/>
              </a:ln>
              <a:solidFill>
                <a:prstClr val="black"/>
              </a:solidFill>
              <a:effectLst/>
              <a:uLnTx/>
              <a:uFillTx/>
              <a:latin typeface="Verdana"/>
              <a:ea typeface="+mn-ea"/>
              <a:cs typeface="Verdana"/>
            </a:endParaRPr>
          </a:p>
          <a:p>
            <a:pPr marL="241300" marR="498475" lvl="0" indent="-228600" algn="l" defTabSz="914400" rtl="0" eaLnBrk="1" fontAlgn="auto" latinLnBrk="0" hangingPunct="1">
              <a:lnSpc>
                <a:spcPct val="100000"/>
              </a:lnSpc>
              <a:spcBef>
                <a:spcPts val="994"/>
              </a:spcBef>
              <a:spcAft>
                <a:spcPts val="0"/>
              </a:spcAft>
              <a:buClr>
                <a:srgbClr val="C7BA87"/>
              </a:buClr>
              <a:buSzTx/>
              <a:buFont typeface="Arial"/>
              <a:buChar char="•"/>
              <a:tabLst>
                <a:tab pos="240665" algn="l"/>
                <a:tab pos="241300" algn="l"/>
              </a:tabLst>
              <a:defRPr/>
            </a:pPr>
            <a:r>
              <a:rPr kumimoji="0" sz="1400" b="1" i="0" u="none" strike="noStrike" kern="1200" cap="none" spc="-5" normalizeH="0" baseline="0" noProof="0" dirty="0">
                <a:ln>
                  <a:noFill/>
                </a:ln>
                <a:solidFill>
                  <a:prstClr val="black"/>
                </a:solidFill>
                <a:effectLst/>
                <a:uLnTx/>
                <a:uFillTx/>
                <a:latin typeface="Verdana"/>
                <a:ea typeface="+mn-ea"/>
                <a:cs typeface="Verdana"/>
              </a:rPr>
              <a:t>Exploration target </a:t>
            </a:r>
            <a:r>
              <a:rPr kumimoji="0" sz="1400" b="1" i="0" u="none" strike="noStrike" kern="1200" cap="none" spc="0" normalizeH="0" baseline="0" noProof="0" dirty="0">
                <a:ln>
                  <a:noFill/>
                </a:ln>
                <a:solidFill>
                  <a:prstClr val="black"/>
                </a:solidFill>
                <a:effectLst/>
                <a:uLnTx/>
                <a:uFillTx/>
                <a:latin typeface="Verdana"/>
                <a:ea typeface="+mn-ea"/>
                <a:cs typeface="Verdana"/>
              </a:rPr>
              <a:t>confirmed </a:t>
            </a:r>
            <a:r>
              <a:rPr kumimoji="0" sz="1400" b="1" i="0" u="none" strike="noStrike" kern="1200" cap="none" spc="-5" normalizeH="0" baseline="0" noProof="0" dirty="0">
                <a:ln>
                  <a:noFill/>
                </a:ln>
                <a:solidFill>
                  <a:prstClr val="black"/>
                </a:solidFill>
                <a:effectLst/>
                <a:uLnTx/>
                <a:uFillTx/>
                <a:latin typeface="Verdana"/>
                <a:ea typeface="+mn-ea"/>
                <a:cs typeface="Verdana"/>
              </a:rPr>
              <a:t>50-245Mt </a:t>
            </a:r>
            <a:r>
              <a:rPr kumimoji="0" sz="1400" b="1" i="0" u="none" strike="noStrike" kern="1200" cap="none" spc="0" normalizeH="0" baseline="0" noProof="0" dirty="0">
                <a:ln>
                  <a:noFill/>
                </a:ln>
                <a:solidFill>
                  <a:prstClr val="black"/>
                </a:solidFill>
                <a:effectLst/>
                <a:uLnTx/>
                <a:uFillTx/>
                <a:latin typeface="Verdana"/>
                <a:ea typeface="+mn-ea"/>
                <a:cs typeface="Verdana"/>
              </a:rPr>
              <a:t>@ </a:t>
            </a:r>
            <a:r>
              <a:rPr kumimoji="0" sz="1400" b="1" i="0" u="none" strike="noStrike" kern="1200" cap="none" spc="-465" normalizeH="0" baseline="0" noProof="0" dirty="0">
                <a:ln>
                  <a:noFill/>
                </a:ln>
                <a:solidFill>
                  <a:prstClr val="black"/>
                </a:solidFill>
                <a:effectLst/>
                <a:uLnTx/>
                <a:uFillTx/>
                <a:latin typeface="Verdana"/>
                <a:ea typeface="+mn-ea"/>
                <a:cs typeface="Verdana"/>
              </a:rPr>
              <a:t> </a:t>
            </a:r>
            <a:r>
              <a:rPr kumimoji="0" sz="1400" b="1" i="0" u="none" strike="noStrike" kern="1200" cap="none" spc="0" normalizeH="0" baseline="0" noProof="0" dirty="0">
                <a:ln>
                  <a:noFill/>
                </a:ln>
                <a:solidFill>
                  <a:prstClr val="black"/>
                </a:solidFill>
                <a:effectLst/>
                <a:uLnTx/>
                <a:uFillTx/>
                <a:latin typeface="Verdana"/>
                <a:ea typeface="+mn-ea"/>
                <a:cs typeface="Verdana"/>
              </a:rPr>
              <a:t>between</a:t>
            </a:r>
            <a:r>
              <a:rPr kumimoji="0" sz="1400" b="1" i="0" u="none" strike="noStrike" kern="1200" cap="none" spc="-45" normalizeH="0" baseline="0" noProof="0" dirty="0">
                <a:ln>
                  <a:noFill/>
                </a:ln>
                <a:solidFill>
                  <a:prstClr val="black"/>
                </a:solidFill>
                <a:effectLst/>
                <a:uLnTx/>
                <a:uFillTx/>
                <a:latin typeface="Verdana"/>
                <a:ea typeface="+mn-ea"/>
                <a:cs typeface="Verdana"/>
              </a:rPr>
              <a:t> </a:t>
            </a:r>
            <a:r>
              <a:rPr kumimoji="0" sz="1400" b="1" i="0" u="none" strike="noStrike" kern="1200" cap="none" spc="-5" normalizeH="0" baseline="0" noProof="0" dirty="0">
                <a:ln>
                  <a:noFill/>
                </a:ln>
                <a:solidFill>
                  <a:prstClr val="black"/>
                </a:solidFill>
                <a:effectLst/>
                <a:uLnTx/>
                <a:uFillTx/>
                <a:latin typeface="Verdana"/>
                <a:ea typeface="+mn-ea"/>
                <a:cs typeface="Verdana"/>
              </a:rPr>
              <a:t>50-65%</a:t>
            </a:r>
            <a:r>
              <a:rPr kumimoji="0" sz="1400" b="1" i="0" u="none" strike="noStrike" kern="1200" cap="none" spc="0" normalizeH="0" baseline="0" noProof="0" dirty="0">
                <a:ln>
                  <a:noFill/>
                </a:ln>
                <a:solidFill>
                  <a:prstClr val="black"/>
                </a:solidFill>
                <a:effectLst/>
                <a:uLnTx/>
                <a:uFillTx/>
                <a:latin typeface="Verdana"/>
                <a:ea typeface="+mn-ea"/>
                <a:cs typeface="Verdana"/>
              </a:rPr>
              <a:t> Fe</a:t>
            </a:r>
            <a:endParaRPr kumimoji="0" sz="1400" b="0" i="0" u="none" strike="noStrike" kern="1200" cap="none" spc="0" normalizeH="0" baseline="0" noProof="0" dirty="0">
              <a:ln>
                <a:noFill/>
              </a:ln>
              <a:solidFill>
                <a:prstClr val="black"/>
              </a:solidFill>
              <a:effectLst/>
              <a:uLnTx/>
              <a:uFillTx/>
              <a:latin typeface="Verdana"/>
              <a:ea typeface="+mn-ea"/>
              <a:cs typeface="Verdana"/>
            </a:endParaRPr>
          </a:p>
          <a:p>
            <a:pPr marL="241300" marR="404495" lvl="0" indent="-228600" algn="l" defTabSz="914400" rtl="0" eaLnBrk="1" fontAlgn="auto" latinLnBrk="0" hangingPunct="1">
              <a:lnSpc>
                <a:spcPct val="100000"/>
              </a:lnSpc>
              <a:spcBef>
                <a:spcPts val="994"/>
              </a:spcBef>
              <a:spcAft>
                <a:spcPts val="0"/>
              </a:spcAft>
              <a:buClr>
                <a:srgbClr val="C7BA87"/>
              </a:buClr>
              <a:buSzTx/>
              <a:buFont typeface="Arial"/>
              <a:buChar char="•"/>
              <a:tabLst>
                <a:tab pos="240665" algn="l"/>
                <a:tab pos="241300" algn="l"/>
              </a:tabLst>
              <a:defRPr/>
            </a:pPr>
            <a:r>
              <a:rPr kumimoji="0" sz="1400" b="0" i="0" u="none" strike="noStrike" kern="1200" cap="none" spc="0" normalizeH="0" baseline="0" noProof="0" dirty="0">
                <a:ln>
                  <a:noFill/>
                </a:ln>
                <a:solidFill>
                  <a:srgbClr val="3A3838"/>
                </a:solidFill>
                <a:effectLst/>
                <a:uLnTx/>
                <a:uFillTx/>
                <a:latin typeface="Verdana"/>
                <a:ea typeface="+mn-ea"/>
                <a:cs typeface="Verdana"/>
              </a:rPr>
              <a:t>Surrounded</a:t>
            </a:r>
            <a:r>
              <a:rPr kumimoji="0" sz="1400" b="0" i="0" u="none" strike="noStrike" kern="1200" cap="none" spc="-2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by</a:t>
            </a:r>
            <a:r>
              <a:rPr kumimoji="0" sz="1400" b="0" i="0" u="none" strike="noStrike" kern="1200" cap="none" spc="-2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major</a:t>
            </a:r>
            <a:r>
              <a:rPr kumimoji="0" sz="1400" b="0" i="0" u="none" strike="noStrike" kern="1200" cap="none" spc="-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mines</a:t>
            </a:r>
            <a:r>
              <a:rPr kumimoji="0" sz="1400" b="0" i="0" u="none" strike="noStrike" kern="1200" cap="none" spc="-4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including</a:t>
            </a:r>
            <a:r>
              <a:rPr kumimoji="0" sz="1400" b="0" i="0" u="none" strike="noStrike" kern="1200" cap="none" spc="-40"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Rio,</a:t>
            </a:r>
            <a:r>
              <a:rPr kumimoji="0" sz="1400" b="0" i="0" u="none" strike="noStrike" kern="1200" cap="none" spc="-15" normalizeH="0" baseline="0" noProof="0" dirty="0">
                <a:ln>
                  <a:noFill/>
                </a:ln>
                <a:solidFill>
                  <a:srgbClr val="3A3838"/>
                </a:solidFill>
                <a:effectLst/>
                <a:uLnTx/>
                <a:uFillTx/>
                <a:latin typeface="Verdana"/>
                <a:ea typeface="+mn-ea"/>
                <a:cs typeface="Verdana"/>
              </a:rPr>
              <a:t> </a:t>
            </a:r>
            <a:r>
              <a:rPr kumimoji="0" sz="1400" b="0" i="0" u="none" strike="noStrike" kern="1200" cap="none" spc="-50" normalizeH="0" baseline="0" noProof="0" dirty="0">
                <a:ln>
                  <a:noFill/>
                </a:ln>
                <a:solidFill>
                  <a:srgbClr val="3A3838"/>
                </a:solidFill>
                <a:effectLst/>
                <a:uLnTx/>
                <a:uFillTx/>
                <a:latin typeface="Verdana"/>
                <a:ea typeface="+mn-ea"/>
                <a:cs typeface="Verdana"/>
              </a:rPr>
              <a:t>BHP, </a:t>
            </a:r>
            <a:r>
              <a:rPr kumimoji="0" sz="1400" b="0" i="0" u="none" strike="noStrike" kern="1200" cap="none" spc="-475"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Fortescue</a:t>
            </a:r>
            <a:r>
              <a:rPr kumimoji="0" sz="1400" b="0" i="0" u="none" strike="noStrike" kern="1200" cap="none" spc="-40"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and</a:t>
            </a:r>
            <a:r>
              <a:rPr kumimoji="0" sz="1400" b="0" i="0" u="none" strike="noStrike" kern="1200" cap="none" spc="0" normalizeH="0" baseline="0" noProof="0" dirty="0">
                <a:ln>
                  <a:noFill/>
                </a:ln>
                <a:solidFill>
                  <a:srgbClr val="3A3838"/>
                </a:solidFill>
                <a:effectLst/>
                <a:uLnTx/>
                <a:uFillTx/>
                <a:latin typeface="Verdana"/>
                <a:ea typeface="+mn-ea"/>
                <a:cs typeface="Verdana"/>
              </a:rPr>
              <a:t> Hancock</a:t>
            </a:r>
            <a:r>
              <a:rPr kumimoji="0" sz="1400" b="0" i="0" u="none" strike="noStrike" kern="1200" cap="none" spc="-4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Prospecting</a:t>
            </a:r>
            <a:endParaRPr kumimoji="0" sz="1400" b="0" i="0" u="none" strike="noStrike" kern="1200" cap="none" spc="0" normalizeH="0" baseline="0" noProof="0" dirty="0">
              <a:ln>
                <a:noFill/>
              </a:ln>
              <a:solidFill>
                <a:prstClr val="black"/>
              </a:solidFill>
              <a:effectLst/>
              <a:uLnTx/>
              <a:uFillTx/>
              <a:latin typeface="Verdana"/>
              <a:ea typeface="+mn-ea"/>
              <a:cs typeface="Verdana"/>
            </a:endParaRPr>
          </a:p>
          <a:p>
            <a:pPr marL="241300" marR="229870" lvl="0" indent="-228600" algn="l" defTabSz="914400" rtl="0" eaLnBrk="1" fontAlgn="auto" latinLnBrk="0" hangingPunct="1">
              <a:lnSpc>
                <a:spcPct val="100000"/>
              </a:lnSpc>
              <a:spcBef>
                <a:spcPts val="1010"/>
              </a:spcBef>
              <a:spcAft>
                <a:spcPts val="0"/>
              </a:spcAft>
              <a:buClr>
                <a:srgbClr val="C7BA87"/>
              </a:buClr>
              <a:buSzTx/>
              <a:buFont typeface="Arial"/>
              <a:buChar char="•"/>
              <a:tabLst>
                <a:tab pos="240665" algn="l"/>
                <a:tab pos="241300" algn="l"/>
              </a:tabLst>
              <a:defRPr/>
            </a:pPr>
            <a:r>
              <a:rPr kumimoji="0" sz="1400" b="0" i="0" u="none" strike="noStrike" kern="1200" cap="none" spc="-10" normalizeH="0" baseline="0" noProof="0" dirty="0">
                <a:ln>
                  <a:noFill/>
                </a:ln>
                <a:solidFill>
                  <a:srgbClr val="3A3838"/>
                </a:solidFill>
                <a:effectLst/>
                <a:uLnTx/>
                <a:uFillTx/>
                <a:latin typeface="Verdana"/>
                <a:ea typeface="+mn-ea"/>
                <a:cs typeface="Verdana"/>
              </a:rPr>
              <a:t>Recent</a:t>
            </a:r>
            <a:r>
              <a:rPr kumimoji="0" sz="1400" b="0" i="0" u="none" strike="noStrike" kern="1200" cap="none" spc="-2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field</a:t>
            </a:r>
            <a:r>
              <a:rPr kumimoji="0" sz="1400" b="0" i="0" u="none" strike="noStrike" kern="1200" cap="none" spc="-3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work</a:t>
            </a:r>
            <a:r>
              <a:rPr kumimoji="0" sz="1400" b="0" i="0" u="none" strike="noStrike" kern="1200" cap="none" spc="-2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determine</a:t>
            </a:r>
            <a:r>
              <a:rPr kumimoji="0" sz="1400" b="0" i="0" u="none" strike="noStrike" kern="1200" cap="none" spc="-3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best</a:t>
            </a:r>
            <a:r>
              <a:rPr kumimoji="0" sz="1400" b="0" i="0" u="none" strike="noStrike" kern="1200" cap="none" spc="-1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exploration</a:t>
            </a:r>
            <a:r>
              <a:rPr kumimoji="0" sz="1400" b="0" i="0" u="none" strike="noStrike" kern="1200" cap="none" spc="-50"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drill </a:t>
            </a:r>
            <a:r>
              <a:rPr kumimoji="0" sz="1400" b="0" i="0" u="none" strike="noStrike" kern="1200" cap="none" spc="-480"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targets and </a:t>
            </a:r>
            <a:r>
              <a:rPr kumimoji="0" sz="1400" b="0" i="0" u="none" strike="noStrike" kern="1200" cap="none" spc="0" normalizeH="0" baseline="0" noProof="0" dirty="0">
                <a:ln>
                  <a:noFill/>
                </a:ln>
                <a:solidFill>
                  <a:srgbClr val="3A3838"/>
                </a:solidFill>
                <a:effectLst/>
                <a:uLnTx/>
                <a:uFillTx/>
                <a:latin typeface="Verdana"/>
                <a:ea typeface="+mn-ea"/>
                <a:cs typeface="Verdana"/>
              </a:rPr>
              <a:t>areas </a:t>
            </a:r>
            <a:r>
              <a:rPr kumimoji="0" sz="1400" b="0" i="0" u="none" strike="noStrike" kern="1200" cap="none" spc="-5" normalizeH="0" baseline="0" noProof="0" dirty="0">
                <a:ln>
                  <a:noFill/>
                </a:ln>
                <a:solidFill>
                  <a:srgbClr val="3A3838"/>
                </a:solidFill>
                <a:effectLst/>
                <a:uLnTx/>
                <a:uFillTx/>
                <a:latin typeface="Verdana"/>
                <a:ea typeface="+mn-ea"/>
                <a:cs typeface="Verdana"/>
              </a:rPr>
              <a:t>that </a:t>
            </a:r>
            <a:r>
              <a:rPr kumimoji="0" sz="1400" b="0" i="0" u="none" strike="noStrike" kern="1200" cap="none" spc="0" normalizeH="0" baseline="0" noProof="0" dirty="0">
                <a:ln>
                  <a:noFill/>
                </a:ln>
                <a:solidFill>
                  <a:srgbClr val="3A3838"/>
                </a:solidFill>
                <a:effectLst/>
                <a:uLnTx/>
                <a:uFillTx/>
                <a:latin typeface="Verdana"/>
                <a:ea typeface="+mn-ea"/>
                <a:cs typeface="Verdana"/>
              </a:rPr>
              <a:t>need </a:t>
            </a:r>
            <a:r>
              <a:rPr kumimoji="0" sz="1400" b="0" i="0" u="none" strike="noStrike" kern="1200" cap="none" spc="-5" normalizeH="0" baseline="0" noProof="0" dirty="0">
                <a:ln>
                  <a:noFill/>
                </a:ln>
                <a:solidFill>
                  <a:srgbClr val="3A3838"/>
                </a:solidFill>
                <a:effectLst/>
                <a:uLnTx/>
                <a:uFillTx/>
                <a:latin typeface="Verdana"/>
                <a:ea typeface="+mn-ea"/>
                <a:cs typeface="Verdana"/>
              </a:rPr>
              <a:t>further </a:t>
            </a:r>
            <a:r>
              <a:rPr kumimoji="0" sz="1400" b="0" i="0" u="none" strike="noStrike" kern="1200" cap="none" spc="0" normalizeH="0" baseline="0" noProof="0" dirty="0">
                <a:ln>
                  <a:noFill/>
                </a:ln>
                <a:solidFill>
                  <a:srgbClr val="3A3838"/>
                </a:solidFill>
                <a:effectLst/>
                <a:uLnTx/>
                <a:uFillTx/>
                <a:latin typeface="Verdana"/>
                <a:ea typeface="+mn-ea"/>
                <a:cs typeface="Verdana"/>
              </a:rPr>
              <a:t>detailed </a:t>
            </a:r>
            <a:r>
              <a:rPr kumimoji="0" sz="1400" b="0" i="0" u="none" strike="noStrike" kern="1200" cap="none" spc="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mapping,</a:t>
            </a:r>
            <a:r>
              <a:rPr kumimoji="0" sz="1400" b="0" i="0" u="none" strike="noStrike" kern="1200" cap="none" spc="-2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sampling</a:t>
            </a:r>
            <a:r>
              <a:rPr kumimoji="0" sz="1400" b="0" i="0" u="none" strike="noStrike" kern="1200" cap="none" spc="-5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prior</a:t>
            </a:r>
            <a:r>
              <a:rPr kumimoji="0" sz="1400" b="0" i="0" u="none" strike="noStrike" kern="1200" cap="none" spc="-15"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to</a:t>
            </a:r>
            <a:r>
              <a:rPr kumimoji="0" sz="1400" b="0" i="0" u="none" strike="noStrike" kern="1200" cap="none" spc="-15"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drilling</a:t>
            </a:r>
            <a:endParaRPr kumimoji="0" lang="en-GB" sz="1400" b="0" i="0" u="none" strike="noStrike" kern="1200" cap="none" spc="5" normalizeH="0" baseline="0" noProof="0" dirty="0">
              <a:ln>
                <a:noFill/>
              </a:ln>
              <a:solidFill>
                <a:srgbClr val="3A3838"/>
              </a:solidFill>
              <a:effectLst/>
              <a:uLnTx/>
              <a:uFillTx/>
              <a:latin typeface="Verdana"/>
              <a:ea typeface="+mn-ea"/>
              <a:cs typeface="Verdana"/>
            </a:endParaRPr>
          </a:p>
          <a:p>
            <a:pPr marL="241300" marR="229870" lvl="0" indent="-228600" algn="l" defTabSz="914400" rtl="0" eaLnBrk="1" fontAlgn="auto" latinLnBrk="0" hangingPunct="1">
              <a:lnSpc>
                <a:spcPct val="100000"/>
              </a:lnSpc>
              <a:spcBef>
                <a:spcPts val="1010"/>
              </a:spcBef>
              <a:spcAft>
                <a:spcPts val="0"/>
              </a:spcAft>
              <a:buClr>
                <a:srgbClr val="C7BA87"/>
              </a:buClr>
              <a:buSzTx/>
              <a:buFont typeface="Arial"/>
              <a:buChar char="•"/>
              <a:tabLst>
                <a:tab pos="240665" algn="l"/>
                <a:tab pos="241300" algn="l"/>
              </a:tabLst>
              <a:defRPr/>
            </a:pPr>
            <a:r>
              <a:rPr kumimoji="0" lang="en-GB" sz="1400" b="0" i="0" u="none" strike="noStrike" kern="1200" cap="none" spc="5" normalizeH="0" baseline="0" noProof="0" dirty="0">
                <a:ln>
                  <a:noFill/>
                </a:ln>
                <a:solidFill>
                  <a:srgbClr val="3A3838"/>
                </a:solidFill>
                <a:effectLst/>
                <a:uLnTx/>
                <a:uFillTx/>
                <a:latin typeface="Verdana"/>
                <a:ea typeface="+mn-ea"/>
                <a:cs typeface="Verdana"/>
              </a:rPr>
              <a:t>Maiden drilling program underway on Hancock Ranges</a:t>
            </a:r>
          </a:p>
          <a:p>
            <a:pPr marL="241300" marR="229870" lvl="0" indent="-228600" algn="l" defTabSz="914400" rtl="0" eaLnBrk="1" fontAlgn="auto" latinLnBrk="0" hangingPunct="1">
              <a:lnSpc>
                <a:spcPct val="100000"/>
              </a:lnSpc>
              <a:spcBef>
                <a:spcPts val="1010"/>
              </a:spcBef>
              <a:spcAft>
                <a:spcPts val="0"/>
              </a:spcAft>
              <a:buClr>
                <a:srgbClr val="C7BA87"/>
              </a:buClr>
              <a:buSzTx/>
              <a:buFont typeface="Arial"/>
              <a:buChar char="•"/>
              <a:tabLst>
                <a:tab pos="240665" algn="l"/>
                <a:tab pos="241300" algn="l"/>
              </a:tabLst>
              <a:defRPr/>
            </a:pPr>
            <a:r>
              <a:rPr kumimoji="0" lang="en-GB" sz="1400" b="0" i="0" u="none" strike="noStrike" kern="1200" cap="none" spc="5" normalizeH="0" baseline="0" noProof="0" dirty="0">
                <a:ln>
                  <a:noFill/>
                </a:ln>
                <a:solidFill>
                  <a:srgbClr val="3A3838"/>
                </a:solidFill>
                <a:effectLst/>
                <a:uLnTx/>
                <a:uFillTx/>
                <a:latin typeface="Verdana"/>
                <a:ea typeface="+mn-ea"/>
                <a:cs typeface="Verdana"/>
              </a:rPr>
              <a:t>Resource drilling on Sirius Extension planned</a:t>
            </a:r>
            <a:endParaRPr kumimoji="0"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3" name="object 3"/>
          <p:cNvSpPr txBox="1">
            <a:spLocks noGrp="1"/>
          </p:cNvSpPr>
          <p:nvPr>
            <p:ph type="title"/>
          </p:nvPr>
        </p:nvSpPr>
        <p:spPr>
          <a:xfrm>
            <a:off x="516060" y="464127"/>
            <a:ext cx="6722939" cy="6591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en-GB" spc="-5" dirty="0"/>
              <a:t>HAMERSLEY (IRON ORE)</a:t>
            </a:r>
            <a:br>
              <a:rPr lang="en-GB" spc="-5" dirty="0"/>
            </a:br>
            <a:r>
              <a:rPr kumimoji="0" lang="en-GB" sz="1800" b="1" i="1" u="none" strike="noStrike" kern="1200" cap="none" spc="-5" normalizeH="0" baseline="0" noProof="0" dirty="0">
                <a:ln>
                  <a:noFill/>
                </a:ln>
                <a:solidFill>
                  <a:srgbClr val="9B4413"/>
                </a:solidFill>
                <a:effectLst/>
                <a:uLnTx/>
                <a:uFillTx/>
                <a:latin typeface="Calibri"/>
                <a:ea typeface="+mn-ea"/>
                <a:cs typeface="Calibri"/>
              </a:rPr>
              <a:t>High-grade</a:t>
            </a:r>
            <a:r>
              <a:rPr kumimoji="0" lang="en-GB" sz="1800" b="1" i="1" u="none" strike="noStrike" kern="1200" cap="none" spc="-50" normalizeH="0" baseline="0" noProof="0" dirty="0">
                <a:ln>
                  <a:noFill/>
                </a:ln>
                <a:solidFill>
                  <a:srgbClr val="9B4413"/>
                </a:solidFill>
                <a:effectLst/>
                <a:uLnTx/>
                <a:uFillTx/>
                <a:latin typeface="Calibri"/>
                <a:ea typeface="+mn-ea"/>
                <a:cs typeface="Calibri"/>
              </a:rPr>
              <a:t> </a:t>
            </a:r>
            <a:r>
              <a:rPr kumimoji="0" lang="en-GB" sz="1800" b="1" i="1" u="none" strike="noStrike" kern="1200" cap="none" spc="-10" normalizeH="0" baseline="0" noProof="0" dirty="0">
                <a:ln>
                  <a:noFill/>
                </a:ln>
                <a:solidFill>
                  <a:srgbClr val="9B4413"/>
                </a:solidFill>
                <a:effectLst/>
                <a:uLnTx/>
                <a:uFillTx/>
                <a:latin typeface="Calibri"/>
                <a:ea typeface="+mn-ea"/>
                <a:cs typeface="Calibri"/>
              </a:rPr>
              <a:t>iron</a:t>
            </a:r>
            <a:r>
              <a:rPr kumimoji="0" lang="en-GB" sz="1800" b="1" i="1" u="none" strike="noStrike" kern="1200" cap="none" spc="-15" normalizeH="0" baseline="0" noProof="0" dirty="0">
                <a:ln>
                  <a:noFill/>
                </a:ln>
                <a:solidFill>
                  <a:srgbClr val="9B4413"/>
                </a:solidFill>
                <a:effectLst/>
                <a:uLnTx/>
                <a:uFillTx/>
                <a:latin typeface="Calibri"/>
                <a:ea typeface="+mn-ea"/>
                <a:cs typeface="Calibri"/>
              </a:rPr>
              <a:t> </a:t>
            </a:r>
            <a:r>
              <a:rPr kumimoji="0" lang="en-GB" sz="1800" b="1" i="1" u="none" strike="noStrike" kern="1200" cap="none" spc="-10" normalizeH="0" baseline="0" noProof="0" dirty="0">
                <a:ln>
                  <a:noFill/>
                </a:ln>
                <a:solidFill>
                  <a:srgbClr val="9B4413"/>
                </a:solidFill>
                <a:effectLst/>
                <a:uLnTx/>
                <a:uFillTx/>
                <a:latin typeface="Calibri"/>
                <a:ea typeface="+mn-ea"/>
                <a:cs typeface="Calibri"/>
              </a:rPr>
              <a:t>ore with</a:t>
            </a:r>
            <a:r>
              <a:rPr kumimoji="0" lang="en-GB" sz="1800" b="1" i="1" u="none" strike="noStrike" kern="1200" cap="none" spc="-30" normalizeH="0" baseline="0" noProof="0" dirty="0">
                <a:ln>
                  <a:noFill/>
                </a:ln>
                <a:solidFill>
                  <a:srgbClr val="9B4413"/>
                </a:solidFill>
                <a:effectLst/>
                <a:uLnTx/>
                <a:uFillTx/>
                <a:latin typeface="Calibri"/>
                <a:ea typeface="+mn-ea"/>
                <a:cs typeface="Calibri"/>
              </a:rPr>
              <a:t> </a:t>
            </a:r>
            <a:r>
              <a:rPr kumimoji="0" lang="en-GB" sz="1800" b="1" i="1" u="none" strike="noStrike" kern="1200" cap="none" spc="-5" normalizeH="0" baseline="0" noProof="0" dirty="0">
                <a:ln>
                  <a:noFill/>
                </a:ln>
                <a:solidFill>
                  <a:srgbClr val="9B4413"/>
                </a:solidFill>
                <a:effectLst/>
                <a:uLnTx/>
                <a:uFillTx/>
                <a:latin typeface="Calibri"/>
                <a:ea typeface="+mn-ea"/>
                <a:cs typeface="Calibri"/>
              </a:rPr>
              <a:t>Direct</a:t>
            </a:r>
            <a:r>
              <a:rPr kumimoji="0" lang="en-GB" sz="1800" b="1" i="1" u="none" strike="noStrike" kern="1200" cap="none" spc="-25" normalizeH="0" baseline="0" noProof="0" dirty="0">
                <a:ln>
                  <a:noFill/>
                </a:ln>
                <a:solidFill>
                  <a:srgbClr val="9B4413"/>
                </a:solidFill>
                <a:effectLst/>
                <a:uLnTx/>
                <a:uFillTx/>
                <a:latin typeface="Calibri"/>
                <a:ea typeface="+mn-ea"/>
                <a:cs typeface="Calibri"/>
              </a:rPr>
              <a:t> </a:t>
            </a:r>
            <a:r>
              <a:rPr kumimoji="0" lang="en-GB" sz="1800" b="1" i="1" u="none" strike="noStrike" kern="1200" cap="none" spc="0" normalizeH="0" baseline="0" noProof="0" dirty="0">
                <a:ln>
                  <a:noFill/>
                </a:ln>
                <a:solidFill>
                  <a:srgbClr val="9B4413"/>
                </a:solidFill>
                <a:effectLst/>
                <a:uLnTx/>
                <a:uFillTx/>
                <a:latin typeface="Calibri"/>
                <a:ea typeface="+mn-ea"/>
                <a:cs typeface="Calibri"/>
              </a:rPr>
              <a:t>Shipping</a:t>
            </a:r>
            <a:r>
              <a:rPr kumimoji="0" lang="en-GB" sz="1800" b="1" i="1" u="none" strike="noStrike" kern="1200" cap="none" spc="-50" normalizeH="0" baseline="0" noProof="0" dirty="0">
                <a:ln>
                  <a:noFill/>
                </a:ln>
                <a:solidFill>
                  <a:srgbClr val="9B4413"/>
                </a:solidFill>
                <a:effectLst/>
                <a:uLnTx/>
                <a:uFillTx/>
                <a:latin typeface="Calibri"/>
                <a:ea typeface="+mn-ea"/>
                <a:cs typeface="Calibri"/>
              </a:rPr>
              <a:t> </a:t>
            </a:r>
            <a:r>
              <a:rPr kumimoji="0" lang="en-GB" sz="1800" b="1" i="1" u="none" strike="noStrike" kern="1200" cap="none" spc="-15" normalizeH="0" baseline="0" noProof="0" dirty="0">
                <a:ln>
                  <a:noFill/>
                </a:ln>
                <a:solidFill>
                  <a:srgbClr val="9B4413"/>
                </a:solidFill>
                <a:effectLst/>
                <a:uLnTx/>
                <a:uFillTx/>
                <a:latin typeface="Calibri"/>
                <a:ea typeface="+mn-ea"/>
                <a:cs typeface="Calibri"/>
              </a:rPr>
              <a:t>Ore</a:t>
            </a:r>
            <a:r>
              <a:rPr kumimoji="0" lang="en-GB" sz="1800" b="1" i="1" u="none" strike="noStrike" kern="1200" cap="none" spc="0" normalizeH="0" baseline="0" noProof="0" dirty="0">
                <a:ln>
                  <a:noFill/>
                </a:ln>
                <a:solidFill>
                  <a:srgbClr val="9B4413"/>
                </a:solidFill>
                <a:effectLst/>
                <a:uLnTx/>
                <a:uFillTx/>
                <a:latin typeface="Calibri"/>
                <a:ea typeface="+mn-ea"/>
                <a:cs typeface="Calibri"/>
              </a:rPr>
              <a:t> </a:t>
            </a:r>
            <a:r>
              <a:rPr kumimoji="0" lang="en-GB" sz="1800" b="1" i="1" u="none" strike="noStrike" kern="1200" cap="none" spc="-5" normalizeH="0" baseline="0" noProof="0" dirty="0">
                <a:ln>
                  <a:noFill/>
                </a:ln>
                <a:solidFill>
                  <a:srgbClr val="9B4413"/>
                </a:solidFill>
                <a:effectLst/>
                <a:uLnTx/>
                <a:uFillTx/>
                <a:latin typeface="Calibri"/>
                <a:ea typeface="+mn-ea"/>
                <a:cs typeface="Calibri"/>
              </a:rPr>
              <a:t>potential</a:t>
            </a:r>
            <a:endParaRPr lang="en-GB" b="0" i="1" spc="600" dirty="0"/>
          </a:p>
        </p:txBody>
      </p:sp>
      <p:sp>
        <p:nvSpPr>
          <p:cNvPr id="7" name="object 7"/>
          <p:cNvSpPr txBox="1"/>
          <p:nvPr/>
        </p:nvSpPr>
        <p:spPr>
          <a:xfrm>
            <a:off x="10912270" y="6490287"/>
            <a:ext cx="1078865" cy="17970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10" normalizeH="0" baseline="0" noProof="0" dirty="0">
                <a:ln>
                  <a:noFill/>
                </a:ln>
                <a:solidFill>
                  <a:srgbClr val="FFFFFF"/>
                </a:solidFill>
                <a:effectLst/>
                <a:uLnTx/>
                <a:uFillTx/>
                <a:latin typeface="Verdana"/>
                <a:ea typeface="+mn-ea"/>
                <a:cs typeface="Verdana"/>
              </a:rPr>
              <a:t>AIM:UFO</a:t>
            </a:r>
            <a:r>
              <a:rPr kumimoji="0" sz="1000" b="1" i="0" u="none" strike="noStrike" kern="1200" cap="none" spc="5" normalizeH="0" baseline="0" noProof="0" dirty="0">
                <a:ln>
                  <a:noFill/>
                </a:ln>
                <a:solidFill>
                  <a:srgbClr val="FFFFFF"/>
                </a:solidFill>
                <a:effectLst/>
                <a:uLnTx/>
                <a:uFillTx/>
                <a:latin typeface="Verdana"/>
                <a:ea typeface="+mn-ea"/>
                <a:cs typeface="Verdana"/>
              </a:rPr>
              <a:t> </a:t>
            </a:r>
            <a:r>
              <a:rPr kumimoji="0" sz="1000" b="1" i="0" u="none" strike="noStrike" kern="1200" cap="none" spc="-5" normalizeH="0" baseline="0" noProof="0" dirty="0">
                <a:ln>
                  <a:noFill/>
                </a:ln>
                <a:solidFill>
                  <a:srgbClr val="FFFFFF"/>
                </a:solidFill>
                <a:effectLst/>
                <a:uLnTx/>
                <a:uFillTx/>
                <a:latin typeface="Verdana"/>
                <a:ea typeface="+mn-ea"/>
                <a:cs typeface="Verdana"/>
              </a:rPr>
              <a:t>|</a:t>
            </a:r>
            <a:r>
              <a:rPr kumimoji="0" sz="1000" b="1" i="0" u="none" strike="noStrike" kern="1200" cap="none" spc="295" normalizeH="0" baseline="0" noProof="0" dirty="0">
                <a:ln>
                  <a:noFill/>
                </a:ln>
                <a:solidFill>
                  <a:srgbClr val="FFFFFF"/>
                </a:solidFill>
                <a:effectLst/>
                <a:uLnTx/>
                <a:uFillTx/>
                <a:latin typeface="Verdana"/>
                <a:ea typeface="+mn-ea"/>
                <a:cs typeface="Verdana"/>
              </a:rPr>
              <a:t> </a:t>
            </a:r>
            <a:r>
              <a:rPr kumimoji="0" sz="1000" b="1" i="0" u="none" strike="noStrike" kern="1200" cap="none" spc="-5" normalizeH="0" baseline="0" noProof="0" dirty="0">
                <a:ln>
                  <a:noFill/>
                </a:ln>
                <a:solidFill>
                  <a:srgbClr val="FFFFFF"/>
                </a:solidFill>
                <a:effectLst/>
                <a:uLnTx/>
                <a:uFillTx/>
                <a:latin typeface="Verdana"/>
                <a:ea typeface="+mn-ea"/>
                <a:cs typeface="Verdana"/>
              </a:rPr>
              <a:t>20</a:t>
            </a:r>
            <a:endParaRPr kumimoji="0" sz="1000" b="0" i="0" u="none" strike="noStrike" kern="1200" cap="none" spc="0" normalizeH="0" baseline="0" noProof="0" dirty="0">
              <a:ln>
                <a:noFill/>
              </a:ln>
              <a:solidFill>
                <a:prstClr val="black"/>
              </a:solidFill>
              <a:effectLst/>
              <a:uLnTx/>
              <a:uFillTx/>
              <a:latin typeface="Verdana"/>
              <a:ea typeface="+mn-ea"/>
              <a:cs typeface="Verdana"/>
            </a:endParaRPr>
          </a:p>
        </p:txBody>
      </p:sp>
      <p:pic>
        <p:nvPicPr>
          <p:cNvPr id="9" name="Picture 8" descr="Map&#10;&#10;Description automatically generated">
            <a:extLst>
              <a:ext uri="{FF2B5EF4-FFF2-40B4-BE49-F238E27FC236}">
                <a16:creationId xmlns:a16="http://schemas.microsoft.com/office/drawing/2014/main" id="{ED852A71-F947-475E-9278-CC625E30AE2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786560" y="1066800"/>
            <a:ext cx="5110040" cy="5110040"/>
          </a:xfrm>
          <a:prstGeom prst="rect">
            <a:avLst/>
          </a:prstGeom>
        </p:spPr>
      </p:pic>
      <p:sp>
        <p:nvSpPr>
          <p:cNvPr id="10" name="object 6">
            <a:extLst>
              <a:ext uri="{FF2B5EF4-FFF2-40B4-BE49-F238E27FC236}">
                <a16:creationId xmlns:a16="http://schemas.microsoft.com/office/drawing/2014/main" id="{B6CF9EA8-C767-4FEF-A473-B9BA297CE27A}"/>
              </a:ext>
            </a:extLst>
          </p:cNvPr>
          <p:cNvSpPr txBox="1"/>
          <p:nvPr/>
        </p:nvSpPr>
        <p:spPr>
          <a:xfrm>
            <a:off x="5786560" y="6163771"/>
            <a:ext cx="5110040" cy="506220"/>
          </a:xfrm>
          <a:prstGeom prst="rect">
            <a:avLst/>
          </a:prstGeom>
          <a:solidFill>
            <a:srgbClr val="C7BA87">
              <a:alpha val="76863"/>
            </a:srgbClr>
          </a:solidFill>
        </p:spPr>
        <p:txBody>
          <a:bodyPr vert="horz" wrap="square" lIns="0" tIns="1905" rIns="0" bIns="0" rtlCol="0" anchor="ctr" anchorCtr="0">
            <a:noAutofit/>
          </a:bodyPr>
          <a:lstStyle/>
          <a:p>
            <a:pPr marL="0" marR="0" lvl="0" indent="0" algn="ctr" defTabSz="914400" rtl="0" eaLnBrk="1" fontAlgn="auto" latinLnBrk="0" hangingPunct="1">
              <a:lnSpc>
                <a:spcPct val="100000"/>
              </a:lnSpc>
              <a:spcBef>
                <a:spcPts val="15"/>
              </a:spcBef>
              <a:spcAft>
                <a:spcPts val="0"/>
              </a:spcAft>
              <a:buClrTx/>
              <a:buSzTx/>
              <a:buFontTx/>
              <a:buNone/>
              <a:tabLst/>
              <a:defRPr/>
            </a:pPr>
            <a:r>
              <a:rPr lang="en-GB" sz="1200" b="1" spc="-5" dirty="0">
                <a:solidFill>
                  <a:srgbClr val="252525"/>
                </a:solidFill>
                <a:latin typeface="Verdana"/>
              </a:rPr>
              <a:t>Location of the Hamersley Iron Ore licences</a:t>
            </a:r>
            <a:endParaRPr sz="1200" b="1" spc="-5" dirty="0">
              <a:solidFill>
                <a:srgbClr val="252525"/>
              </a:solidFill>
              <a:latin typeface="Verdana"/>
            </a:endParaRPr>
          </a:p>
        </p:txBody>
      </p:sp>
      <p:sp>
        <p:nvSpPr>
          <p:cNvPr id="11" name="object 7">
            <a:extLst>
              <a:ext uri="{FF2B5EF4-FFF2-40B4-BE49-F238E27FC236}">
                <a16:creationId xmlns:a16="http://schemas.microsoft.com/office/drawing/2014/main" id="{B16DF591-6313-45AA-A6A4-6A3859CD9A03}"/>
              </a:ext>
            </a:extLst>
          </p:cNvPr>
          <p:cNvSpPr txBox="1">
            <a:spLocks noGrp="1"/>
          </p:cNvSpPr>
          <p:nvPr>
            <p:ph type="sldNum" sz="quarter" idx="7"/>
          </p:nvPr>
        </p:nvSpPr>
        <p:spPr>
          <a:xfrm>
            <a:off x="10912270" y="6490287"/>
            <a:ext cx="1104265" cy="179704"/>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10" normalizeH="0" baseline="0" noProof="0" dirty="0">
                <a:ln>
                  <a:noFill/>
                </a:ln>
                <a:solidFill>
                  <a:srgbClr val="767070"/>
                </a:solidFill>
                <a:effectLst/>
                <a:uLnTx/>
                <a:uFillTx/>
                <a:latin typeface="Verdana"/>
                <a:ea typeface="+mn-ea"/>
              </a:rPr>
              <a:t>AIM:UFO</a:t>
            </a:r>
            <a:r>
              <a:rPr kumimoji="0" sz="1000" b="1" i="0" u="none" strike="noStrike" kern="1200" cap="none" spc="10" normalizeH="0" baseline="0" noProof="0" dirty="0">
                <a:ln>
                  <a:noFill/>
                </a:ln>
                <a:solidFill>
                  <a:srgbClr val="767070"/>
                </a:solidFill>
                <a:effectLst/>
                <a:uLnTx/>
                <a:uFillTx/>
                <a:latin typeface="Verdana"/>
                <a:ea typeface="+mn-ea"/>
              </a:rPr>
              <a:t> </a:t>
            </a:r>
            <a:r>
              <a:rPr kumimoji="0" sz="1000" b="1" i="0" u="none" strike="noStrike" kern="1200" cap="none" spc="-5" normalizeH="0" baseline="0" noProof="0" dirty="0">
                <a:ln>
                  <a:noFill/>
                </a:ln>
                <a:solidFill>
                  <a:srgbClr val="767070"/>
                </a:solidFill>
                <a:effectLst/>
                <a:uLnTx/>
                <a:uFillTx/>
                <a:latin typeface="Verdana"/>
                <a:ea typeface="+mn-ea"/>
              </a:rPr>
              <a:t>|</a:t>
            </a:r>
            <a:r>
              <a:rPr kumimoji="0" sz="1000" b="1" i="0" u="none" strike="noStrike" kern="1200" cap="none" spc="300" normalizeH="0" baseline="0" noProof="0" dirty="0">
                <a:ln>
                  <a:noFill/>
                </a:ln>
                <a:solidFill>
                  <a:srgbClr val="767070"/>
                </a:solidFill>
                <a:effectLst/>
                <a:uLnTx/>
                <a:uFillTx/>
                <a:latin typeface="Verdana"/>
                <a:ea typeface="+mn-ea"/>
              </a:rPr>
              <a:t> </a:t>
            </a:r>
            <a:fld id="{81D60167-4931-47E6-BA6A-407CBD079E47}" type="slidenum">
              <a:rPr kumimoji="0" sz="1000" b="1" i="0" u="none" strike="noStrike" kern="1200" cap="none" spc="-5" normalizeH="0" baseline="0" noProof="0" dirty="0">
                <a:ln>
                  <a:noFill/>
                </a:ln>
                <a:solidFill>
                  <a:srgbClr val="AA9F75"/>
                </a:solidFill>
                <a:effectLst/>
                <a:uLnTx/>
                <a:uFillTx/>
                <a:latin typeface="Verdana"/>
                <a:ea typeface="+mn-ea"/>
              </a:rPr>
              <a:pPr marL="12700" marR="0" lvl="0" indent="0" algn="l" defTabSz="914400" rtl="0" eaLnBrk="1" fontAlgn="auto" latinLnBrk="0" hangingPunct="1">
                <a:lnSpc>
                  <a:spcPct val="100000"/>
                </a:lnSpc>
                <a:spcBef>
                  <a:spcPts val="100"/>
                </a:spcBef>
                <a:spcAft>
                  <a:spcPts val="0"/>
                </a:spcAft>
                <a:buClrTx/>
                <a:buSzTx/>
                <a:buFontTx/>
                <a:buNone/>
                <a:tabLst/>
                <a:defRPr/>
              </a:pPr>
              <a:t>20</a:t>
            </a:fld>
            <a:endParaRPr kumimoji="0" sz="1000" b="1" i="0" u="none" strike="noStrike" kern="1200" cap="none" spc="-5" normalizeH="0" baseline="0" noProof="0" dirty="0">
              <a:ln>
                <a:noFill/>
              </a:ln>
              <a:solidFill>
                <a:srgbClr val="AA9F75"/>
              </a:solidFill>
              <a:effectLst/>
              <a:uLnTx/>
              <a:uFillTx/>
              <a:latin typeface="Verdana"/>
              <a:ea typeface="+mn-e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ject 2">
            <a:extLst>
              <a:ext uri="{FF2B5EF4-FFF2-40B4-BE49-F238E27FC236}">
                <a16:creationId xmlns:a16="http://schemas.microsoft.com/office/drawing/2014/main" id="{24EC97AA-0903-4A87-A9A6-198E5090EE02}"/>
              </a:ext>
            </a:extLst>
          </p:cNvPr>
          <p:cNvPicPr/>
          <p:nvPr/>
        </p:nvPicPr>
        <p:blipFill>
          <a:blip r:embed="rId2" cstate="print"/>
          <a:stretch>
            <a:fillRect/>
          </a:stretch>
        </p:blipFill>
        <p:spPr>
          <a:xfrm>
            <a:off x="1225296" y="2921507"/>
            <a:ext cx="7027163" cy="3936491"/>
          </a:xfrm>
          <a:prstGeom prst="rect">
            <a:avLst/>
          </a:prstGeom>
        </p:spPr>
      </p:pic>
      <p:sp>
        <p:nvSpPr>
          <p:cNvPr id="3" name="object 3"/>
          <p:cNvSpPr/>
          <p:nvPr/>
        </p:nvSpPr>
        <p:spPr>
          <a:xfrm>
            <a:off x="5349239" y="5420867"/>
            <a:ext cx="6722745" cy="647700"/>
          </a:xfrm>
          <a:custGeom>
            <a:avLst/>
            <a:gdLst/>
            <a:ahLst/>
            <a:cxnLst/>
            <a:rect l="l" t="t" r="r" b="b"/>
            <a:pathLst>
              <a:path w="6722745" h="647700">
                <a:moveTo>
                  <a:pt x="6722363" y="0"/>
                </a:moveTo>
                <a:lnTo>
                  <a:pt x="0" y="0"/>
                </a:lnTo>
                <a:lnTo>
                  <a:pt x="0" y="647700"/>
                </a:lnTo>
                <a:lnTo>
                  <a:pt x="6722363" y="647700"/>
                </a:lnTo>
                <a:lnTo>
                  <a:pt x="6722363" y="0"/>
                </a:lnTo>
                <a:close/>
              </a:path>
            </a:pathLst>
          </a:custGeom>
          <a:solidFill>
            <a:srgbClr val="C7BA87">
              <a:alpha val="76863"/>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object 5"/>
          <p:cNvSpPr txBox="1"/>
          <p:nvPr/>
        </p:nvSpPr>
        <p:spPr>
          <a:xfrm>
            <a:off x="516061" y="1752600"/>
            <a:ext cx="4561205" cy="3455433"/>
          </a:xfrm>
          <a:prstGeom prst="rect">
            <a:avLst/>
          </a:prstGeom>
        </p:spPr>
        <p:txBody>
          <a:bodyPr vert="horz" wrap="square" lIns="0" tIns="13335" rIns="0" bIns="0" rtlCol="0">
            <a:spAutoFit/>
          </a:bodyPr>
          <a:lstStyle/>
          <a:p>
            <a:pPr marL="241300" marR="0" lvl="0" indent="-228600" algn="l" defTabSz="914400" rtl="0" eaLnBrk="1" fontAlgn="auto" latinLnBrk="0" hangingPunct="1">
              <a:lnSpc>
                <a:spcPct val="100000"/>
              </a:lnSpc>
              <a:spcBef>
                <a:spcPts val="105"/>
              </a:spcBef>
              <a:spcAft>
                <a:spcPts val="0"/>
              </a:spcAft>
              <a:buClr>
                <a:srgbClr val="C7BA87"/>
              </a:buClr>
              <a:buSzTx/>
              <a:buFont typeface="Arial"/>
              <a:buChar char="•"/>
              <a:tabLst>
                <a:tab pos="240665" algn="l"/>
                <a:tab pos="241300" algn="l"/>
              </a:tabLst>
              <a:defRPr/>
            </a:pPr>
            <a:r>
              <a:rPr kumimoji="0" sz="1400" b="0" i="0" u="none" strike="noStrike" kern="1200" cap="none" spc="0" normalizeH="0" baseline="0" noProof="0" dirty="0">
                <a:ln>
                  <a:noFill/>
                </a:ln>
                <a:solidFill>
                  <a:srgbClr val="3A3838"/>
                </a:solidFill>
                <a:effectLst/>
                <a:uLnTx/>
                <a:uFillTx/>
                <a:latin typeface="Verdana"/>
                <a:ea typeface="+mn-ea"/>
                <a:cs typeface="Verdana"/>
              </a:rPr>
              <a:t>Excellent</a:t>
            </a:r>
            <a:r>
              <a:rPr kumimoji="0" sz="1400" b="0" i="0" u="none" strike="noStrike" kern="1200" cap="none" spc="-4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high</a:t>
            </a:r>
            <a:r>
              <a:rPr kumimoji="0" sz="1400" b="0" i="0" u="none" strike="noStrike" kern="1200" cap="none" spc="-25"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grade</a:t>
            </a:r>
            <a:r>
              <a:rPr kumimoji="0" sz="1400" b="0" i="0" u="none" strike="noStrike" kern="1200" cap="none" spc="-10"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surface</a:t>
            </a:r>
            <a:r>
              <a:rPr kumimoji="0" sz="1400" b="0" i="0" u="none" strike="noStrike" kern="1200" cap="none" spc="-2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samples</a:t>
            </a:r>
            <a:r>
              <a:rPr kumimoji="0" lang="en-GB" sz="1400" b="0" i="0" u="none" strike="noStrike" kern="1200" cap="none" spc="0" normalizeH="0" baseline="0" noProof="0" dirty="0">
                <a:ln>
                  <a:noFill/>
                </a:ln>
                <a:solidFill>
                  <a:srgbClr val="3A3838"/>
                </a:solidFill>
                <a:effectLst/>
                <a:uLnTx/>
                <a:uFillTx/>
                <a:latin typeface="Verdana"/>
                <a:ea typeface="+mn-ea"/>
                <a:cs typeface="Verdana"/>
              </a:rPr>
              <a:t>:</a:t>
            </a:r>
            <a:r>
              <a:rPr kumimoji="0" sz="1400" b="0" i="0" u="none" strike="noStrike" kern="1200" cap="none" spc="-4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up</a:t>
            </a:r>
            <a:r>
              <a:rPr kumimoji="0" sz="1400" b="0" i="0" u="none" strike="noStrike" kern="1200" cap="none" spc="-15"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to</a:t>
            </a:r>
            <a:endParaRPr kumimoji="0" sz="1400" b="0" i="0" u="none" strike="noStrike" kern="1200" cap="none" spc="0" normalizeH="0" baseline="0" noProof="0" dirty="0">
              <a:ln>
                <a:noFill/>
              </a:ln>
              <a:solidFill>
                <a:prstClr val="black"/>
              </a:solidFill>
              <a:effectLst/>
              <a:uLnTx/>
              <a:uFillTx/>
              <a:latin typeface="Verdana"/>
              <a:ea typeface="+mn-ea"/>
              <a:cs typeface="Verdana"/>
            </a:endParaRPr>
          </a:p>
          <a:p>
            <a:pPr marL="24130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5" normalizeH="0" baseline="0" noProof="0" dirty="0">
                <a:ln>
                  <a:noFill/>
                </a:ln>
                <a:solidFill>
                  <a:srgbClr val="3A3838"/>
                </a:solidFill>
                <a:effectLst/>
                <a:uLnTx/>
                <a:uFillTx/>
                <a:latin typeface="Verdana"/>
                <a:ea typeface="+mn-ea"/>
                <a:cs typeface="Verdana"/>
              </a:rPr>
              <a:t>66.95%</a:t>
            </a:r>
            <a:r>
              <a:rPr kumimoji="0" sz="1400" b="1" i="0" u="none" strike="noStrike" kern="1200" cap="none" spc="-15" normalizeH="0" baseline="0" noProof="0" dirty="0">
                <a:ln>
                  <a:noFill/>
                </a:ln>
                <a:solidFill>
                  <a:srgbClr val="3A3838"/>
                </a:solidFill>
                <a:effectLst/>
                <a:uLnTx/>
                <a:uFillTx/>
                <a:latin typeface="Verdana"/>
                <a:ea typeface="+mn-ea"/>
                <a:cs typeface="Verdana"/>
              </a:rPr>
              <a:t> </a:t>
            </a:r>
            <a:r>
              <a:rPr kumimoji="0" sz="1400" b="0" i="0" u="none" strike="noStrike" kern="1200" cap="none" spc="-20" normalizeH="0" baseline="0" noProof="0" dirty="0">
                <a:ln>
                  <a:noFill/>
                </a:ln>
                <a:solidFill>
                  <a:srgbClr val="3A3838"/>
                </a:solidFill>
                <a:effectLst/>
                <a:uLnTx/>
                <a:uFillTx/>
                <a:latin typeface="Verdana"/>
                <a:ea typeface="+mn-ea"/>
                <a:cs typeface="Verdana"/>
              </a:rPr>
              <a:t>Fe</a:t>
            </a:r>
            <a:r>
              <a:rPr kumimoji="0" sz="1400" b="0" i="0" u="none" strike="noStrike" kern="1200" cap="none" spc="-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from</a:t>
            </a:r>
            <a:r>
              <a:rPr kumimoji="0" sz="1400" b="0" i="0" u="none" strike="noStrike" kern="1200" cap="none" spc="-3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recent</a:t>
            </a:r>
            <a:r>
              <a:rPr kumimoji="0" sz="1400" b="0" i="0" u="none" strike="noStrike" kern="1200" cap="none" spc="-1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field</a:t>
            </a:r>
            <a:r>
              <a:rPr kumimoji="0" sz="1400" b="0" i="0" u="none" strike="noStrike" kern="1200" cap="none" spc="-4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work</a:t>
            </a:r>
            <a:endParaRPr kumimoji="0" sz="1400" b="0" i="0" u="none" strike="noStrike" kern="1200" cap="none" spc="0" normalizeH="0" baseline="0" noProof="0" dirty="0">
              <a:ln>
                <a:noFill/>
              </a:ln>
              <a:solidFill>
                <a:prstClr val="black"/>
              </a:solidFill>
              <a:effectLst/>
              <a:uLnTx/>
              <a:uFillTx/>
              <a:latin typeface="Verdana"/>
              <a:ea typeface="+mn-ea"/>
              <a:cs typeface="Verdana"/>
            </a:endParaRPr>
          </a:p>
          <a:p>
            <a:pPr marL="241300" marR="535940" lvl="0" indent="-228600" algn="l" defTabSz="914400" rtl="0" eaLnBrk="1" fontAlgn="auto" latinLnBrk="0" hangingPunct="1">
              <a:lnSpc>
                <a:spcPct val="100000"/>
              </a:lnSpc>
              <a:spcBef>
                <a:spcPts val="995"/>
              </a:spcBef>
              <a:spcAft>
                <a:spcPts val="0"/>
              </a:spcAft>
              <a:buClr>
                <a:srgbClr val="C7BA87"/>
              </a:buClr>
              <a:buSzTx/>
              <a:buFont typeface="Arial"/>
              <a:buChar char="•"/>
              <a:tabLst>
                <a:tab pos="240665" algn="l"/>
                <a:tab pos="241300" algn="l"/>
              </a:tabLst>
              <a:defRPr/>
            </a:pPr>
            <a:r>
              <a:rPr kumimoji="0" sz="1400" b="0" i="0" u="none" strike="noStrike" kern="1200" cap="none" spc="-5" normalizeH="0" baseline="0" noProof="0" dirty="0">
                <a:ln>
                  <a:noFill/>
                </a:ln>
                <a:solidFill>
                  <a:srgbClr val="3A3838"/>
                </a:solidFill>
                <a:effectLst/>
                <a:uLnTx/>
                <a:uFillTx/>
                <a:latin typeface="Verdana"/>
                <a:ea typeface="+mn-ea"/>
                <a:cs typeface="Verdana"/>
              </a:rPr>
              <a:t>Parallel</a:t>
            </a:r>
            <a:r>
              <a:rPr kumimoji="0" sz="1400" b="0" i="0" u="none" strike="noStrike" kern="1200" cap="none" spc="-35"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mineralisation</a:t>
            </a:r>
            <a:r>
              <a:rPr kumimoji="0" sz="1400" b="0" i="0" u="none" strike="noStrike" kern="1200" cap="none" spc="-4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identified</a:t>
            </a:r>
            <a:r>
              <a:rPr kumimoji="0" sz="1400" b="0" i="0" u="none" strike="noStrike" kern="1200" cap="none" spc="-35"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in</a:t>
            </a:r>
            <a:r>
              <a:rPr kumimoji="0" sz="1400" b="0" i="0" u="none" strike="noStrike" kern="1200" cap="none" spc="-20"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several </a:t>
            </a:r>
            <a:r>
              <a:rPr kumimoji="0" sz="1400" b="0" i="0" u="none" strike="noStrike" kern="1200" cap="none" spc="-47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prospective</a:t>
            </a:r>
            <a:r>
              <a:rPr kumimoji="0" sz="1400" b="0" i="0" u="none" strike="noStrike" kern="1200" cap="none" spc="-4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ridges</a:t>
            </a:r>
            <a:endParaRPr kumimoji="0" sz="1400" b="0" i="0" u="none" strike="noStrike" kern="1200" cap="none" spc="0" normalizeH="0" baseline="0" noProof="0" dirty="0">
              <a:ln>
                <a:noFill/>
              </a:ln>
              <a:solidFill>
                <a:prstClr val="black"/>
              </a:solidFill>
              <a:effectLst/>
              <a:uLnTx/>
              <a:uFillTx/>
              <a:latin typeface="Verdana"/>
              <a:ea typeface="+mn-ea"/>
              <a:cs typeface="Verdana"/>
            </a:endParaRPr>
          </a:p>
          <a:p>
            <a:pPr marL="241300" marR="137160" lvl="0" indent="-228600" algn="l" defTabSz="914400" rtl="0" eaLnBrk="1" fontAlgn="auto" latinLnBrk="0" hangingPunct="1">
              <a:lnSpc>
                <a:spcPct val="100000"/>
              </a:lnSpc>
              <a:spcBef>
                <a:spcPts val="994"/>
              </a:spcBef>
              <a:spcAft>
                <a:spcPts val="0"/>
              </a:spcAft>
              <a:buClr>
                <a:srgbClr val="C7BA87"/>
              </a:buClr>
              <a:buSzTx/>
              <a:buFont typeface="Arial"/>
              <a:buChar char="•"/>
              <a:tabLst>
                <a:tab pos="240665" algn="l"/>
                <a:tab pos="241300" algn="l"/>
              </a:tabLst>
              <a:defRPr/>
            </a:pPr>
            <a:r>
              <a:rPr kumimoji="0" sz="1400" b="0" i="0" u="none" strike="noStrike" kern="1200" cap="none" spc="0" normalizeH="0" baseline="0" noProof="0" dirty="0">
                <a:ln>
                  <a:noFill/>
                </a:ln>
                <a:solidFill>
                  <a:srgbClr val="3A3838"/>
                </a:solidFill>
                <a:effectLst/>
                <a:uLnTx/>
                <a:uFillTx/>
                <a:latin typeface="Verdana"/>
                <a:ea typeface="+mn-ea"/>
                <a:cs typeface="Verdana"/>
              </a:rPr>
              <a:t>Underexplored,</a:t>
            </a:r>
            <a:r>
              <a:rPr kumimoji="0" sz="1400" b="0" i="0" u="none" strike="noStrike" kern="1200" cap="none" spc="-4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with</a:t>
            </a:r>
            <a:r>
              <a:rPr kumimoji="0" sz="1400" b="0" i="0" u="none" strike="noStrike" kern="1200" cap="none" spc="-30"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Kalgan</a:t>
            </a:r>
            <a:r>
              <a:rPr kumimoji="0" sz="1400" b="0" i="0" u="none" strike="noStrike" kern="1200" cap="none" spc="-3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prospect</a:t>
            </a:r>
            <a:r>
              <a:rPr kumimoji="0" sz="1400" b="0" i="0" u="none" strike="noStrike" kern="1200" cap="none" spc="-3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currently </a:t>
            </a:r>
            <a:r>
              <a:rPr kumimoji="0" sz="1400" b="0" i="0" u="none" strike="noStrike" kern="1200" cap="none" spc="-48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mapped</a:t>
            </a:r>
            <a:r>
              <a:rPr kumimoji="0" sz="1400" b="0" i="0" u="none" strike="noStrike" kern="1200" cap="none" spc="-30" normalizeH="0" baseline="0" noProof="0" dirty="0">
                <a:ln>
                  <a:noFill/>
                </a:ln>
                <a:solidFill>
                  <a:srgbClr val="3A3838"/>
                </a:solidFill>
                <a:effectLst/>
                <a:uLnTx/>
                <a:uFillTx/>
                <a:latin typeface="Verdana"/>
                <a:ea typeface="+mn-ea"/>
                <a:cs typeface="Verdana"/>
              </a:rPr>
              <a:t> </a:t>
            </a:r>
            <a:r>
              <a:rPr kumimoji="0" sz="1400" b="0" i="0" u="none" strike="noStrike" kern="1200" cap="none" spc="-10" normalizeH="0" baseline="0" noProof="0" dirty="0">
                <a:ln>
                  <a:noFill/>
                </a:ln>
                <a:solidFill>
                  <a:srgbClr val="3A3838"/>
                </a:solidFill>
                <a:effectLst/>
                <a:uLnTx/>
                <a:uFillTx/>
                <a:latin typeface="Verdana"/>
                <a:ea typeface="+mn-ea"/>
                <a:cs typeface="Verdana"/>
              </a:rPr>
              <a:t>over</a:t>
            </a:r>
            <a:r>
              <a:rPr kumimoji="0" sz="1400" b="0" i="0" u="none" strike="noStrike" kern="1200" cap="none" spc="0"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3km</a:t>
            </a:r>
            <a:r>
              <a:rPr kumimoji="0" sz="1400" b="0" i="0" u="none" strike="noStrike" kern="1200" cap="none" spc="-2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strike</a:t>
            </a:r>
            <a:r>
              <a:rPr kumimoji="0" sz="1400" b="0" i="0" u="none" strike="noStrike" kern="1200" cap="none" spc="-25"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and</a:t>
            </a:r>
            <a:r>
              <a:rPr kumimoji="0" sz="1400" b="0" i="0" u="none" strike="noStrike" kern="1200" cap="none" spc="-1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still</a:t>
            </a:r>
            <a:r>
              <a:rPr kumimoji="0" sz="1400" b="0" i="0" u="none" strike="noStrike" kern="1200" cap="none" spc="-3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open</a:t>
            </a:r>
            <a:endParaRPr kumimoji="0" sz="1400" b="0" i="0" u="none" strike="noStrike" kern="1200" cap="none" spc="0" normalizeH="0" baseline="0" noProof="0" dirty="0">
              <a:ln>
                <a:noFill/>
              </a:ln>
              <a:solidFill>
                <a:prstClr val="black"/>
              </a:solidFill>
              <a:effectLst/>
              <a:uLnTx/>
              <a:uFillTx/>
              <a:latin typeface="Verdana"/>
              <a:ea typeface="+mn-ea"/>
              <a:cs typeface="Verdana"/>
            </a:endParaRPr>
          </a:p>
          <a:p>
            <a:pPr marL="240665" marR="5080" lvl="0" indent="-228600" algn="l" defTabSz="914400" rtl="0" eaLnBrk="1" fontAlgn="auto" latinLnBrk="0" hangingPunct="1">
              <a:lnSpc>
                <a:spcPct val="100000"/>
              </a:lnSpc>
              <a:spcBef>
                <a:spcPts val="1005"/>
              </a:spcBef>
              <a:spcAft>
                <a:spcPts val="0"/>
              </a:spcAft>
              <a:buClr>
                <a:srgbClr val="C7BA87"/>
              </a:buClr>
              <a:buSzTx/>
              <a:buFont typeface="Arial"/>
              <a:buChar char="•"/>
              <a:tabLst>
                <a:tab pos="240665" algn="l"/>
                <a:tab pos="241300" algn="l"/>
              </a:tabLst>
              <a:defRPr/>
            </a:pPr>
            <a:r>
              <a:rPr kumimoji="0" sz="1400" b="0" i="0" u="none" strike="noStrike" kern="1200" cap="none" spc="0" normalizeH="0" baseline="0" noProof="0" dirty="0">
                <a:ln>
                  <a:noFill/>
                </a:ln>
                <a:solidFill>
                  <a:srgbClr val="3A3838"/>
                </a:solidFill>
                <a:effectLst/>
                <a:uLnTx/>
                <a:uFillTx/>
                <a:latin typeface="Verdana"/>
                <a:ea typeface="+mn-ea"/>
                <a:cs typeface="Verdana"/>
              </a:rPr>
              <a:t>Sirius Extension prospect also confirmed </a:t>
            </a:r>
            <a:r>
              <a:rPr kumimoji="0" sz="1400" b="0" i="0" u="none" strike="noStrike" kern="1200" cap="none" spc="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potential</a:t>
            </a:r>
            <a:r>
              <a:rPr kumimoji="0" sz="1400" b="0" i="0" u="none" strike="noStrike" kern="1200" cap="none" spc="-3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on</a:t>
            </a:r>
            <a:r>
              <a:rPr kumimoji="0" sz="1400" b="0" i="0" u="none" strike="noStrike" kern="1200" cap="none" spc="-1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strike</a:t>
            </a:r>
            <a:r>
              <a:rPr kumimoji="0" sz="1400" b="0" i="0" u="none" strike="noStrike" kern="1200" cap="none" spc="-4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from</a:t>
            </a:r>
            <a:r>
              <a:rPr kumimoji="0" sz="1400" b="0" i="0" u="none" strike="noStrike" kern="1200" cap="none" spc="-2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Sirius</a:t>
            </a:r>
            <a:r>
              <a:rPr kumimoji="0" sz="1400" b="0" i="0" u="none" strike="noStrike" kern="1200" cap="none" spc="-25"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JORC</a:t>
            </a:r>
            <a:r>
              <a:rPr kumimoji="0" sz="1400" b="0" i="0" u="none" strike="noStrike" kern="1200" cap="none" spc="-15"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Resource</a:t>
            </a:r>
            <a:r>
              <a:rPr kumimoji="0" sz="1400" b="0" i="0" u="none" strike="noStrike" kern="1200" cap="none" spc="-3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of </a:t>
            </a:r>
            <a:r>
              <a:rPr kumimoji="0" sz="1400" b="0" i="0" u="none" strike="noStrike" kern="1200" cap="none" spc="-475"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124mt</a:t>
            </a:r>
            <a:r>
              <a:rPr kumimoji="0" sz="1400" b="0" i="0" u="none" strike="noStrike" kern="1200" cap="none" spc="-2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a:t>
            </a:r>
            <a:r>
              <a:rPr kumimoji="0" sz="1400" b="0" i="0" u="none" strike="noStrike" kern="1200" cap="none" spc="-1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60.32%</a:t>
            </a:r>
            <a:r>
              <a:rPr kumimoji="0" sz="1400" b="0" i="0" u="none" strike="noStrike" kern="1200" cap="none" spc="-2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Iron</a:t>
            </a:r>
            <a:r>
              <a:rPr kumimoji="0" sz="1400" b="0" i="0" u="none" strike="noStrike" kern="1200" cap="none" spc="-5" normalizeH="0" baseline="0" noProof="0" dirty="0">
                <a:ln>
                  <a:noFill/>
                </a:ln>
                <a:solidFill>
                  <a:srgbClr val="3A3838"/>
                </a:solidFill>
                <a:effectLst/>
                <a:uLnTx/>
                <a:uFillTx/>
                <a:latin typeface="Verdana"/>
                <a:ea typeface="+mn-ea"/>
                <a:cs typeface="Verdana"/>
              </a:rPr>
              <a:t> </a:t>
            </a:r>
            <a:r>
              <a:rPr kumimoji="0" sz="1400" b="0" i="0" u="none" strike="noStrike" kern="1200" cap="none" spc="-10" normalizeH="0" baseline="0" noProof="0" dirty="0">
                <a:ln>
                  <a:noFill/>
                </a:ln>
                <a:solidFill>
                  <a:srgbClr val="3A3838"/>
                </a:solidFill>
                <a:effectLst/>
                <a:uLnTx/>
                <a:uFillTx/>
                <a:latin typeface="Verdana"/>
                <a:ea typeface="+mn-ea"/>
                <a:cs typeface="Verdana"/>
              </a:rPr>
              <a:t>(Fe)</a:t>
            </a:r>
            <a:endParaRPr kumimoji="0" sz="1400" b="0" i="0" u="none" strike="noStrike" kern="1200" cap="none" spc="0" normalizeH="0" baseline="0" noProof="0" dirty="0">
              <a:ln>
                <a:noFill/>
              </a:ln>
              <a:solidFill>
                <a:prstClr val="black"/>
              </a:solidFill>
              <a:effectLst/>
              <a:uLnTx/>
              <a:uFillTx/>
              <a:latin typeface="Verdana"/>
              <a:ea typeface="+mn-ea"/>
              <a:cs typeface="Verdana"/>
            </a:endParaRPr>
          </a:p>
          <a:p>
            <a:pPr marL="241300" marR="34925" lvl="0" indent="-228600" algn="l" defTabSz="914400" rtl="0" eaLnBrk="1" fontAlgn="auto" latinLnBrk="0" hangingPunct="1">
              <a:lnSpc>
                <a:spcPct val="100000"/>
              </a:lnSpc>
              <a:spcBef>
                <a:spcPts val="1000"/>
              </a:spcBef>
              <a:spcAft>
                <a:spcPts val="0"/>
              </a:spcAft>
              <a:buClr>
                <a:srgbClr val="C7BA87"/>
              </a:buClr>
              <a:buSzTx/>
              <a:buFont typeface="Arial"/>
              <a:buChar char="•"/>
              <a:tabLst>
                <a:tab pos="240665" algn="l"/>
                <a:tab pos="241300" algn="l"/>
              </a:tabLst>
              <a:defRPr/>
            </a:pPr>
            <a:r>
              <a:rPr kumimoji="0" sz="1400" b="0" i="0" u="none" strike="noStrike" kern="1200" cap="none" spc="0" normalizeH="0" baseline="0" noProof="0" dirty="0">
                <a:ln>
                  <a:noFill/>
                </a:ln>
                <a:solidFill>
                  <a:srgbClr val="3A3838"/>
                </a:solidFill>
                <a:effectLst/>
                <a:uLnTx/>
                <a:uFillTx/>
                <a:latin typeface="Verdana"/>
                <a:ea typeface="+mn-ea"/>
                <a:cs typeface="Verdana"/>
              </a:rPr>
              <a:t>Historic </a:t>
            </a:r>
            <a:r>
              <a:rPr kumimoji="0" sz="1400" b="0" i="0" u="none" strike="noStrike" kern="1200" cap="none" spc="5" normalizeH="0" baseline="0" noProof="0" dirty="0">
                <a:ln>
                  <a:noFill/>
                </a:ln>
                <a:solidFill>
                  <a:srgbClr val="3A3838"/>
                </a:solidFill>
                <a:effectLst/>
                <a:uLnTx/>
                <a:uFillTx/>
                <a:latin typeface="Verdana"/>
                <a:ea typeface="+mn-ea"/>
                <a:cs typeface="Verdana"/>
              </a:rPr>
              <a:t>drill </a:t>
            </a:r>
            <a:r>
              <a:rPr kumimoji="0" sz="1400" b="0" i="0" u="none" strike="noStrike" kern="1200" cap="none" spc="0" normalizeH="0" baseline="0" noProof="0" dirty="0">
                <a:ln>
                  <a:noFill/>
                </a:ln>
                <a:solidFill>
                  <a:srgbClr val="3A3838"/>
                </a:solidFill>
                <a:effectLst/>
                <a:uLnTx/>
                <a:uFillTx/>
                <a:latin typeface="Verdana"/>
                <a:ea typeface="+mn-ea"/>
                <a:cs typeface="Verdana"/>
              </a:rPr>
              <a:t>holes on </a:t>
            </a:r>
            <a:r>
              <a:rPr kumimoji="0" sz="1400" b="0" i="0" u="none" strike="noStrike" kern="1200" cap="none" spc="-5" normalizeH="0" baseline="0" noProof="0" dirty="0">
                <a:ln>
                  <a:noFill/>
                </a:ln>
                <a:solidFill>
                  <a:srgbClr val="3A3838"/>
                </a:solidFill>
                <a:effectLst/>
                <a:uLnTx/>
                <a:uFillTx/>
                <a:latin typeface="Verdana"/>
                <a:ea typeface="+mn-ea"/>
                <a:cs typeface="Verdana"/>
              </a:rPr>
              <a:t>Alien’s </a:t>
            </a:r>
            <a:r>
              <a:rPr kumimoji="0" sz="1400" b="0" i="0" u="none" strike="noStrike" kern="1200" cap="none" spc="0" normalizeH="0" baseline="0" noProof="0" dirty="0">
                <a:ln>
                  <a:noFill/>
                </a:ln>
                <a:solidFill>
                  <a:srgbClr val="3A3838"/>
                </a:solidFill>
                <a:effectLst/>
                <a:uLnTx/>
                <a:uFillTx/>
                <a:latin typeface="Verdana"/>
                <a:ea typeface="+mn-ea"/>
                <a:cs typeface="Verdana"/>
              </a:rPr>
              <a:t>licence returned </a:t>
            </a:r>
            <a:r>
              <a:rPr kumimoji="0" sz="1400" b="0" i="0" u="none" strike="noStrike" kern="1200" cap="none" spc="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significant</a:t>
            </a:r>
            <a:r>
              <a:rPr kumimoji="0" sz="1400" b="0" i="0" u="none" strike="noStrike" kern="1200" cap="none" spc="-5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results</a:t>
            </a:r>
            <a:r>
              <a:rPr kumimoji="0" sz="1400" b="0" i="0" u="none" strike="noStrike" kern="1200" cap="none" spc="-2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including</a:t>
            </a:r>
            <a:r>
              <a:rPr kumimoji="0" sz="1400" b="0" i="0" u="none" strike="noStrike" kern="1200" cap="none" spc="-55"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126m</a:t>
            </a:r>
            <a:r>
              <a:rPr kumimoji="0" sz="1400" b="0" i="0" u="none" strike="noStrike" kern="1200" cap="none" spc="-1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a:t>
            </a:r>
            <a:r>
              <a:rPr kumimoji="0" sz="1400" b="0" i="0" u="none" strike="noStrike" kern="1200" cap="none" spc="-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60.28%</a:t>
            </a:r>
            <a:r>
              <a:rPr kumimoji="0" sz="1400" b="0" i="0" u="none" strike="noStrike" kern="1200" cap="none" spc="-20" normalizeH="0" baseline="0" noProof="0" dirty="0">
                <a:ln>
                  <a:noFill/>
                </a:ln>
                <a:solidFill>
                  <a:srgbClr val="3A3838"/>
                </a:solidFill>
                <a:effectLst/>
                <a:uLnTx/>
                <a:uFillTx/>
                <a:latin typeface="Verdana"/>
                <a:ea typeface="+mn-ea"/>
                <a:cs typeface="Verdana"/>
              </a:rPr>
              <a:t> Fe </a:t>
            </a:r>
            <a:r>
              <a:rPr kumimoji="0" sz="1400" b="0" i="0" u="none" strike="noStrike" kern="1200" cap="none" spc="-47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from</a:t>
            </a:r>
            <a:r>
              <a:rPr kumimoji="0" sz="1400" b="0" i="0" u="none" strike="noStrike" kern="1200" cap="none" spc="-15"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surface</a:t>
            </a:r>
            <a:endParaRPr kumimoji="0" sz="1400" b="0" i="0" u="none" strike="noStrike" kern="1200" cap="none" spc="0" normalizeH="0" baseline="0" noProof="0" dirty="0">
              <a:ln>
                <a:noFill/>
              </a:ln>
              <a:solidFill>
                <a:prstClr val="black"/>
              </a:solidFill>
              <a:effectLst/>
              <a:uLnTx/>
              <a:uFillTx/>
              <a:latin typeface="Verdana"/>
              <a:ea typeface="+mn-ea"/>
              <a:cs typeface="Verdana"/>
            </a:endParaRPr>
          </a:p>
          <a:p>
            <a:pPr marL="241300" marR="0" lvl="0" indent="-228600" algn="l" defTabSz="914400" rtl="0" eaLnBrk="1" fontAlgn="auto" latinLnBrk="0" hangingPunct="1">
              <a:lnSpc>
                <a:spcPct val="100000"/>
              </a:lnSpc>
              <a:spcBef>
                <a:spcPts val="994"/>
              </a:spcBef>
              <a:spcAft>
                <a:spcPts val="0"/>
              </a:spcAft>
              <a:buClr>
                <a:srgbClr val="C7BA87"/>
              </a:buClr>
              <a:buSzTx/>
              <a:buFont typeface="Arial"/>
              <a:buChar char="•"/>
              <a:tabLst>
                <a:tab pos="240665" algn="l"/>
                <a:tab pos="241300" algn="l"/>
              </a:tabLst>
              <a:defRPr/>
            </a:pPr>
            <a:r>
              <a:rPr kumimoji="0" sz="1400" b="0" i="0" u="none" strike="noStrike" kern="1200" cap="none" spc="0" normalizeH="0" baseline="0" noProof="0" dirty="0">
                <a:ln>
                  <a:noFill/>
                </a:ln>
                <a:solidFill>
                  <a:srgbClr val="3A3838"/>
                </a:solidFill>
                <a:effectLst/>
                <a:uLnTx/>
                <a:uFillTx/>
                <a:latin typeface="Verdana"/>
                <a:ea typeface="+mn-ea"/>
                <a:cs typeface="Verdana"/>
              </a:rPr>
              <a:t>Funded</a:t>
            </a:r>
            <a:r>
              <a:rPr kumimoji="0" sz="1400" b="0" i="0" u="none" strike="noStrike" kern="1200" cap="none" spc="-2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for</a:t>
            </a:r>
            <a:r>
              <a:rPr kumimoji="0" sz="1400" b="0" i="0" u="none" strike="noStrike" kern="1200" cap="none" spc="-2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maiden</a:t>
            </a:r>
            <a:r>
              <a:rPr kumimoji="0" sz="1400" b="0" i="0" u="none" strike="noStrike" kern="1200" cap="none" spc="-35"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drilling</a:t>
            </a:r>
            <a:r>
              <a:rPr kumimoji="0" sz="1400" b="0" i="0" u="none" strike="noStrike" kern="1200" cap="none" spc="-55"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programs</a:t>
            </a:r>
            <a:endParaRPr kumimoji="0"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6" name="object 6"/>
          <p:cNvSpPr txBox="1">
            <a:spLocks noGrp="1"/>
          </p:cNvSpPr>
          <p:nvPr>
            <p:ph type="title"/>
          </p:nvPr>
        </p:nvSpPr>
        <p:spPr>
          <a:xfrm>
            <a:off x="516061" y="464127"/>
            <a:ext cx="8780339" cy="6591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en-GB" spc="-5" dirty="0"/>
              <a:t>HANCOCK (IRON ORE) </a:t>
            </a:r>
            <a:br>
              <a:rPr lang="en-GB" b="0" spc="600" dirty="0"/>
            </a:br>
            <a:r>
              <a:rPr kumimoji="0" lang="en-GB" sz="1800" b="1" i="1" u="none" strike="noStrike" kern="1200" cap="none" spc="-15" normalizeH="0" baseline="0" noProof="0" dirty="0">
                <a:ln>
                  <a:noFill/>
                </a:ln>
                <a:solidFill>
                  <a:srgbClr val="9B4413"/>
                </a:solidFill>
                <a:effectLst/>
                <a:uLnTx/>
                <a:uFillTx/>
                <a:latin typeface="Calibri"/>
                <a:ea typeface="+mn-ea"/>
                <a:cs typeface="Calibri"/>
              </a:rPr>
              <a:t>Kalgan</a:t>
            </a:r>
            <a:r>
              <a:rPr kumimoji="0" lang="en-GB" sz="1800" b="1" i="1" u="none" strike="noStrike" kern="1200" cap="none" spc="-10" normalizeH="0" baseline="0" noProof="0" dirty="0">
                <a:ln>
                  <a:noFill/>
                </a:ln>
                <a:solidFill>
                  <a:srgbClr val="9B4413"/>
                </a:solidFill>
                <a:effectLst/>
                <a:uLnTx/>
                <a:uFillTx/>
                <a:latin typeface="Calibri"/>
                <a:ea typeface="+mn-ea"/>
                <a:cs typeface="Calibri"/>
              </a:rPr>
              <a:t> </a:t>
            </a:r>
            <a:r>
              <a:rPr kumimoji="0" lang="en-GB" sz="1800" b="1" i="1" u="none" strike="noStrike" kern="1200" cap="none" spc="-5" normalizeH="0" baseline="0" noProof="0" dirty="0">
                <a:ln>
                  <a:noFill/>
                </a:ln>
                <a:solidFill>
                  <a:srgbClr val="9B4413"/>
                </a:solidFill>
                <a:effectLst/>
                <a:uLnTx/>
                <a:uFillTx/>
                <a:latin typeface="Calibri"/>
                <a:ea typeface="+mn-ea"/>
                <a:cs typeface="Calibri"/>
              </a:rPr>
              <a:t>prospect</a:t>
            </a:r>
            <a:r>
              <a:rPr kumimoji="0" lang="en-GB" sz="1800" b="1" i="1" u="none" strike="noStrike" kern="1200" cap="none" spc="-35" normalizeH="0" baseline="0" noProof="0" dirty="0">
                <a:ln>
                  <a:noFill/>
                </a:ln>
                <a:solidFill>
                  <a:srgbClr val="9B4413"/>
                </a:solidFill>
                <a:effectLst/>
                <a:uLnTx/>
                <a:uFillTx/>
                <a:latin typeface="Calibri"/>
                <a:ea typeface="+mn-ea"/>
                <a:cs typeface="Calibri"/>
              </a:rPr>
              <a:t> </a:t>
            </a:r>
            <a:r>
              <a:rPr kumimoji="0" lang="en-GB" sz="1800" b="1" i="1" u="none" strike="noStrike" kern="1200" cap="none" spc="0" normalizeH="0" baseline="0" noProof="0" dirty="0">
                <a:ln>
                  <a:noFill/>
                </a:ln>
                <a:solidFill>
                  <a:srgbClr val="9B4413"/>
                </a:solidFill>
                <a:effectLst/>
                <a:uLnTx/>
                <a:uFillTx/>
                <a:latin typeface="Calibri"/>
                <a:ea typeface="+mn-ea"/>
                <a:cs typeface="Calibri"/>
              </a:rPr>
              <a:t>highly</a:t>
            </a:r>
            <a:r>
              <a:rPr kumimoji="0" lang="en-GB" sz="1800" b="1" i="1" u="none" strike="noStrike" kern="1200" cap="none" spc="-45" normalizeH="0" baseline="0" noProof="0" dirty="0">
                <a:ln>
                  <a:noFill/>
                </a:ln>
                <a:solidFill>
                  <a:srgbClr val="9B4413"/>
                </a:solidFill>
                <a:effectLst/>
                <a:uLnTx/>
                <a:uFillTx/>
                <a:latin typeface="Calibri"/>
                <a:ea typeface="+mn-ea"/>
                <a:cs typeface="Calibri"/>
              </a:rPr>
              <a:t> </a:t>
            </a:r>
            <a:r>
              <a:rPr kumimoji="0" lang="en-GB" sz="1800" b="1" i="1" u="none" strike="noStrike" kern="1200" cap="none" spc="-5" normalizeH="0" baseline="0" noProof="0" dirty="0">
                <a:ln>
                  <a:noFill/>
                </a:ln>
                <a:solidFill>
                  <a:srgbClr val="9B4413"/>
                </a:solidFill>
                <a:effectLst/>
                <a:uLnTx/>
                <a:uFillTx/>
                <a:latin typeface="Calibri"/>
                <a:ea typeface="+mn-ea"/>
                <a:cs typeface="Calibri"/>
              </a:rPr>
              <a:t>prospective</a:t>
            </a:r>
            <a:r>
              <a:rPr kumimoji="0" lang="en-GB" sz="1800" b="1" i="1" u="none" strike="noStrike" kern="1200" cap="none" spc="-50" normalizeH="0" baseline="0" noProof="0" dirty="0">
                <a:ln>
                  <a:noFill/>
                </a:ln>
                <a:solidFill>
                  <a:srgbClr val="9B4413"/>
                </a:solidFill>
                <a:effectLst/>
                <a:uLnTx/>
                <a:uFillTx/>
                <a:latin typeface="Calibri"/>
                <a:ea typeface="+mn-ea"/>
                <a:cs typeface="Calibri"/>
              </a:rPr>
              <a:t> </a:t>
            </a:r>
            <a:r>
              <a:rPr kumimoji="0" lang="en-GB" sz="1800" b="1" i="1" u="none" strike="noStrike" kern="1200" cap="none" spc="0" normalizeH="0" baseline="0" noProof="0" dirty="0">
                <a:ln>
                  <a:noFill/>
                </a:ln>
                <a:solidFill>
                  <a:srgbClr val="9B4413"/>
                </a:solidFill>
                <a:effectLst/>
                <a:uLnTx/>
                <a:uFillTx/>
                <a:latin typeface="Calibri"/>
                <a:ea typeface="+mn-ea"/>
                <a:cs typeface="Calibri"/>
              </a:rPr>
              <a:t>&amp;</a:t>
            </a:r>
            <a:r>
              <a:rPr kumimoji="0" lang="en-GB" sz="1800" b="1" i="1" u="none" strike="noStrike" kern="1200" cap="none" spc="-15" normalizeH="0" baseline="0" noProof="0" dirty="0">
                <a:ln>
                  <a:noFill/>
                </a:ln>
                <a:solidFill>
                  <a:srgbClr val="9B4413"/>
                </a:solidFill>
                <a:effectLst/>
                <a:uLnTx/>
                <a:uFillTx/>
                <a:latin typeface="Calibri"/>
                <a:ea typeface="+mn-ea"/>
                <a:cs typeface="Calibri"/>
              </a:rPr>
              <a:t> </a:t>
            </a:r>
            <a:r>
              <a:rPr kumimoji="0" lang="en-GB" sz="1800" b="1" i="1" u="none" strike="noStrike" kern="1200" cap="none" spc="0" normalizeH="0" baseline="0" noProof="0" dirty="0">
                <a:ln>
                  <a:noFill/>
                </a:ln>
                <a:solidFill>
                  <a:srgbClr val="9B4413"/>
                </a:solidFill>
                <a:effectLst/>
                <a:uLnTx/>
                <a:uFillTx/>
                <a:latin typeface="Calibri"/>
                <a:ea typeface="+mn-ea"/>
                <a:cs typeface="Calibri"/>
              </a:rPr>
              <a:t>drill</a:t>
            </a:r>
            <a:r>
              <a:rPr kumimoji="0" lang="en-GB" sz="1800" b="1" i="1" u="none" strike="noStrike" kern="1200" cap="none" spc="-30" normalizeH="0" baseline="0" noProof="0" dirty="0">
                <a:ln>
                  <a:noFill/>
                </a:ln>
                <a:solidFill>
                  <a:srgbClr val="9B4413"/>
                </a:solidFill>
                <a:effectLst/>
                <a:uLnTx/>
                <a:uFillTx/>
                <a:latin typeface="Calibri"/>
                <a:ea typeface="+mn-ea"/>
                <a:cs typeface="Calibri"/>
              </a:rPr>
              <a:t> </a:t>
            </a:r>
            <a:r>
              <a:rPr kumimoji="0" lang="en-GB" sz="1800" b="1" i="1" u="none" strike="noStrike" kern="1200" cap="none" spc="-5" normalizeH="0" baseline="0" noProof="0" dirty="0">
                <a:ln>
                  <a:noFill/>
                </a:ln>
                <a:solidFill>
                  <a:srgbClr val="9B4413"/>
                </a:solidFill>
                <a:effectLst/>
                <a:uLnTx/>
                <a:uFillTx/>
                <a:latin typeface="Calibri"/>
                <a:ea typeface="+mn-ea"/>
                <a:cs typeface="Calibri"/>
              </a:rPr>
              <a:t>ready</a:t>
            </a:r>
            <a:endParaRPr lang="en-GB" b="0" i="1" spc="600" dirty="0"/>
          </a:p>
        </p:txBody>
      </p:sp>
      <p:pic>
        <p:nvPicPr>
          <p:cNvPr id="8" name="object 8"/>
          <p:cNvPicPr/>
          <p:nvPr/>
        </p:nvPicPr>
        <p:blipFill>
          <a:blip r:embed="rId3" cstate="print"/>
          <a:stretch>
            <a:fillRect/>
          </a:stretch>
        </p:blipFill>
        <p:spPr>
          <a:xfrm>
            <a:off x="5349240" y="1123282"/>
            <a:ext cx="6722363" cy="4344829"/>
          </a:xfrm>
          <a:prstGeom prst="rect">
            <a:avLst/>
          </a:prstGeom>
        </p:spPr>
      </p:pic>
      <p:sp>
        <p:nvSpPr>
          <p:cNvPr id="9" name="object 9"/>
          <p:cNvSpPr txBox="1"/>
          <p:nvPr/>
        </p:nvSpPr>
        <p:spPr>
          <a:xfrm>
            <a:off x="5676391" y="5501746"/>
            <a:ext cx="6068060" cy="56682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sz="1200" b="1" spc="-5" dirty="0">
                <a:solidFill>
                  <a:srgbClr val="252525"/>
                </a:solidFill>
                <a:latin typeface="Verdana"/>
              </a:rPr>
              <a:t>Surface sampling results </a:t>
            </a:r>
            <a:r>
              <a:rPr lang="en-GB" sz="1200" b="1" spc="-5" dirty="0">
                <a:solidFill>
                  <a:srgbClr val="252525"/>
                </a:solidFill>
                <a:latin typeface="Verdana"/>
              </a:rPr>
              <a:t>(% Iron) </a:t>
            </a:r>
            <a:r>
              <a:rPr sz="1200" b="1" spc="-5" dirty="0">
                <a:solidFill>
                  <a:srgbClr val="252525"/>
                </a:solidFill>
                <a:latin typeface="Verdana"/>
              </a:rPr>
              <a:t>along parallel mineralised ridges over satellite image,  Kalgan Prospect, Hancock Ranges Project, October 2020</a:t>
            </a:r>
          </a:p>
        </p:txBody>
      </p:sp>
      <p:sp>
        <p:nvSpPr>
          <p:cNvPr id="10" name="object 10"/>
          <p:cNvSpPr txBox="1"/>
          <p:nvPr/>
        </p:nvSpPr>
        <p:spPr>
          <a:xfrm>
            <a:off x="10912270" y="6490287"/>
            <a:ext cx="1078865" cy="17970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10" normalizeH="0" baseline="0" noProof="0" dirty="0">
                <a:ln>
                  <a:noFill/>
                </a:ln>
                <a:solidFill>
                  <a:srgbClr val="FFFFFF"/>
                </a:solidFill>
                <a:effectLst/>
                <a:uLnTx/>
                <a:uFillTx/>
                <a:latin typeface="Verdana"/>
                <a:ea typeface="+mn-ea"/>
                <a:cs typeface="Verdana"/>
              </a:rPr>
              <a:t>AIM:UFO</a:t>
            </a:r>
            <a:r>
              <a:rPr kumimoji="0" sz="1000" b="1" i="0" u="none" strike="noStrike" kern="1200" cap="none" spc="5" normalizeH="0" baseline="0" noProof="0" dirty="0">
                <a:ln>
                  <a:noFill/>
                </a:ln>
                <a:solidFill>
                  <a:srgbClr val="FFFFFF"/>
                </a:solidFill>
                <a:effectLst/>
                <a:uLnTx/>
                <a:uFillTx/>
                <a:latin typeface="Verdana"/>
                <a:ea typeface="+mn-ea"/>
                <a:cs typeface="Verdana"/>
              </a:rPr>
              <a:t> </a:t>
            </a:r>
            <a:r>
              <a:rPr kumimoji="0" sz="1000" b="1" i="0" u="none" strike="noStrike" kern="1200" cap="none" spc="-5" normalizeH="0" baseline="0" noProof="0" dirty="0">
                <a:ln>
                  <a:noFill/>
                </a:ln>
                <a:solidFill>
                  <a:srgbClr val="FFFFFF"/>
                </a:solidFill>
                <a:effectLst/>
                <a:uLnTx/>
                <a:uFillTx/>
                <a:latin typeface="Verdana"/>
                <a:ea typeface="+mn-ea"/>
                <a:cs typeface="Verdana"/>
              </a:rPr>
              <a:t>|</a:t>
            </a:r>
            <a:r>
              <a:rPr kumimoji="0" sz="1000" b="1" i="0" u="none" strike="noStrike" kern="1200" cap="none" spc="295" normalizeH="0" baseline="0" noProof="0" dirty="0">
                <a:ln>
                  <a:noFill/>
                </a:ln>
                <a:solidFill>
                  <a:srgbClr val="FFFFFF"/>
                </a:solidFill>
                <a:effectLst/>
                <a:uLnTx/>
                <a:uFillTx/>
                <a:latin typeface="Verdana"/>
                <a:ea typeface="+mn-ea"/>
                <a:cs typeface="Verdana"/>
              </a:rPr>
              <a:t> </a:t>
            </a:r>
            <a:r>
              <a:rPr kumimoji="0" sz="1000" b="1" i="0" u="none" strike="noStrike" kern="1200" cap="none" spc="-5" normalizeH="0" baseline="0" noProof="0" dirty="0">
                <a:ln>
                  <a:noFill/>
                </a:ln>
                <a:solidFill>
                  <a:srgbClr val="FFFFFF"/>
                </a:solidFill>
                <a:effectLst/>
                <a:uLnTx/>
                <a:uFillTx/>
                <a:latin typeface="Verdana"/>
                <a:ea typeface="+mn-ea"/>
                <a:cs typeface="Verdana"/>
              </a:rPr>
              <a:t>20</a:t>
            </a:r>
            <a:endParaRPr kumimoji="0" sz="10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11" name="object 7">
            <a:extLst>
              <a:ext uri="{FF2B5EF4-FFF2-40B4-BE49-F238E27FC236}">
                <a16:creationId xmlns:a16="http://schemas.microsoft.com/office/drawing/2014/main" id="{2BDCAFF3-BABC-4808-A2AE-27F792161810}"/>
              </a:ext>
            </a:extLst>
          </p:cNvPr>
          <p:cNvSpPr txBox="1">
            <a:spLocks noGrp="1"/>
          </p:cNvSpPr>
          <p:nvPr>
            <p:ph type="sldNum" sz="quarter" idx="7"/>
          </p:nvPr>
        </p:nvSpPr>
        <p:spPr>
          <a:xfrm>
            <a:off x="10912270" y="6490287"/>
            <a:ext cx="1104265" cy="179704"/>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10" normalizeH="0" baseline="0" noProof="0" dirty="0">
                <a:ln>
                  <a:noFill/>
                </a:ln>
                <a:solidFill>
                  <a:srgbClr val="767070"/>
                </a:solidFill>
                <a:effectLst/>
                <a:uLnTx/>
                <a:uFillTx/>
                <a:latin typeface="Verdana"/>
                <a:ea typeface="+mn-ea"/>
              </a:rPr>
              <a:t>AIM:UFO</a:t>
            </a:r>
            <a:r>
              <a:rPr kumimoji="0" sz="1000" b="1" i="0" u="none" strike="noStrike" kern="1200" cap="none" spc="10" normalizeH="0" baseline="0" noProof="0" dirty="0">
                <a:ln>
                  <a:noFill/>
                </a:ln>
                <a:solidFill>
                  <a:srgbClr val="767070"/>
                </a:solidFill>
                <a:effectLst/>
                <a:uLnTx/>
                <a:uFillTx/>
                <a:latin typeface="Verdana"/>
                <a:ea typeface="+mn-ea"/>
              </a:rPr>
              <a:t> </a:t>
            </a:r>
            <a:r>
              <a:rPr kumimoji="0" sz="1000" b="1" i="0" u="none" strike="noStrike" kern="1200" cap="none" spc="-5" normalizeH="0" baseline="0" noProof="0" dirty="0">
                <a:ln>
                  <a:noFill/>
                </a:ln>
                <a:solidFill>
                  <a:srgbClr val="767070"/>
                </a:solidFill>
                <a:effectLst/>
                <a:uLnTx/>
                <a:uFillTx/>
                <a:latin typeface="Verdana"/>
                <a:ea typeface="+mn-ea"/>
              </a:rPr>
              <a:t>|</a:t>
            </a:r>
            <a:r>
              <a:rPr kumimoji="0" sz="1000" b="1" i="0" u="none" strike="noStrike" kern="1200" cap="none" spc="300" normalizeH="0" baseline="0" noProof="0" dirty="0">
                <a:ln>
                  <a:noFill/>
                </a:ln>
                <a:solidFill>
                  <a:srgbClr val="767070"/>
                </a:solidFill>
                <a:effectLst/>
                <a:uLnTx/>
                <a:uFillTx/>
                <a:latin typeface="Verdana"/>
                <a:ea typeface="+mn-ea"/>
              </a:rPr>
              <a:t> </a:t>
            </a:r>
            <a:fld id="{81D60167-4931-47E6-BA6A-407CBD079E47}" type="slidenum">
              <a:rPr kumimoji="0" sz="1000" b="1" i="0" u="none" strike="noStrike" kern="1200" cap="none" spc="-5" normalizeH="0" baseline="0" noProof="0" dirty="0">
                <a:ln>
                  <a:noFill/>
                </a:ln>
                <a:solidFill>
                  <a:srgbClr val="AA9F75"/>
                </a:solidFill>
                <a:effectLst/>
                <a:uLnTx/>
                <a:uFillTx/>
                <a:latin typeface="Verdana"/>
                <a:ea typeface="+mn-ea"/>
              </a:rPr>
              <a:pPr marL="12700" marR="0" lvl="0" indent="0" algn="l" defTabSz="914400" rtl="0" eaLnBrk="1" fontAlgn="auto" latinLnBrk="0" hangingPunct="1">
                <a:lnSpc>
                  <a:spcPct val="100000"/>
                </a:lnSpc>
                <a:spcBef>
                  <a:spcPts val="100"/>
                </a:spcBef>
                <a:spcAft>
                  <a:spcPts val="0"/>
                </a:spcAft>
                <a:buClrTx/>
                <a:buSzTx/>
                <a:buFontTx/>
                <a:buNone/>
                <a:tabLst/>
                <a:defRPr/>
              </a:pPr>
              <a:t>21</a:t>
            </a:fld>
            <a:endParaRPr kumimoji="0" sz="1000" b="1" i="0" u="none" strike="noStrike" kern="1200" cap="none" spc="-5" normalizeH="0" baseline="0" noProof="0" dirty="0">
              <a:ln>
                <a:noFill/>
              </a:ln>
              <a:solidFill>
                <a:srgbClr val="AA9F75"/>
              </a:solidFill>
              <a:effectLst/>
              <a:uLnTx/>
              <a:uFillTx/>
              <a:latin typeface="Verdana"/>
              <a:ea typeface="+mn-e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ject 2">
            <a:extLst>
              <a:ext uri="{FF2B5EF4-FFF2-40B4-BE49-F238E27FC236}">
                <a16:creationId xmlns:a16="http://schemas.microsoft.com/office/drawing/2014/main" id="{8FDC88C9-3A5F-42B5-B6F8-0E489DE0CAB2}"/>
              </a:ext>
            </a:extLst>
          </p:cNvPr>
          <p:cNvPicPr/>
          <p:nvPr/>
        </p:nvPicPr>
        <p:blipFill>
          <a:blip r:embed="rId2" cstate="print"/>
          <a:stretch>
            <a:fillRect/>
          </a:stretch>
        </p:blipFill>
        <p:spPr>
          <a:xfrm>
            <a:off x="1225296" y="2921507"/>
            <a:ext cx="7027163" cy="3936491"/>
          </a:xfrm>
          <a:prstGeom prst="rect">
            <a:avLst/>
          </a:prstGeom>
        </p:spPr>
      </p:pic>
      <p:sp>
        <p:nvSpPr>
          <p:cNvPr id="3" name="object 3"/>
          <p:cNvSpPr txBox="1"/>
          <p:nvPr/>
        </p:nvSpPr>
        <p:spPr>
          <a:xfrm>
            <a:off x="516061" y="1561631"/>
            <a:ext cx="4589339" cy="4138954"/>
          </a:xfrm>
          <a:prstGeom prst="rect">
            <a:avLst/>
          </a:prstGeom>
        </p:spPr>
        <p:txBody>
          <a:bodyPr vert="horz" wrap="square" lIns="0" tIns="37465" rIns="0" bIns="0" rtlCol="0">
            <a:spAutoFit/>
          </a:bodyPr>
          <a:lstStyle/>
          <a:p>
            <a:pPr marL="241300" marR="15875" lvl="0" indent="-228600" algn="just" defTabSz="914400" rtl="0" eaLnBrk="1" fontAlgn="auto" latinLnBrk="0" hangingPunct="1">
              <a:lnSpc>
                <a:spcPts val="1510"/>
              </a:lnSpc>
              <a:spcBef>
                <a:spcPts val="295"/>
              </a:spcBef>
              <a:spcAft>
                <a:spcPts val="0"/>
              </a:spcAft>
              <a:buClr>
                <a:srgbClr val="C7BA87"/>
              </a:buClr>
              <a:buSzTx/>
              <a:buFont typeface="Arial"/>
              <a:buChar char="•"/>
              <a:tabLst>
                <a:tab pos="241300" algn="l"/>
              </a:tabLst>
              <a:defRPr/>
            </a:pPr>
            <a:r>
              <a:rPr kumimoji="0" sz="1400" b="0" i="0" u="none" strike="noStrike" kern="1200" cap="none" spc="0" normalizeH="0" baseline="0" noProof="0" dirty="0">
                <a:ln>
                  <a:noFill/>
                </a:ln>
                <a:solidFill>
                  <a:srgbClr val="3A3838"/>
                </a:solidFill>
                <a:effectLst/>
                <a:uLnTx/>
                <a:uFillTx/>
                <a:latin typeface="Verdana"/>
                <a:ea typeface="+mn-ea"/>
                <a:cs typeface="Verdana"/>
              </a:rPr>
              <a:t>Project</a:t>
            </a:r>
            <a:r>
              <a:rPr kumimoji="0" sz="1400" b="0" i="0" u="none" strike="noStrike" kern="1200" cap="none" spc="-20" normalizeH="0" baseline="0" noProof="0" dirty="0">
                <a:ln>
                  <a:noFill/>
                </a:ln>
                <a:solidFill>
                  <a:srgbClr val="3A3838"/>
                </a:solidFill>
                <a:effectLst/>
                <a:uLnTx/>
                <a:uFillTx/>
                <a:latin typeface="Verdana"/>
                <a:ea typeface="+mn-ea"/>
                <a:cs typeface="Verdana"/>
              </a:rPr>
              <a:t> </a:t>
            </a:r>
            <a:r>
              <a:rPr kumimoji="0" lang="en-GB" sz="1400" b="0" i="0" u="none" strike="noStrike" kern="1200" cap="none" spc="-20" normalizeH="0" baseline="0" noProof="0" dirty="0">
                <a:ln>
                  <a:noFill/>
                </a:ln>
                <a:solidFill>
                  <a:srgbClr val="3A3838"/>
                </a:solidFill>
                <a:effectLst/>
                <a:uLnTx/>
                <a:uFillTx/>
                <a:latin typeface="Verdana"/>
                <a:ea typeface="+mn-ea"/>
                <a:cs typeface="Verdana"/>
              </a:rPr>
              <a:t>contains prospects BHP</a:t>
            </a:r>
            <a:r>
              <a:rPr kumimoji="0" sz="1400" b="0" i="0" u="none" strike="noStrike" kern="1200" cap="none" spc="0" normalizeH="0" baseline="0" noProof="0" dirty="0">
                <a:ln>
                  <a:noFill/>
                </a:ln>
                <a:solidFill>
                  <a:srgbClr val="3A3838"/>
                </a:solidFill>
                <a:effectLst/>
                <a:uLnTx/>
                <a:uFillTx/>
                <a:latin typeface="Verdana"/>
                <a:ea typeface="+mn-ea"/>
                <a:cs typeface="Verdana"/>
              </a:rPr>
              <a:t>19</a:t>
            </a:r>
            <a:r>
              <a:rPr kumimoji="0" sz="1400" b="0" i="0" u="none" strike="noStrike" kern="1200" cap="none" spc="-15"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and</a:t>
            </a:r>
            <a:r>
              <a:rPr kumimoji="0" sz="1400" b="0" i="0" u="none" strike="noStrike" kern="1200" cap="none" spc="-2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20</a:t>
            </a:r>
            <a:r>
              <a:rPr kumimoji="0" lang="en-GB" sz="1400" b="0" i="0" u="none" strike="noStrike" kern="1200" cap="none" spc="0" normalizeH="0" baseline="0" noProof="0" dirty="0">
                <a:ln>
                  <a:noFill/>
                </a:ln>
                <a:solidFill>
                  <a:srgbClr val="3A3838"/>
                </a:solidFill>
                <a:effectLst/>
                <a:uLnTx/>
                <a:uFillTx/>
                <a:latin typeface="Verdana"/>
                <a:ea typeface="+mn-ea"/>
                <a:cs typeface="Verdana"/>
              </a:rPr>
              <a:t>, defined by BHP in 1960s,</a:t>
            </a:r>
            <a:r>
              <a:rPr kumimoji="0" sz="1400" b="0" i="0" u="none" strike="noStrike" kern="1200" cap="none" spc="-25"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and</a:t>
            </a:r>
            <a:r>
              <a:rPr kumimoji="0" sz="1400" b="0" i="0" u="none" strike="noStrike" kern="1200" cap="none" spc="-1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northern</a:t>
            </a:r>
            <a:r>
              <a:rPr kumimoji="0" sz="1400" b="0" i="0" u="none" strike="noStrike" kern="1200" cap="none" spc="-2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extension</a:t>
            </a:r>
            <a:r>
              <a:rPr kumimoji="0" sz="1400" b="0" i="0" u="none" strike="noStrike" kern="1200" cap="none" spc="-4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of</a:t>
            </a:r>
            <a:r>
              <a:rPr kumimoji="0" sz="1400" b="0" i="0" u="none" strike="noStrike" kern="1200" cap="none" spc="-2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BHP</a:t>
            </a:r>
            <a:r>
              <a:rPr kumimoji="0" sz="1400" b="0" i="0" u="none" strike="noStrike" kern="1200" cap="none" spc="-1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15 </a:t>
            </a:r>
            <a:r>
              <a:rPr kumimoji="0" sz="1400" b="0" i="0" u="none" strike="noStrike" kern="1200" cap="none" spc="-480" normalizeH="0" baseline="0" noProof="0" dirty="0">
                <a:ln>
                  <a:noFill/>
                </a:ln>
                <a:solidFill>
                  <a:srgbClr val="3A3838"/>
                </a:solidFill>
                <a:effectLst/>
                <a:uLnTx/>
                <a:uFillTx/>
                <a:latin typeface="Verdana"/>
                <a:ea typeface="+mn-ea"/>
                <a:cs typeface="Verdana"/>
              </a:rPr>
              <a:t> </a:t>
            </a:r>
            <a:r>
              <a:rPr kumimoji="0" lang="en-GB" sz="1400" b="0" i="0" u="none" strike="noStrike" kern="1200" cap="none" spc="0" normalizeH="0" baseline="0" noProof="0" dirty="0">
                <a:ln>
                  <a:noFill/>
                </a:ln>
                <a:solidFill>
                  <a:srgbClr val="3A3838"/>
                </a:solidFill>
                <a:effectLst/>
                <a:uLnTx/>
                <a:uFillTx/>
                <a:latin typeface="Verdana"/>
                <a:ea typeface="+mn-ea"/>
                <a:cs typeface="Verdana"/>
              </a:rPr>
              <a:t>prospect</a:t>
            </a:r>
            <a:endParaRPr kumimoji="0" sz="1400" b="0" i="0" u="none" strike="noStrike" kern="1200" cap="none" spc="0" normalizeH="0" baseline="0" noProof="0" dirty="0">
              <a:ln>
                <a:noFill/>
              </a:ln>
              <a:solidFill>
                <a:prstClr val="black"/>
              </a:solidFill>
              <a:effectLst/>
              <a:uLnTx/>
              <a:uFillTx/>
              <a:latin typeface="Verdana"/>
              <a:ea typeface="+mn-ea"/>
              <a:cs typeface="Verdana"/>
            </a:endParaRPr>
          </a:p>
          <a:p>
            <a:pPr marL="241300" marR="38735" lvl="0" indent="-228600" algn="l" defTabSz="914400" rtl="0" eaLnBrk="1" fontAlgn="auto" latinLnBrk="0" hangingPunct="1">
              <a:lnSpc>
                <a:spcPts val="1510"/>
              </a:lnSpc>
              <a:spcBef>
                <a:spcPts val="1000"/>
              </a:spcBef>
              <a:spcAft>
                <a:spcPts val="0"/>
              </a:spcAft>
              <a:buClr>
                <a:srgbClr val="C7BA87"/>
              </a:buClr>
              <a:buSzTx/>
              <a:buFont typeface="Arial"/>
              <a:buChar char="•"/>
              <a:tabLst>
                <a:tab pos="240665" algn="l"/>
                <a:tab pos="241300" algn="l"/>
              </a:tabLst>
              <a:defRPr/>
            </a:pPr>
            <a:r>
              <a:rPr kumimoji="0" sz="1400" b="0" i="0" u="none" strike="noStrike" kern="1200" cap="none" spc="-10" normalizeH="0" baseline="0" noProof="0" dirty="0">
                <a:ln>
                  <a:noFill/>
                </a:ln>
                <a:solidFill>
                  <a:srgbClr val="3A3838"/>
                </a:solidFill>
                <a:effectLst/>
                <a:uLnTx/>
                <a:uFillTx/>
                <a:latin typeface="Verdana"/>
                <a:ea typeface="+mn-ea"/>
                <a:cs typeface="Verdana"/>
              </a:rPr>
              <a:t>Recent</a:t>
            </a:r>
            <a:r>
              <a:rPr kumimoji="0" sz="1400" b="0" i="0" u="none" strike="noStrike" kern="1200" cap="none" spc="-1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field</a:t>
            </a:r>
            <a:r>
              <a:rPr kumimoji="0" sz="1400" b="0" i="0" u="none" strike="noStrike" kern="1200" cap="none" spc="-3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work</a:t>
            </a:r>
            <a:r>
              <a:rPr kumimoji="0" sz="1400" b="0" i="0" u="none" strike="noStrike" kern="1200" cap="none" spc="-2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confirmed</a:t>
            </a:r>
            <a:r>
              <a:rPr kumimoji="0" sz="1400" b="0" i="0" u="none" strike="noStrike" kern="1200" cap="none" spc="-3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historic</a:t>
            </a:r>
            <a:r>
              <a:rPr kumimoji="0" sz="1400" b="0" i="0" u="none" strike="noStrike" kern="1200" cap="none" spc="-4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work</a:t>
            </a:r>
            <a:r>
              <a:rPr kumimoji="0" sz="1400" b="0" i="0" u="none" strike="noStrike" kern="1200" cap="none" spc="-1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by </a:t>
            </a:r>
            <a:r>
              <a:rPr kumimoji="0" sz="1400" b="0" i="0" u="none" strike="noStrike" kern="1200" cap="none" spc="-48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BHP</a:t>
            </a:r>
            <a:r>
              <a:rPr kumimoji="0" lang="en-GB" sz="1400" b="0" i="0" u="none" strike="noStrike" kern="1200" cap="none" spc="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4 samples </a:t>
            </a:r>
            <a:r>
              <a:rPr kumimoji="0" lang="en-GB" sz="1400" b="0" i="0" u="none" strike="noStrike" kern="1200" cap="none" spc="-5" normalizeH="0" baseline="0" noProof="0" dirty="0">
                <a:ln>
                  <a:noFill/>
                </a:ln>
                <a:solidFill>
                  <a:srgbClr val="3A3838"/>
                </a:solidFill>
                <a:effectLst/>
                <a:uLnTx/>
                <a:uFillTx/>
                <a:latin typeface="Verdana"/>
                <a:ea typeface="+mn-ea"/>
                <a:cs typeface="Verdana"/>
              </a:rPr>
              <a:t>from </a:t>
            </a:r>
            <a:r>
              <a:rPr kumimoji="0" lang="en-GB" sz="1400" b="0" i="0" u="none" strike="noStrike" kern="1200" cap="none" spc="0" normalizeH="0" baseline="0" noProof="0" dirty="0">
                <a:ln>
                  <a:noFill/>
                </a:ln>
                <a:solidFill>
                  <a:srgbClr val="3A3838"/>
                </a:solidFill>
                <a:effectLst/>
                <a:uLnTx/>
                <a:uFillTx/>
                <a:latin typeface="Verdana"/>
                <a:ea typeface="+mn-ea"/>
                <a:cs typeface="Verdana"/>
              </a:rPr>
              <a:t>BHP 20 </a:t>
            </a:r>
            <a:r>
              <a:rPr kumimoji="0" sz="1400" b="0" i="0" u="none" strike="noStrike" kern="1200" cap="none" spc="-5" normalizeH="0" baseline="0" noProof="0" dirty="0">
                <a:ln>
                  <a:noFill/>
                </a:ln>
                <a:solidFill>
                  <a:srgbClr val="3A3838"/>
                </a:solidFill>
                <a:effectLst/>
                <a:uLnTx/>
                <a:uFillTx/>
                <a:latin typeface="Verdana"/>
                <a:ea typeface="+mn-ea"/>
                <a:cs typeface="Verdana"/>
              </a:rPr>
              <a:t>assayed:</a:t>
            </a:r>
            <a:endParaRPr kumimoji="0" sz="1400" b="0" i="0" u="none" strike="noStrike" kern="1200" cap="none" spc="0" normalizeH="0" baseline="0" noProof="0" dirty="0">
              <a:ln>
                <a:noFill/>
              </a:ln>
              <a:solidFill>
                <a:prstClr val="black"/>
              </a:solidFill>
              <a:effectLst/>
              <a:uLnTx/>
              <a:uFillTx/>
              <a:latin typeface="Verdana"/>
              <a:ea typeface="+mn-ea"/>
              <a:cs typeface="Verdana"/>
            </a:endParaRPr>
          </a:p>
          <a:p>
            <a:pPr marL="698500" marR="0" lvl="1" indent="-228600" algn="l" defTabSz="914400" rtl="0" eaLnBrk="1" fontAlgn="auto" latinLnBrk="0" hangingPunct="1">
              <a:lnSpc>
                <a:spcPct val="100000"/>
              </a:lnSpc>
              <a:spcBef>
                <a:spcPts val="320"/>
              </a:spcBef>
              <a:spcAft>
                <a:spcPts val="0"/>
              </a:spcAft>
              <a:buClr>
                <a:srgbClr val="C7BA87"/>
              </a:buClr>
              <a:buSzTx/>
              <a:buFont typeface="Arial"/>
              <a:buChar char="•"/>
              <a:tabLst>
                <a:tab pos="697865" algn="l"/>
                <a:tab pos="698500" algn="l"/>
              </a:tabLst>
              <a:defRPr/>
            </a:pPr>
            <a:r>
              <a:rPr lang="en-GB" sz="1400" spc="-20" dirty="0">
                <a:solidFill>
                  <a:srgbClr val="3A3838"/>
                </a:solidFill>
                <a:latin typeface="Verdana"/>
                <a:cs typeface="Verdana"/>
              </a:rPr>
              <a:t>a</a:t>
            </a:r>
            <a:r>
              <a:rPr kumimoji="0" sz="1400" b="0" i="0" u="none" strike="noStrike" kern="1200" cap="none" spc="-10" normalizeH="0" baseline="0" noProof="0" dirty="0">
                <a:ln>
                  <a:noFill/>
                </a:ln>
                <a:solidFill>
                  <a:srgbClr val="3A3838"/>
                </a:solidFill>
                <a:effectLst/>
                <a:uLnTx/>
                <a:uFillTx/>
                <a:latin typeface="Verdana"/>
                <a:ea typeface="+mn-ea"/>
                <a:cs typeface="Verdana"/>
              </a:rPr>
              <a:t>average</a:t>
            </a:r>
            <a:r>
              <a:rPr kumimoji="0" sz="1400" b="0" i="0" u="none" strike="noStrike" kern="1200" cap="none" spc="-20" normalizeH="0" baseline="0" noProof="0" dirty="0">
                <a:ln>
                  <a:noFill/>
                </a:ln>
                <a:solidFill>
                  <a:srgbClr val="3A3838"/>
                </a:solidFill>
                <a:effectLst/>
                <a:uLnTx/>
                <a:uFillTx/>
                <a:latin typeface="Verdana"/>
                <a:ea typeface="+mn-ea"/>
                <a:cs typeface="Verdana"/>
              </a:rPr>
              <a:t> </a:t>
            </a:r>
            <a:r>
              <a:rPr kumimoji="0" lang="en-GB" sz="1400" b="0" i="0" u="none" strike="noStrike" kern="1200" cap="none" spc="-20" normalizeH="0" baseline="0" noProof="0" dirty="0">
                <a:ln>
                  <a:noFill/>
                </a:ln>
                <a:solidFill>
                  <a:srgbClr val="3A3838"/>
                </a:solidFill>
                <a:effectLst/>
                <a:uLnTx/>
                <a:uFillTx/>
                <a:latin typeface="Verdana"/>
                <a:ea typeface="+mn-ea"/>
                <a:cs typeface="Verdana"/>
              </a:rPr>
              <a:t>grade of</a:t>
            </a:r>
            <a:r>
              <a:rPr kumimoji="0" sz="1400" b="0" i="0" u="none" strike="noStrike" kern="1200" cap="none" spc="-20" normalizeH="0" baseline="0" noProof="0" dirty="0">
                <a:ln>
                  <a:noFill/>
                </a:ln>
                <a:solidFill>
                  <a:srgbClr val="3A3838"/>
                </a:solidFill>
                <a:effectLst/>
                <a:uLnTx/>
                <a:uFillTx/>
                <a:latin typeface="Verdana"/>
                <a:ea typeface="+mn-ea"/>
                <a:cs typeface="Verdana"/>
              </a:rPr>
              <a:t> </a:t>
            </a:r>
            <a:r>
              <a:rPr kumimoji="0" sz="1400" b="1" i="0" u="none" strike="noStrike" kern="1200" cap="none" spc="0" normalizeH="0" baseline="0" noProof="0" dirty="0">
                <a:ln>
                  <a:noFill/>
                </a:ln>
                <a:solidFill>
                  <a:srgbClr val="3A3838"/>
                </a:solidFill>
                <a:effectLst/>
                <a:uLnTx/>
                <a:uFillTx/>
                <a:latin typeface="Verdana"/>
                <a:ea typeface="+mn-ea"/>
                <a:cs typeface="Verdana"/>
              </a:rPr>
              <a:t>62%</a:t>
            </a:r>
            <a:r>
              <a:rPr kumimoji="0" lang="en-GB" sz="1400" b="1" i="0" u="none" strike="noStrike" kern="1200" cap="none" spc="0" normalizeH="0" baseline="0" noProof="0" dirty="0">
                <a:ln>
                  <a:noFill/>
                </a:ln>
                <a:solidFill>
                  <a:srgbClr val="3A3838"/>
                </a:solidFill>
                <a:effectLst/>
                <a:uLnTx/>
                <a:uFillTx/>
                <a:latin typeface="Verdana"/>
                <a:ea typeface="+mn-ea"/>
                <a:cs typeface="Verdana"/>
              </a:rPr>
              <a:t> Fe</a:t>
            </a:r>
            <a:endParaRPr kumimoji="0" sz="1400" b="1" i="0" u="none" strike="noStrike" kern="1200" cap="none" spc="0" normalizeH="0" baseline="0" noProof="0" dirty="0">
              <a:ln>
                <a:noFill/>
              </a:ln>
              <a:solidFill>
                <a:prstClr val="black"/>
              </a:solidFill>
              <a:effectLst/>
              <a:uLnTx/>
              <a:uFillTx/>
              <a:latin typeface="Verdana"/>
              <a:ea typeface="+mn-ea"/>
              <a:cs typeface="Verdana"/>
            </a:endParaRPr>
          </a:p>
          <a:p>
            <a:pPr marL="241300" marR="46355" lvl="0" indent="-228600" algn="l" defTabSz="914400" rtl="0" eaLnBrk="1" fontAlgn="auto" latinLnBrk="0" hangingPunct="1">
              <a:lnSpc>
                <a:spcPts val="1510"/>
              </a:lnSpc>
              <a:spcBef>
                <a:spcPts val="1019"/>
              </a:spcBef>
              <a:spcAft>
                <a:spcPts val="0"/>
              </a:spcAft>
              <a:buClr>
                <a:srgbClr val="C7BA87"/>
              </a:buClr>
              <a:buSzTx/>
              <a:buFont typeface="Arial"/>
              <a:buChar char="•"/>
              <a:tabLst>
                <a:tab pos="240665" algn="l"/>
                <a:tab pos="241300" algn="l"/>
              </a:tabLst>
              <a:defRPr/>
            </a:pPr>
            <a:r>
              <a:rPr kumimoji="0" sz="1400" b="0" i="0" u="none" strike="noStrike" kern="1200" cap="none" spc="0" normalizeH="0" baseline="0" noProof="0" dirty="0">
                <a:ln>
                  <a:noFill/>
                </a:ln>
                <a:solidFill>
                  <a:srgbClr val="3A3838"/>
                </a:solidFill>
                <a:effectLst/>
                <a:uLnTx/>
                <a:uFillTx/>
                <a:latin typeface="Verdana"/>
                <a:ea typeface="+mn-ea"/>
                <a:cs typeface="Verdana"/>
              </a:rPr>
              <a:t>BHP 20 dipping into tenement</a:t>
            </a:r>
            <a:r>
              <a:rPr kumimoji="0" sz="1400" b="0" i="0" u="none" strike="noStrike" kern="1200" cap="none" spc="-40"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thus</a:t>
            </a:r>
            <a:r>
              <a:rPr kumimoji="0" sz="1400" b="0" i="0" u="none" strike="noStrike" kern="1200" cap="none" spc="-20"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having</a:t>
            </a:r>
            <a:r>
              <a:rPr kumimoji="0" sz="1400" b="0" i="0" u="none" strike="noStrike" kern="1200" cap="none" spc="-3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excellent</a:t>
            </a:r>
            <a:r>
              <a:rPr kumimoji="0" sz="1400" b="0" i="0" u="none" strike="noStrike" kern="1200" cap="none" spc="-4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potential</a:t>
            </a:r>
            <a:r>
              <a:rPr kumimoji="0" sz="1400" b="0" i="0" u="none" strike="noStrike" kern="1200" cap="none" spc="-4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for </a:t>
            </a:r>
            <a:r>
              <a:rPr kumimoji="0" sz="1400" b="0" i="0" u="none" strike="noStrike" kern="1200" cap="none" spc="-47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robust</a:t>
            </a:r>
            <a:r>
              <a:rPr kumimoji="0" sz="1400" b="0" i="0" u="none" strike="noStrike" kern="1200" cap="none" spc="-2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DSO</a:t>
            </a:r>
            <a:r>
              <a:rPr kumimoji="0" sz="1400" b="0" i="0" u="none" strike="noStrike" kern="1200" cap="none" spc="-1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resource</a:t>
            </a:r>
            <a:endParaRPr kumimoji="0" sz="1400" b="0" i="0" u="none" strike="noStrike" kern="1200" cap="none" spc="0" normalizeH="0" baseline="0" noProof="0" dirty="0">
              <a:ln>
                <a:noFill/>
              </a:ln>
              <a:solidFill>
                <a:prstClr val="black"/>
              </a:solidFill>
              <a:effectLst/>
              <a:uLnTx/>
              <a:uFillTx/>
              <a:latin typeface="Verdana"/>
              <a:ea typeface="+mn-ea"/>
              <a:cs typeface="Verdana"/>
            </a:endParaRPr>
          </a:p>
          <a:p>
            <a:pPr marL="241300" marR="42545" lvl="0" indent="-228600" algn="l" defTabSz="914400" rtl="0" eaLnBrk="1" fontAlgn="auto" latinLnBrk="0" hangingPunct="1">
              <a:lnSpc>
                <a:spcPts val="1510"/>
              </a:lnSpc>
              <a:spcBef>
                <a:spcPts val="1000"/>
              </a:spcBef>
              <a:spcAft>
                <a:spcPts val="0"/>
              </a:spcAft>
              <a:buClr>
                <a:srgbClr val="C7BA87"/>
              </a:buClr>
              <a:buSzTx/>
              <a:buFont typeface="Arial"/>
              <a:buChar char="•"/>
              <a:tabLst>
                <a:tab pos="240665" algn="l"/>
                <a:tab pos="241300" algn="l"/>
              </a:tabLst>
              <a:defRPr/>
            </a:pPr>
            <a:r>
              <a:rPr kumimoji="0" sz="1400" b="0" i="0" u="none" strike="noStrike" kern="1200" cap="none" spc="-20" normalizeH="0" baseline="0" noProof="0" dirty="0">
                <a:ln>
                  <a:noFill/>
                </a:ln>
                <a:solidFill>
                  <a:srgbClr val="3A3838"/>
                </a:solidFill>
                <a:effectLst/>
                <a:uLnTx/>
                <a:uFillTx/>
                <a:latin typeface="Verdana"/>
                <a:ea typeface="+mn-ea"/>
                <a:cs typeface="Verdana"/>
              </a:rPr>
              <a:t>Tenement </a:t>
            </a:r>
            <a:r>
              <a:rPr kumimoji="0" sz="1400" b="0" i="0" u="none" strike="noStrike" kern="1200" cap="none" spc="0" normalizeH="0" baseline="0" noProof="0" dirty="0">
                <a:ln>
                  <a:noFill/>
                </a:ln>
                <a:solidFill>
                  <a:srgbClr val="3A3838"/>
                </a:solidFill>
                <a:effectLst/>
                <a:uLnTx/>
                <a:uFillTx/>
                <a:latin typeface="Verdana"/>
                <a:ea typeface="+mn-ea"/>
                <a:cs typeface="Verdana"/>
              </a:rPr>
              <a:t>dominated by Brockman Iron </a:t>
            </a:r>
            <a:r>
              <a:rPr kumimoji="0" sz="1400" b="0" i="0" u="none" strike="noStrike" kern="1200" cap="none" spc="5"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Formation </a:t>
            </a:r>
            <a:r>
              <a:rPr kumimoji="0" lang="en-GB" sz="1400" b="0" i="0" u="none" strike="noStrike" kern="1200" cap="none" spc="-5" normalizeH="0" baseline="0" noProof="0" dirty="0">
                <a:ln>
                  <a:noFill/>
                </a:ln>
                <a:solidFill>
                  <a:srgbClr val="3A3838"/>
                </a:solidFill>
                <a:effectLst/>
                <a:uLnTx/>
                <a:uFillTx/>
                <a:latin typeface="Verdana"/>
                <a:ea typeface="+mn-ea"/>
                <a:cs typeface="Verdana"/>
              </a:rPr>
              <a:t>and </a:t>
            </a:r>
            <a:r>
              <a:rPr kumimoji="0" sz="1400" b="0" i="0" u="none" strike="noStrike" kern="1200" cap="none" spc="0" normalizeH="0" baseline="0" noProof="0" dirty="0">
                <a:ln>
                  <a:noFill/>
                </a:ln>
                <a:solidFill>
                  <a:srgbClr val="3A3838"/>
                </a:solidFill>
                <a:effectLst/>
                <a:uLnTx/>
                <a:uFillTx/>
                <a:latin typeface="Verdana"/>
                <a:ea typeface="+mn-ea"/>
                <a:cs typeface="Verdana"/>
              </a:rPr>
              <a:t>potential significant Canga</a:t>
            </a:r>
            <a:r>
              <a:rPr kumimoji="0" sz="1400" b="0" i="0" u="none" strike="noStrike" kern="1200" cap="none" spc="-3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deposits,</a:t>
            </a:r>
            <a:r>
              <a:rPr kumimoji="0" sz="1400" b="0" i="0" u="none" strike="noStrike" kern="1200" cap="none" spc="-4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which</a:t>
            </a:r>
            <a:r>
              <a:rPr kumimoji="0" sz="1400" b="0" i="0" u="none" strike="noStrike" kern="1200" cap="none" spc="-3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hosts</a:t>
            </a:r>
            <a:r>
              <a:rPr kumimoji="0" sz="1400" b="0" i="0" u="none" strike="noStrike" kern="1200" cap="none" spc="-3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nearby</a:t>
            </a:r>
            <a:r>
              <a:rPr kumimoji="0" sz="1400" b="0" i="0" u="none" strike="noStrike" kern="1200" cap="none" spc="-2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iron</a:t>
            </a:r>
            <a:r>
              <a:rPr kumimoji="0" sz="1400" b="0" i="0" u="none" strike="noStrike" kern="1200" cap="none" spc="-2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ore </a:t>
            </a:r>
            <a:r>
              <a:rPr kumimoji="0" sz="1400" b="0" i="0" u="none" strike="noStrike" kern="1200" cap="none" spc="-48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mines</a:t>
            </a:r>
            <a:endParaRPr kumimoji="0" sz="1400" b="0" i="0" u="none" strike="noStrike" kern="1200" cap="none" spc="0" normalizeH="0" baseline="0" noProof="0" dirty="0">
              <a:ln>
                <a:noFill/>
              </a:ln>
              <a:solidFill>
                <a:prstClr val="black"/>
              </a:solidFill>
              <a:effectLst/>
              <a:uLnTx/>
              <a:uFillTx/>
              <a:latin typeface="Verdana"/>
              <a:ea typeface="+mn-ea"/>
              <a:cs typeface="Verdana"/>
            </a:endParaRPr>
          </a:p>
          <a:p>
            <a:pPr marL="241300" marR="58419" lvl="0" indent="-228600" algn="l" defTabSz="914400" rtl="0" eaLnBrk="1" fontAlgn="auto" latinLnBrk="0" hangingPunct="1">
              <a:lnSpc>
                <a:spcPts val="1510"/>
              </a:lnSpc>
              <a:spcBef>
                <a:spcPts val="1015"/>
              </a:spcBef>
              <a:spcAft>
                <a:spcPts val="0"/>
              </a:spcAft>
              <a:buClr>
                <a:srgbClr val="C7BA87"/>
              </a:buClr>
              <a:buSzTx/>
              <a:buFont typeface="Arial"/>
              <a:buChar char="•"/>
              <a:tabLst>
                <a:tab pos="240665" algn="l"/>
                <a:tab pos="241300" algn="l"/>
              </a:tabLst>
              <a:defRPr/>
            </a:pPr>
            <a:r>
              <a:rPr kumimoji="0" sz="1400" b="0" i="0" u="none" strike="noStrike" kern="1200" cap="none" spc="-5" normalizeH="0" baseline="0" noProof="0" dirty="0">
                <a:ln>
                  <a:noFill/>
                </a:ln>
                <a:solidFill>
                  <a:srgbClr val="3A3838"/>
                </a:solidFill>
                <a:effectLst/>
                <a:uLnTx/>
                <a:uFillTx/>
                <a:latin typeface="Verdana"/>
                <a:ea typeface="+mn-ea"/>
                <a:cs typeface="Verdana"/>
              </a:rPr>
              <a:t>Due</a:t>
            </a:r>
            <a:r>
              <a:rPr kumimoji="0" sz="1400" b="0" i="0" u="none" strike="noStrike" kern="1200" cap="none" spc="-1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Diligence</a:t>
            </a:r>
            <a:r>
              <a:rPr kumimoji="0" sz="1400" b="0" i="0" u="none" strike="noStrike" kern="1200" cap="none" spc="-4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sampling</a:t>
            </a:r>
            <a:r>
              <a:rPr kumimoji="0" sz="1400" b="0" i="0" u="none" strike="noStrike" kern="1200" cap="none" spc="-4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returned</a:t>
            </a:r>
            <a:r>
              <a:rPr kumimoji="0" sz="1400" b="0" i="0" u="none" strike="noStrike" kern="1200" cap="none" spc="-2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DSO</a:t>
            </a:r>
            <a:r>
              <a:rPr kumimoji="0" sz="1400" b="0" i="0" u="none" strike="noStrike" kern="1200" cap="none" spc="-20"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grade </a:t>
            </a:r>
            <a:r>
              <a:rPr kumimoji="0" sz="1400" b="0" i="0" u="none" strike="noStrike" kern="1200" cap="none" spc="-47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results including </a:t>
            </a:r>
            <a:r>
              <a:rPr kumimoji="0" sz="1400" b="1" i="0" u="none" strike="noStrike" kern="1200" cap="none" spc="-5" normalizeH="0" baseline="0" noProof="0" dirty="0">
                <a:ln>
                  <a:noFill/>
                </a:ln>
                <a:solidFill>
                  <a:srgbClr val="3A3838"/>
                </a:solidFill>
                <a:effectLst/>
                <a:uLnTx/>
                <a:uFillTx/>
                <a:latin typeface="Verdana"/>
                <a:ea typeface="+mn-ea"/>
                <a:cs typeface="Verdana"/>
              </a:rPr>
              <a:t>65.4% </a:t>
            </a:r>
            <a:r>
              <a:rPr kumimoji="0" sz="1400" b="1" i="0" u="none" strike="noStrike" kern="1200" cap="none" spc="0" normalizeH="0" baseline="0" noProof="0" dirty="0">
                <a:ln>
                  <a:noFill/>
                </a:ln>
                <a:solidFill>
                  <a:srgbClr val="3A3838"/>
                </a:solidFill>
                <a:effectLst/>
                <a:uLnTx/>
                <a:uFillTx/>
                <a:latin typeface="Verdana"/>
                <a:ea typeface="+mn-ea"/>
                <a:cs typeface="Verdana"/>
              </a:rPr>
              <a:t>Fe, 65% Fe, </a:t>
            </a:r>
            <a:r>
              <a:rPr kumimoji="0" sz="1400" b="1" i="0" u="none" strike="noStrike" kern="1200" cap="none" spc="5" normalizeH="0" baseline="0" noProof="0" dirty="0">
                <a:ln>
                  <a:noFill/>
                </a:ln>
                <a:solidFill>
                  <a:srgbClr val="3A3838"/>
                </a:solidFill>
                <a:effectLst/>
                <a:uLnTx/>
                <a:uFillTx/>
                <a:latin typeface="Verdana"/>
                <a:ea typeface="+mn-ea"/>
                <a:cs typeface="Verdana"/>
              </a:rPr>
              <a:t> </a:t>
            </a:r>
            <a:r>
              <a:rPr kumimoji="0" sz="1400" b="1" i="0" u="none" strike="noStrike" kern="1200" cap="none" spc="-5" normalizeH="0" baseline="0" noProof="0" dirty="0">
                <a:ln>
                  <a:noFill/>
                </a:ln>
                <a:solidFill>
                  <a:srgbClr val="3A3838"/>
                </a:solidFill>
                <a:effectLst/>
                <a:uLnTx/>
                <a:uFillTx/>
                <a:latin typeface="Verdana"/>
                <a:ea typeface="+mn-ea"/>
                <a:cs typeface="Verdana"/>
              </a:rPr>
              <a:t>64.3%</a:t>
            </a:r>
            <a:r>
              <a:rPr kumimoji="0" sz="1400" b="1" i="0" u="none" strike="noStrike" kern="1200" cap="none" spc="-15" normalizeH="0" baseline="0" noProof="0" dirty="0">
                <a:ln>
                  <a:noFill/>
                </a:ln>
                <a:solidFill>
                  <a:srgbClr val="3A3838"/>
                </a:solidFill>
                <a:effectLst/>
                <a:uLnTx/>
                <a:uFillTx/>
                <a:latin typeface="Verdana"/>
                <a:ea typeface="+mn-ea"/>
                <a:cs typeface="Verdana"/>
              </a:rPr>
              <a:t> </a:t>
            </a:r>
            <a:r>
              <a:rPr kumimoji="0" sz="1400" b="1" i="0" u="none" strike="noStrike" kern="1200" cap="none" spc="-5" normalizeH="0" baseline="0" noProof="0" dirty="0">
                <a:ln>
                  <a:noFill/>
                </a:ln>
                <a:solidFill>
                  <a:srgbClr val="3A3838"/>
                </a:solidFill>
                <a:effectLst/>
                <a:uLnTx/>
                <a:uFillTx/>
                <a:latin typeface="Verdana"/>
                <a:ea typeface="+mn-ea"/>
                <a:cs typeface="Verdana"/>
              </a:rPr>
              <a:t>and</a:t>
            </a:r>
            <a:r>
              <a:rPr kumimoji="0" sz="1400" b="1" i="0" u="none" strike="noStrike" kern="1200" cap="none" spc="-10" normalizeH="0" baseline="0" noProof="0" dirty="0">
                <a:ln>
                  <a:noFill/>
                </a:ln>
                <a:solidFill>
                  <a:srgbClr val="3A3838"/>
                </a:solidFill>
                <a:effectLst/>
                <a:uLnTx/>
                <a:uFillTx/>
                <a:latin typeface="Verdana"/>
                <a:ea typeface="+mn-ea"/>
                <a:cs typeface="Verdana"/>
              </a:rPr>
              <a:t> </a:t>
            </a:r>
            <a:r>
              <a:rPr kumimoji="0" sz="1400" b="1" i="0" u="none" strike="noStrike" kern="1200" cap="none" spc="-5" normalizeH="0" baseline="0" noProof="0" dirty="0">
                <a:ln>
                  <a:noFill/>
                </a:ln>
                <a:solidFill>
                  <a:srgbClr val="3A3838"/>
                </a:solidFill>
                <a:effectLst/>
                <a:uLnTx/>
                <a:uFillTx/>
                <a:latin typeface="Verdana"/>
                <a:ea typeface="+mn-ea"/>
                <a:cs typeface="Verdana"/>
              </a:rPr>
              <a:t>60.3%</a:t>
            </a:r>
            <a:r>
              <a:rPr kumimoji="0" sz="1400" b="1" i="0" u="none" strike="noStrike" kern="1200" cap="none" spc="0" normalizeH="0" baseline="0" noProof="0" dirty="0">
                <a:ln>
                  <a:noFill/>
                </a:ln>
                <a:solidFill>
                  <a:srgbClr val="3A3838"/>
                </a:solidFill>
                <a:effectLst/>
                <a:uLnTx/>
                <a:uFillTx/>
                <a:latin typeface="Verdana"/>
                <a:ea typeface="+mn-ea"/>
                <a:cs typeface="Verdana"/>
              </a:rPr>
              <a:t> </a:t>
            </a:r>
            <a:r>
              <a:rPr kumimoji="0" sz="1400" b="1" i="0" u="none" strike="noStrike" kern="1200" cap="none" spc="-5" normalizeH="0" baseline="0" noProof="0" dirty="0">
                <a:ln>
                  <a:noFill/>
                </a:ln>
                <a:solidFill>
                  <a:srgbClr val="3A3838"/>
                </a:solidFill>
                <a:effectLst/>
                <a:uLnTx/>
                <a:uFillTx/>
                <a:latin typeface="Verdana"/>
                <a:ea typeface="+mn-ea"/>
                <a:cs typeface="Verdana"/>
              </a:rPr>
              <a:t>Fe</a:t>
            </a:r>
            <a:endParaRPr kumimoji="0" sz="1400" b="0" i="0" u="none" strike="noStrike" kern="1200" cap="none" spc="0" normalizeH="0" baseline="0" noProof="0" dirty="0">
              <a:ln>
                <a:noFill/>
              </a:ln>
              <a:solidFill>
                <a:prstClr val="black"/>
              </a:solidFill>
              <a:effectLst/>
              <a:uLnTx/>
              <a:uFillTx/>
              <a:latin typeface="Verdana"/>
              <a:ea typeface="+mn-ea"/>
              <a:cs typeface="Verdana"/>
            </a:endParaRPr>
          </a:p>
          <a:p>
            <a:pPr marL="241300" marR="637540" lvl="0" indent="-228600" algn="l" defTabSz="914400" rtl="0" eaLnBrk="1" fontAlgn="auto" latinLnBrk="0" hangingPunct="1">
              <a:lnSpc>
                <a:spcPts val="1510"/>
              </a:lnSpc>
              <a:spcBef>
                <a:spcPts val="1005"/>
              </a:spcBef>
              <a:spcAft>
                <a:spcPts val="0"/>
              </a:spcAft>
              <a:buClr>
                <a:srgbClr val="C7BA87"/>
              </a:buClr>
              <a:buSzTx/>
              <a:buFont typeface="Arial"/>
              <a:buChar char="•"/>
              <a:tabLst>
                <a:tab pos="240665" algn="l"/>
                <a:tab pos="241300" algn="l"/>
              </a:tabLst>
              <a:defRPr/>
            </a:pPr>
            <a:r>
              <a:rPr kumimoji="0" sz="1400" b="0" i="0" u="none" strike="noStrike" kern="1200" cap="none" spc="-5" normalizeH="0" baseline="0" noProof="0" dirty="0">
                <a:ln>
                  <a:noFill/>
                </a:ln>
                <a:solidFill>
                  <a:srgbClr val="3A3838"/>
                </a:solidFill>
                <a:effectLst/>
                <a:uLnTx/>
                <a:uFillTx/>
                <a:latin typeface="Verdana"/>
                <a:ea typeface="+mn-ea"/>
                <a:cs typeface="Verdana"/>
              </a:rPr>
              <a:t>The</a:t>
            </a:r>
            <a:r>
              <a:rPr kumimoji="0" sz="1400" b="0" i="0" u="none" strike="noStrike" kern="1200" cap="none" spc="-2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tenement</a:t>
            </a:r>
            <a:r>
              <a:rPr kumimoji="0" sz="1400" b="0" i="0" u="none" strike="noStrike" kern="1200" cap="none" spc="-3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appears</a:t>
            </a:r>
            <a:r>
              <a:rPr kumimoji="0" sz="1400" b="0" i="0" u="none" strike="noStrike" kern="1200" cap="none" spc="-25"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to</a:t>
            </a:r>
            <a:r>
              <a:rPr kumimoji="0" sz="1400" b="0" i="0" u="none" strike="noStrike" kern="1200" cap="none" spc="-2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h</a:t>
            </a:r>
            <a:r>
              <a:rPr kumimoji="0" lang="en-GB" sz="1400" b="0" i="0" u="none" strike="noStrike" kern="1200" cap="none" spc="0" normalizeH="0" baseline="0" noProof="0" dirty="0">
                <a:ln>
                  <a:noFill/>
                </a:ln>
                <a:solidFill>
                  <a:srgbClr val="3A3838"/>
                </a:solidFill>
                <a:effectLst/>
                <a:uLnTx/>
                <a:uFillTx/>
                <a:latin typeface="Verdana"/>
                <a:ea typeface="+mn-ea"/>
                <a:cs typeface="Verdana"/>
              </a:rPr>
              <a:t>ave </a:t>
            </a:r>
            <a:r>
              <a:rPr kumimoji="0" lang="en-GB" sz="1400" b="0" i="0" u="none" strike="noStrike" kern="1200" cap="none" spc="-5" normalizeH="0" baseline="0" noProof="0" dirty="0">
                <a:ln>
                  <a:noFill/>
                </a:ln>
                <a:solidFill>
                  <a:srgbClr val="3A3838"/>
                </a:solidFill>
                <a:effectLst/>
                <a:uLnTx/>
                <a:uFillTx/>
                <a:latin typeface="Verdana"/>
                <a:ea typeface="+mn-ea"/>
                <a:cs typeface="Verdana"/>
              </a:rPr>
              <a:t>further </a:t>
            </a:r>
            <a:r>
              <a:rPr kumimoji="0" lang="en-GB" sz="1400" b="0" i="0" u="none" strike="noStrike" kern="1200" cap="none" spc="-480" normalizeH="0" baseline="0" noProof="0" dirty="0">
                <a:ln>
                  <a:noFill/>
                </a:ln>
                <a:solidFill>
                  <a:srgbClr val="3A3838"/>
                </a:solidFill>
                <a:effectLst/>
                <a:uLnTx/>
                <a:uFillTx/>
                <a:latin typeface="Verdana"/>
                <a:ea typeface="+mn-ea"/>
                <a:cs typeface="Verdana"/>
              </a:rPr>
              <a:t> </a:t>
            </a:r>
            <a:r>
              <a:rPr kumimoji="0" lang="en-GB" sz="1400" b="0" i="0" u="none" strike="noStrike" kern="1200" cap="none" spc="0" normalizeH="0" baseline="0" noProof="0" dirty="0">
                <a:ln>
                  <a:noFill/>
                </a:ln>
                <a:solidFill>
                  <a:srgbClr val="3A3838"/>
                </a:solidFill>
                <a:effectLst/>
                <a:uLnTx/>
                <a:uFillTx/>
                <a:latin typeface="Verdana"/>
                <a:ea typeface="+mn-ea"/>
                <a:cs typeface="Verdana"/>
              </a:rPr>
              <a:t>potential which is currently being</a:t>
            </a:r>
            <a:r>
              <a:rPr kumimoji="0" lang="en-GB" sz="1400" b="0" i="0" u="none" strike="noStrike" kern="1200" cap="none" spc="-45" normalizeH="0" baseline="0" noProof="0" dirty="0">
                <a:ln>
                  <a:noFill/>
                </a:ln>
                <a:solidFill>
                  <a:srgbClr val="3A3838"/>
                </a:solidFill>
                <a:effectLst/>
                <a:uLnTx/>
                <a:uFillTx/>
                <a:latin typeface="Verdana"/>
                <a:ea typeface="+mn-ea"/>
                <a:cs typeface="Verdana"/>
              </a:rPr>
              <a:t> </a:t>
            </a:r>
            <a:r>
              <a:rPr kumimoji="0" lang="en-GB" sz="1400" b="0" i="0" u="none" strike="noStrike" kern="1200" cap="none" spc="0" normalizeH="0" baseline="0" noProof="0" dirty="0">
                <a:ln>
                  <a:noFill/>
                </a:ln>
                <a:solidFill>
                  <a:srgbClr val="3A3838"/>
                </a:solidFill>
                <a:effectLst/>
                <a:uLnTx/>
                <a:uFillTx/>
                <a:latin typeface="Verdana"/>
                <a:ea typeface="+mn-ea"/>
                <a:cs typeface="Verdana"/>
              </a:rPr>
              <a:t>explored</a:t>
            </a:r>
            <a:endParaRPr kumimoji="0" lang="en-GB"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4" name="object 4"/>
          <p:cNvSpPr txBox="1">
            <a:spLocks noGrp="1"/>
          </p:cNvSpPr>
          <p:nvPr>
            <p:ph type="title"/>
          </p:nvPr>
        </p:nvSpPr>
        <p:spPr>
          <a:xfrm>
            <a:off x="516061" y="464127"/>
            <a:ext cx="6501382" cy="6591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en-GB" spc="-5" dirty="0"/>
              <a:t>BROCKMAN (IRON ORE)</a:t>
            </a:r>
            <a:br>
              <a:rPr lang="en-GB" spc="-5" dirty="0"/>
            </a:br>
            <a:r>
              <a:rPr kumimoji="0" lang="en-GB" sz="1800" b="1" i="1" u="none" strike="noStrike" kern="1200" cap="none" spc="-10" normalizeH="0" baseline="0" noProof="0" dirty="0">
                <a:ln>
                  <a:noFill/>
                </a:ln>
                <a:solidFill>
                  <a:srgbClr val="9B4413"/>
                </a:solidFill>
                <a:effectLst/>
                <a:uLnTx/>
                <a:uFillTx/>
                <a:latin typeface="Calibri"/>
                <a:ea typeface="+mn-ea"/>
                <a:cs typeface="Calibri"/>
              </a:rPr>
              <a:t>Potential</a:t>
            </a:r>
            <a:r>
              <a:rPr kumimoji="0" lang="en-GB" sz="1800" b="1" i="1" u="none" strike="noStrike" kern="1200" cap="none" spc="-50" normalizeH="0" baseline="0" noProof="0" dirty="0">
                <a:ln>
                  <a:noFill/>
                </a:ln>
                <a:solidFill>
                  <a:srgbClr val="9B4413"/>
                </a:solidFill>
                <a:effectLst/>
                <a:uLnTx/>
                <a:uFillTx/>
                <a:latin typeface="Calibri"/>
                <a:ea typeface="+mn-ea"/>
                <a:cs typeface="Calibri"/>
              </a:rPr>
              <a:t> </a:t>
            </a:r>
            <a:r>
              <a:rPr kumimoji="0" lang="en-GB" sz="1800" b="1" i="1" u="none" strike="noStrike" kern="1200" cap="none" spc="-10" normalizeH="0" baseline="0" noProof="0" dirty="0">
                <a:ln>
                  <a:noFill/>
                </a:ln>
                <a:solidFill>
                  <a:srgbClr val="9B4413"/>
                </a:solidFill>
                <a:effectLst/>
                <a:uLnTx/>
                <a:uFillTx/>
                <a:latin typeface="Calibri"/>
                <a:ea typeface="+mn-ea"/>
                <a:cs typeface="Calibri"/>
              </a:rPr>
              <a:t>for</a:t>
            </a:r>
            <a:r>
              <a:rPr kumimoji="0" lang="en-GB" sz="1800" b="1" i="1" u="none" strike="noStrike" kern="1200" cap="none" spc="5" normalizeH="0" baseline="0" noProof="0" dirty="0">
                <a:ln>
                  <a:noFill/>
                </a:ln>
                <a:solidFill>
                  <a:srgbClr val="9B4413"/>
                </a:solidFill>
                <a:effectLst/>
                <a:uLnTx/>
                <a:uFillTx/>
                <a:latin typeface="Calibri"/>
                <a:ea typeface="+mn-ea"/>
                <a:cs typeface="Calibri"/>
              </a:rPr>
              <a:t> </a:t>
            </a:r>
            <a:r>
              <a:rPr kumimoji="0" lang="en-GB" sz="1800" b="1" i="1" u="none" strike="noStrike" kern="1200" cap="none" spc="-5" normalizeH="0" baseline="0" noProof="0" dirty="0">
                <a:ln>
                  <a:noFill/>
                </a:ln>
                <a:solidFill>
                  <a:srgbClr val="9B4413"/>
                </a:solidFill>
                <a:effectLst/>
                <a:uLnTx/>
                <a:uFillTx/>
                <a:latin typeface="Calibri"/>
                <a:ea typeface="+mn-ea"/>
                <a:cs typeface="Calibri"/>
              </a:rPr>
              <a:t>multi-million</a:t>
            </a:r>
            <a:r>
              <a:rPr kumimoji="0" lang="en-GB" sz="1800" b="1" i="1" u="none" strike="noStrike" kern="1200" cap="none" spc="-45" normalizeH="0" baseline="0" noProof="0" dirty="0">
                <a:ln>
                  <a:noFill/>
                </a:ln>
                <a:solidFill>
                  <a:srgbClr val="9B4413"/>
                </a:solidFill>
                <a:effectLst/>
                <a:uLnTx/>
                <a:uFillTx/>
                <a:latin typeface="Calibri"/>
                <a:ea typeface="+mn-ea"/>
                <a:cs typeface="Calibri"/>
              </a:rPr>
              <a:t> </a:t>
            </a:r>
            <a:r>
              <a:rPr kumimoji="0" lang="en-GB" sz="1800" b="1" i="1" u="none" strike="noStrike" kern="1200" cap="none" spc="-5" normalizeH="0" baseline="0" noProof="0" dirty="0">
                <a:ln>
                  <a:noFill/>
                </a:ln>
                <a:solidFill>
                  <a:srgbClr val="9B4413"/>
                </a:solidFill>
                <a:effectLst/>
                <a:uLnTx/>
                <a:uFillTx/>
                <a:latin typeface="Calibri"/>
                <a:ea typeface="+mn-ea"/>
                <a:cs typeface="Calibri"/>
              </a:rPr>
              <a:t>tonnes</a:t>
            </a:r>
            <a:r>
              <a:rPr kumimoji="0" lang="en-GB" sz="1800" b="1" i="1" u="none" strike="noStrike" kern="1200" cap="none" spc="-40" normalizeH="0" baseline="0" noProof="0" dirty="0">
                <a:ln>
                  <a:noFill/>
                </a:ln>
                <a:solidFill>
                  <a:srgbClr val="9B4413"/>
                </a:solidFill>
                <a:effectLst/>
                <a:uLnTx/>
                <a:uFillTx/>
                <a:latin typeface="Calibri"/>
                <a:ea typeface="+mn-ea"/>
                <a:cs typeface="Calibri"/>
              </a:rPr>
              <a:t> </a:t>
            </a:r>
            <a:r>
              <a:rPr kumimoji="0" lang="en-GB" sz="1800" b="1" i="1" u="none" strike="noStrike" kern="1200" cap="none" spc="-5" normalizeH="0" baseline="0" noProof="0" dirty="0">
                <a:ln>
                  <a:noFill/>
                </a:ln>
                <a:solidFill>
                  <a:srgbClr val="9B4413"/>
                </a:solidFill>
                <a:effectLst/>
                <a:uLnTx/>
                <a:uFillTx/>
                <a:latin typeface="Calibri"/>
                <a:ea typeface="+mn-ea"/>
                <a:cs typeface="Calibri"/>
              </a:rPr>
              <a:t>high-grade</a:t>
            </a:r>
            <a:r>
              <a:rPr kumimoji="0" lang="en-GB" sz="1800" b="1" i="1" u="none" strike="noStrike" kern="1200" cap="none" spc="-45" normalizeH="0" baseline="0" noProof="0" dirty="0">
                <a:ln>
                  <a:noFill/>
                </a:ln>
                <a:solidFill>
                  <a:srgbClr val="9B4413"/>
                </a:solidFill>
                <a:effectLst/>
                <a:uLnTx/>
                <a:uFillTx/>
                <a:latin typeface="Calibri"/>
                <a:ea typeface="+mn-ea"/>
                <a:cs typeface="Calibri"/>
              </a:rPr>
              <a:t> </a:t>
            </a:r>
            <a:r>
              <a:rPr kumimoji="0" lang="en-GB" sz="1800" b="1" i="1" u="none" strike="noStrike" kern="1200" cap="none" spc="-10" normalizeH="0" baseline="0" noProof="0" dirty="0">
                <a:ln>
                  <a:noFill/>
                </a:ln>
                <a:solidFill>
                  <a:srgbClr val="9B4413"/>
                </a:solidFill>
                <a:effectLst/>
                <a:uLnTx/>
                <a:uFillTx/>
                <a:latin typeface="Calibri"/>
                <a:ea typeface="+mn-ea"/>
                <a:cs typeface="Calibri"/>
              </a:rPr>
              <a:t>Iron</a:t>
            </a:r>
            <a:r>
              <a:rPr kumimoji="0" lang="en-GB" sz="1800" b="1" i="1" u="none" strike="noStrike" kern="1200" cap="none" spc="-5" normalizeH="0" baseline="0" noProof="0" dirty="0">
                <a:ln>
                  <a:noFill/>
                </a:ln>
                <a:solidFill>
                  <a:srgbClr val="9B4413"/>
                </a:solidFill>
                <a:effectLst/>
                <a:uLnTx/>
                <a:uFillTx/>
                <a:latin typeface="Calibri"/>
                <a:ea typeface="+mn-ea"/>
                <a:cs typeface="Calibri"/>
              </a:rPr>
              <a:t> </a:t>
            </a:r>
            <a:r>
              <a:rPr kumimoji="0" lang="en-GB" sz="1800" b="1" i="1" u="none" strike="noStrike" kern="1200" cap="none" spc="-25" normalizeH="0" baseline="0" noProof="0" dirty="0">
                <a:ln>
                  <a:noFill/>
                </a:ln>
                <a:solidFill>
                  <a:srgbClr val="9B4413"/>
                </a:solidFill>
                <a:effectLst/>
                <a:uLnTx/>
                <a:uFillTx/>
                <a:latin typeface="Calibri"/>
                <a:ea typeface="+mn-ea"/>
                <a:cs typeface="Calibri"/>
              </a:rPr>
              <a:t>Ore</a:t>
            </a:r>
            <a:endParaRPr lang="en-GB" b="0" i="1" spc="600" dirty="0"/>
          </a:p>
        </p:txBody>
      </p:sp>
      <p:pic>
        <p:nvPicPr>
          <p:cNvPr id="6" name="object 6"/>
          <p:cNvPicPr/>
          <p:nvPr/>
        </p:nvPicPr>
        <p:blipFill>
          <a:blip r:embed="rId3" cstate="print"/>
          <a:stretch>
            <a:fillRect/>
          </a:stretch>
        </p:blipFill>
        <p:spPr>
          <a:xfrm>
            <a:off x="5356782" y="1556357"/>
            <a:ext cx="6501382" cy="4012691"/>
          </a:xfrm>
          <a:prstGeom prst="rect">
            <a:avLst/>
          </a:prstGeom>
        </p:spPr>
      </p:pic>
      <p:sp>
        <p:nvSpPr>
          <p:cNvPr id="7" name="object 7"/>
          <p:cNvSpPr txBox="1"/>
          <p:nvPr/>
        </p:nvSpPr>
        <p:spPr>
          <a:xfrm>
            <a:off x="5350303" y="5544232"/>
            <a:ext cx="6501765" cy="556563"/>
          </a:xfrm>
          <a:prstGeom prst="rect">
            <a:avLst/>
          </a:prstGeom>
          <a:solidFill>
            <a:srgbClr val="C7BA87">
              <a:alpha val="76863"/>
            </a:srgbClr>
          </a:solidFill>
        </p:spPr>
        <p:txBody>
          <a:bodyPr vert="horz" wrap="square" lIns="0" tIns="2540" rIns="0" bIns="0" rtlCol="0" anchor="ctr">
            <a:spAutoFit/>
          </a:bodyPr>
          <a:lstStyle/>
          <a:p>
            <a:pPr marL="690245" marR="1450975" lvl="1" algn="ctr">
              <a:spcBef>
                <a:spcPts val="5"/>
              </a:spcBef>
              <a:defRPr/>
            </a:pPr>
            <a:endParaRPr lang="en-GB" sz="1200" b="1" spc="-5" dirty="0">
              <a:solidFill>
                <a:srgbClr val="252525"/>
              </a:solidFill>
              <a:latin typeface="Verdana"/>
            </a:endParaRPr>
          </a:p>
          <a:p>
            <a:pPr marL="690245" marR="1450975" lvl="1" algn="ctr">
              <a:spcBef>
                <a:spcPts val="5"/>
              </a:spcBef>
              <a:defRPr/>
            </a:pPr>
            <a:endParaRPr lang="en-GB" sz="1200" b="1" spc="-5" dirty="0">
              <a:solidFill>
                <a:srgbClr val="252525"/>
              </a:solidFill>
              <a:latin typeface="Verdana"/>
            </a:endParaRPr>
          </a:p>
          <a:p>
            <a:pPr marL="690245" marR="1450975" lvl="1" algn="ctr">
              <a:spcBef>
                <a:spcPts val="5"/>
              </a:spcBef>
              <a:defRPr/>
            </a:pPr>
            <a:endParaRPr lang="en-GB" sz="1200" b="1" spc="-5" dirty="0">
              <a:solidFill>
                <a:srgbClr val="252525"/>
              </a:solidFill>
              <a:latin typeface="Verdana"/>
            </a:endParaRPr>
          </a:p>
        </p:txBody>
      </p:sp>
      <p:sp>
        <p:nvSpPr>
          <p:cNvPr id="8" name="object 8"/>
          <p:cNvSpPr txBox="1"/>
          <p:nvPr/>
        </p:nvSpPr>
        <p:spPr>
          <a:xfrm>
            <a:off x="10775108" y="6468161"/>
            <a:ext cx="1061720" cy="17970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10" normalizeH="0" baseline="0" noProof="0" dirty="0">
                <a:ln>
                  <a:noFill/>
                </a:ln>
                <a:solidFill>
                  <a:srgbClr val="767070"/>
                </a:solidFill>
                <a:effectLst/>
                <a:uLnTx/>
                <a:uFillTx/>
                <a:latin typeface="Verdana"/>
                <a:ea typeface="+mn-ea"/>
                <a:cs typeface="Verdana"/>
              </a:rPr>
              <a:t>AIM:UFO</a:t>
            </a:r>
            <a:r>
              <a:rPr kumimoji="0" sz="1000" b="1" i="0" u="none" strike="noStrike" kern="1200" cap="none" spc="5" normalizeH="0" baseline="0" noProof="0" dirty="0">
                <a:ln>
                  <a:noFill/>
                </a:ln>
                <a:solidFill>
                  <a:srgbClr val="767070"/>
                </a:solidFill>
                <a:effectLst/>
                <a:uLnTx/>
                <a:uFillTx/>
                <a:latin typeface="Verdana"/>
                <a:ea typeface="+mn-ea"/>
                <a:cs typeface="Verdana"/>
              </a:rPr>
              <a:t> </a:t>
            </a:r>
            <a:r>
              <a:rPr kumimoji="0" sz="1000" b="1" i="0" u="none" strike="noStrike" kern="1200" cap="none" spc="-5" normalizeH="0" baseline="0" noProof="0" dirty="0">
                <a:ln>
                  <a:noFill/>
                </a:ln>
                <a:solidFill>
                  <a:srgbClr val="767070"/>
                </a:solidFill>
                <a:effectLst/>
                <a:uLnTx/>
                <a:uFillTx/>
                <a:latin typeface="Verdana"/>
                <a:ea typeface="+mn-ea"/>
                <a:cs typeface="Verdana"/>
              </a:rPr>
              <a:t>|</a:t>
            </a:r>
            <a:r>
              <a:rPr kumimoji="0" sz="1000" b="1" i="0" u="none" strike="noStrike" kern="1200" cap="none" spc="-30" normalizeH="0" baseline="0" noProof="0" dirty="0">
                <a:ln>
                  <a:noFill/>
                </a:ln>
                <a:solidFill>
                  <a:srgbClr val="767070"/>
                </a:solidFill>
                <a:effectLst/>
                <a:uLnTx/>
                <a:uFillTx/>
                <a:latin typeface="Verdana"/>
                <a:ea typeface="+mn-ea"/>
                <a:cs typeface="Verdana"/>
              </a:rPr>
              <a:t> </a:t>
            </a:r>
            <a:fld id="{81D60167-4931-47E6-BA6A-407CBD079E47}" type="slidenum">
              <a:rPr kumimoji="0" sz="1000" b="1" i="0" u="none" strike="noStrike" kern="1200" cap="none" spc="-5" normalizeH="0" baseline="0" noProof="0" dirty="0">
                <a:ln>
                  <a:noFill/>
                </a:ln>
                <a:solidFill>
                  <a:srgbClr val="AA9F75"/>
                </a:solidFill>
                <a:effectLst/>
                <a:uLnTx/>
                <a:uFillTx/>
                <a:latin typeface="Verdana"/>
                <a:ea typeface="+mn-ea"/>
                <a:cs typeface="Verdana"/>
              </a:rPr>
              <a:pPr marL="12700" marR="0" lvl="0" indent="0" algn="l" defTabSz="914400" rtl="0" eaLnBrk="1" fontAlgn="auto" latinLnBrk="0" hangingPunct="1">
                <a:lnSpc>
                  <a:spcPct val="100000"/>
                </a:lnSpc>
                <a:spcBef>
                  <a:spcPts val="100"/>
                </a:spcBef>
                <a:spcAft>
                  <a:spcPts val="0"/>
                </a:spcAft>
                <a:buClrTx/>
                <a:buSzTx/>
                <a:buFontTx/>
                <a:buNone/>
                <a:tabLst/>
                <a:defRPr/>
              </a:pPr>
              <a:t>22</a:t>
            </a:fld>
            <a:endParaRPr kumimoji="0" sz="10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9" name="object 9">
            <a:extLst>
              <a:ext uri="{FF2B5EF4-FFF2-40B4-BE49-F238E27FC236}">
                <a16:creationId xmlns:a16="http://schemas.microsoft.com/office/drawing/2014/main" id="{1D6402E3-3CCC-4D7F-98E5-68BB224E40C6}"/>
              </a:ext>
            </a:extLst>
          </p:cNvPr>
          <p:cNvSpPr txBox="1"/>
          <p:nvPr/>
        </p:nvSpPr>
        <p:spPr>
          <a:xfrm>
            <a:off x="5567155" y="5644645"/>
            <a:ext cx="6068060" cy="382156"/>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lang="en-GB" sz="1200" b="1" spc="-5" dirty="0">
                <a:solidFill>
                  <a:srgbClr val="252525"/>
                </a:solidFill>
                <a:latin typeface="Verdana"/>
              </a:rPr>
              <a:t>Schematic Cross section of BHP20 deposit, Brockman Iron Ore  Project, February 2020</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60D62E-CB43-4AD2-A52C-FEEF19ED064B}"/>
              </a:ext>
            </a:extLst>
          </p:cNvPr>
          <p:cNvPicPr>
            <a:picLocks noChangeAspect="1"/>
          </p:cNvPicPr>
          <p:nvPr/>
        </p:nvPicPr>
        <p:blipFill rotWithShape="1">
          <a:blip r:embed="rId3">
            <a:extLst>
              <a:ext uri="{28A0092B-C50C-407E-A947-70E740481C1C}">
                <a14:useLocalDpi xmlns:a14="http://schemas.microsoft.com/office/drawing/2010/main" val="0"/>
              </a:ext>
            </a:extLst>
          </a:blip>
          <a:srcRect l="15145" r="21428"/>
          <a:stretch/>
        </p:blipFill>
        <p:spPr>
          <a:xfrm>
            <a:off x="12699" y="0"/>
            <a:ext cx="12179301" cy="6858000"/>
          </a:xfrm>
          <a:prstGeom prst="rect">
            <a:avLst/>
          </a:prstGeom>
        </p:spPr>
      </p:pic>
      <p:sp>
        <p:nvSpPr>
          <p:cNvPr id="4" name="Rectangle 3">
            <a:extLst>
              <a:ext uri="{FF2B5EF4-FFF2-40B4-BE49-F238E27FC236}">
                <a16:creationId xmlns:a16="http://schemas.microsoft.com/office/drawing/2014/main" id="{A44AD561-5BD6-4DA1-8B0B-44459D1771E9}"/>
              </a:ext>
            </a:extLst>
          </p:cNvPr>
          <p:cNvSpPr/>
          <p:nvPr/>
        </p:nvSpPr>
        <p:spPr>
          <a:xfrm>
            <a:off x="-1144" y="5422490"/>
            <a:ext cx="12179300" cy="757084"/>
          </a:xfrm>
          <a:prstGeom prst="rect">
            <a:avLst/>
          </a:prstGeom>
          <a:solidFill>
            <a:schemeClr val="tx1">
              <a:alpha val="5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GREENLAND ZINC/LEAD PROJECT</a:t>
            </a:r>
          </a:p>
        </p:txBody>
      </p:sp>
      <p:pic>
        <p:nvPicPr>
          <p:cNvPr id="7" name="bg object 16">
            <a:extLst>
              <a:ext uri="{FF2B5EF4-FFF2-40B4-BE49-F238E27FC236}">
                <a16:creationId xmlns:a16="http://schemas.microsoft.com/office/drawing/2014/main" id="{15285270-9643-4D0A-A4F2-9D0F5CE113B0}"/>
              </a:ext>
            </a:extLst>
          </p:cNvPr>
          <p:cNvPicPr/>
          <p:nvPr/>
        </p:nvPicPr>
        <p:blipFill>
          <a:blip r:embed="rId4" cstate="print"/>
          <a:stretch>
            <a:fillRect/>
          </a:stretch>
        </p:blipFill>
        <p:spPr>
          <a:xfrm>
            <a:off x="10187940" y="166116"/>
            <a:ext cx="1738883" cy="268223"/>
          </a:xfrm>
          <a:prstGeom prst="rect">
            <a:avLst/>
          </a:prstGeom>
        </p:spPr>
      </p:pic>
    </p:spTree>
    <p:extLst>
      <p:ext uri="{BB962C8B-B14F-4D97-AF65-F5344CB8AC3E}">
        <p14:creationId xmlns:p14="http://schemas.microsoft.com/office/powerpoint/2010/main" val="41371175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ject 2">
            <a:extLst>
              <a:ext uri="{FF2B5EF4-FFF2-40B4-BE49-F238E27FC236}">
                <a16:creationId xmlns:a16="http://schemas.microsoft.com/office/drawing/2014/main" id="{8597B56A-FE33-4317-A0A4-161C8AE5BEB0}"/>
              </a:ext>
            </a:extLst>
          </p:cNvPr>
          <p:cNvPicPr/>
          <p:nvPr/>
        </p:nvPicPr>
        <p:blipFill>
          <a:blip r:embed="rId2" cstate="print"/>
          <a:stretch>
            <a:fillRect/>
          </a:stretch>
        </p:blipFill>
        <p:spPr>
          <a:xfrm>
            <a:off x="1225296" y="2921507"/>
            <a:ext cx="7027163" cy="3936491"/>
          </a:xfrm>
          <a:prstGeom prst="rect">
            <a:avLst/>
          </a:prstGeom>
        </p:spPr>
      </p:pic>
      <p:sp>
        <p:nvSpPr>
          <p:cNvPr id="3" name="object 3"/>
          <p:cNvSpPr txBox="1"/>
          <p:nvPr/>
        </p:nvSpPr>
        <p:spPr>
          <a:xfrm>
            <a:off x="516061" y="1457084"/>
            <a:ext cx="6586855" cy="2505173"/>
          </a:xfrm>
          <a:prstGeom prst="rect">
            <a:avLst/>
          </a:prstGeom>
        </p:spPr>
        <p:txBody>
          <a:bodyPr vert="horz" wrap="square" lIns="0" tIns="139065" rIns="0" bIns="0" rtlCol="0">
            <a:spAutoFit/>
          </a:bodyPr>
          <a:lstStyle/>
          <a:p>
            <a:pPr marL="241300" marR="0" lvl="0" indent="-228600" algn="l" defTabSz="914400" rtl="0" eaLnBrk="1" fontAlgn="auto" latinLnBrk="0" hangingPunct="1">
              <a:lnSpc>
                <a:spcPct val="100000"/>
              </a:lnSpc>
              <a:spcBef>
                <a:spcPts val="1095"/>
              </a:spcBef>
              <a:spcAft>
                <a:spcPts val="0"/>
              </a:spcAft>
              <a:buClr>
                <a:srgbClr val="C7BA87"/>
              </a:buClr>
              <a:buSzTx/>
              <a:buFont typeface="Arial"/>
              <a:buChar char="•"/>
              <a:tabLst>
                <a:tab pos="240665" algn="l"/>
                <a:tab pos="241300" algn="l"/>
              </a:tabLst>
              <a:defRPr/>
            </a:pPr>
            <a:r>
              <a:rPr kumimoji="0" sz="1400" b="0" i="0" u="none" strike="noStrike" kern="1200" cap="none" spc="-5" normalizeH="0" baseline="0" noProof="0" dirty="0">
                <a:ln>
                  <a:noFill/>
                </a:ln>
                <a:solidFill>
                  <a:srgbClr val="3A3838"/>
                </a:solidFill>
                <a:effectLst/>
                <a:uLnTx/>
                <a:uFillTx/>
                <a:latin typeface="Verdana"/>
                <a:ea typeface="+mn-ea"/>
                <a:cs typeface="Verdana"/>
              </a:rPr>
              <a:t>Company</a:t>
            </a:r>
            <a:r>
              <a:rPr kumimoji="0" sz="1400" b="0" i="0" u="none" strike="noStrike" kern="1200" cap="none" spc="-30"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granted</a:t>
            </a:r>
            <a:r>
              <a:rPr kumimoji="0" sz="1400" b="0" i="0" u="none" strike="noStrike" kern="1200" cap="none" spc="-20"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208km</a:t>
            </a:r>
            <a:r>
              <a:rPr kumimoji="0" sz="1400" b="0" i="0" u="none" strike="noStrike" kern="1200" cap="none" spc="-5" normalizeH="0" baseline="30000" noProof="0" dirty="0">
                <a:ln>
                  <a:noFill/>
                </a:ln>
                <a:solidFill>
                  <a:srgbClr val="3A3838"/>
                </a:solidFill>
                <a:effectLst/>
                <a:uLnTx/>
                <a:uFillTx/>
                <a:latin typeface="Verdana"/>
                <a:ea typeface="+mn-ea"/>
                <a:cs typeface="Verdana"/>
              </a:rPr>
              <a:t>2</a:t>
            </a:r>
            <a:r>
              <a:rPr kumimoji="0" sz="1400" b="0" i="0" u="none" strike="noStrike" kern="1200" cap="none" spc="-1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exploration</a:t>
            </a:r>
            <a:r>
              <a:rPr kumimoji="0" sz="1400" b="0" i="0" u="none" strike="noStrike" kern="1200" cap="none" spc="-3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licence</a:t>
            </a:r>
            <a:r>
              <a:rPr kumimoji="0" sz="1400" b="0" i="0" u="none" strike="noStrike" kern="1200" cap="none" spc="-35"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in</a:t>
            </a:r>
            <a:r>
              <a:rPr kumimoji="0" sz="1400" b="0" i="0" u="none" strike="noStrike" kern="1200" cap="none" spc="-2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northern</a:t>
            </a:r>
            <a:r>
              <a:rPr kumimoji="0" sz="1400" b="0" i="0" u="none" strike="noStrike" kern="1200" cap="none" spc="-1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Greenland.</a:t>
            </a:r>
            <a:endParaRPr kumimoji="0" sz="1400" b="0" i="0" u="none" strike="noStrike" kern="1200" cap="none" spc="0" normalizeH="0" baseline="0" noProof="0" dirty="0">
              <a:ln>
                <a:noFill/>
              </a:ln>
              <a:solidFill>
                <a:prstClr val="black"/>
              </a:solidFill>
              <a:effectLst/>
              <a:uLnTx/>
              <a:uFillTx/>
              <a:latin typeface="Verdana"/>
              <a:ea typeface="+mn-ea"/>
              <a:cs typeface="Verdana"/>
            </a:endParaRPr>
          </a:p>
          <a:p>
            <a:pPr marL="240665" marR="5080" lvl="0" indent="-228600" algn="l" defTabSz="914400" rtl="0" eaLnBrk="1" fontAlgn="auto" latinLnBrk="0" hangingPunct="1">
              <a:lnSpc>
                <a:spcPct val="100000"/>
              </a:lnSpc>
              <a:spcBef>
                <a:spcPts val="994"/>
              </a:spcBef>
              <a:spcAft>
                <a:spcPts val="0"/>
              </a:spcAft>
              <a:buClr>
                <a:srgbClr val="C7BA87"/>
              </a:buClr>
              <a:buSzTx/>
              <a:buFont typeface="Arial"/>
              <a:buChar char="•"/>
              <a:tabLst>
                <a:tab pos="240665" algn="l"/>
                <a:tab pos="241300" algn="l"/>
              </a:tabLst>
              <a:defRPr/>
            </a:pPr>
            <a:r>
              <a:rPr kumimoji="0" sz="1400" b="0" i="0" u="none" strike="noStrike" kern="1200" cap="none" spc="0" normalizeH="0" baseline="0" noProof="0" dirty="0">
                <a:ln>
                  <a:noFill/>
                </a:ln>
                <a:solidFill>
                  <a:srgbClr val="3A3838"/>
                </a:solidFill>
                <a:effectLst/>
                <a:uLnTx/>
                <a:uFillTx/>
                <a:latin typeface="Verdana"/>
                <a:ea typeface="+mn-ea"/>
                <a:cs typeface="Verdana"/>
              </a:rPr>
              <a:t>Licence</a:t>
            </a:r>
            <a:r>
              <a:rPr kumimoji="0" sz="1400" b="0" i="0" u="none" strike="noStrike" kern="1200" cap="none" spc="-3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surrounds</a:t>
            </a:r>
            <a:r>
              <a:rPr kumimoji="0" sz="1400" b="0" i="0" u="none" strike="noStrike" kern="1200" cap="none" spc="-25"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the</a:t>
            </a:r>
            <a:r>
              <a:rPr kumimoji="0" sz="1400" b="0" i="0" u="none" strike="noStrike" kern="1200" cap="none" spc="-1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world</a:t>
            </a:r>
            <a:r>
              <a:rPr kumimoji="0" sz="1400" b="0" i="0" u="none" strike="noStrike" kern="1200" cap="none" spc="-1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class</a:t>
            </a:r>
            <a:r>
              <a:rPr kumimoji="0" sz="1400" b="0" i="0" u="none" strike="noStrike" kern="1200" cap="none" spc="-4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Citronen</a:t>
            </a:r>
            <a:r>
              <a:rPr kumimoji="0" sz="1400" b="0" i="0" u="none" strike="noStrike" kern="1200" cap="none" spc="-4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Zinc-lead</a:t>
            </a:r>
            <a:r>
              <a:rPr kumimoji="0" sz="1400" b="0" i="0" u="none" strike="noStrike" kern="1200" cap="none" spc="-3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project</a:t>
            </a:r>
            <a:r>
              <a:rPr kumimoji="0" sz="1400" b="0" i="0" u="none" strike="noStrike" kern="1200" cap="none" spc="-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owned</a:t>
            </a:r>
            <a:r>
              <a:rPr kumimoji="0" sz="1400" b="0" i="0" u="none" strike="noStrike" kern="1200" cap="none" spc="-2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by </a:t>
            </a:r>
            <a:r>
              <a:rPr kumimoji="0" sz="1400" b="0" i="0" u="none" strike="noStrike" kern="1200" cap="none" spc="-47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Ironbark</a:t>
            </a:r>
            <a:r>
              <a:rPr kumimoji="0" sz="1400" b="0" i="0" u="none" strike="noStrike" kern="1200" cap="none" spc="-2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Zinc</a:t>
            </a:r>
            <a:r>
              <a:rPr kumimoji="0" sz="1400" b="0" i="0" u="none" strike="noStrike" kern="1200" cap="none" spc="-2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Limited</a:t>
            </a:r>
            <a:endParaRPr kumimoji="0" lang="en-GB" sz="1400" b="0" i="0" u="none" strike="noStrike" kern="1200" cap="none" spc="0" normalizeH="0" baseline="0" noProof="0" dirty="0">
              <a:ln>
                <a:noFill/>
              </a:ln>
              <a:solidFill>
                <a:srgbClr val="3A3838"/>
              </a:solidFill>
              <a:effectLst/>
              <a:uLnTx/>
              <a:uFillTx/>
              <a:latin typeface="Verdana"/>
              <a:ea typeface="+mn-ea"/>
              <a:cs typeface="Verdana"/>
            </a:endParaRPr>
          </a:p>
          <a:p>
            <a:pPr marL="240665" marR="5080" lvl="0" indent="-228600" algn="l" defTabSz="914400" rtl="0" eaLnBrk="1" fontAlgn="auto" latinLnBrk="0" hangingPunct="1">
              <a:lnSpc>
                <a:spcPct val="100000"/>
              </a:lnSpc>
              <a:spcBef>
                <a:spcPts val="994"/>
              </a:spcBef>
              <a:spcAft>
                <a:spcPts val="0"/>
              </a:spcAft>
              <a:buClr>
                <a:srgbClr val="C7BA87"/>
              </a:buClr>
              <a:buSzTx/>
              <a:buFont typeface="Arial"/>
              <a:buChar char="•"/>
              <a:tabLst>
                <a:tab pos="240665" algn="l"/>
                <a:tab pos="241300" algn="l"/>
              </a:tabLst>
              <a:defRPr/>
            </a:pPr>
            <a:r>
              <a:rPr kumimoji="0" lang="en-GB" sz="1400" b="0" i="0" u="none" strike="noStrike" kern="1200" cap="none" spc="0" normalizeH="0" baseline="0" noProof="0" dirty="0">
                <a:ln>
                  <a:noFill/>
                </a:ln>
                <a:solidFill>
                  <a:srgbClr val="3A3838"/>
                </a:solidFill>
                <a:effectLst/>
                <a:uLnTx/>
                <a:uFillTx/>
                <a:latin typeface="Verdana"/>
                <a:ea typeface="+mn-ea"/>
                <a:cs typeface="Verdana"/>
              </a:rPr>
              <a:t>Citronen contains over </a:t>
            </a:r>
            <a:r>
              <a:rPr lang="en-GB" sz="1400" dirty="0">
                <a:solidFill>
                  <a:srgbClr val="3A3838"/>
                </a:solidFill>
                <a:latin typeface="Verdana"/>
                <a:cs typeface="Verdana"/>
              </a:rPr>
              <a:t>3.5 </a:t>
            </a:r>
            <a:r>
              <a:rPr kumimoji="0" lang="en-GB" sz="1400" b="0" i="0" u="none" strike="noStrike" kern="1200" cap="none" spc="0" normalizeH="0" baseline="0" noProof="0" dirty="0">
                <a:ln>
                  <a:noFill/>
                </a:ln>
                <a:solidFill>
                  <a:srgbClr val="3A3838"/>
                </a:solidFill>
                <a:effectLst/>
                <a:uLnTx/>
                <a:uFillTx/>
                <a:latin typeface="Verdana"/>
                <a:ea typeface="+mn-ea"/>
                <a:cs typeface="Verdana"/>
              </a:rPr>
              <a:t>million tons of zinc metal</a:t>
            </a:r>
            <a:endParaRPr kumimoji="0" sz="1400" b="0" i="0" u="none" strike="noStrike" kern="1200" cap="none" spc="0" normalizeH="0" baseline="0" noProof="0" dirty="0">
              <a:ln>
                <a:noFill/>
              </a:ln>
              <a:solidFill>
                <a:prstClr val="black"/>
              </a:solidFill>
              <a:effectLst/>
              <a:uLnTx/>
              <a:uFillTx/>
              <a:latin typeface="Verdana"/>
              <a:ea typeface="+mn-ea"/>
              <a:cs typeface="Verdana"/>
            </a:endParaRPr>
          </a:p>
          <a:p>
            <a:pPr marL="240665" marR="5080" lvl="0" indent="-228600" algn="l" defTabSz="914400" rtl="0" eaLnBrk="1" fontAlgn="auto" latinLnBrk="0" hangingPunct="1">
              <a:lnSpc>
                <a:spcPct val="100000"/>
              </a:lnSpc>
              <a:spcBef>
                <a:spcPts val="994"/>
              </a:spcBef>
              <a:spcAft>
                <a:spcPts val="0"/>
              </a:spcAft>
              <a:buClr>
                <a:srgbClr val="C7BA87"/>
              </a:buClr>
              <a:buSzTx/>
              <a:buFont typeface="Arial"/>
              <a:buChar char="•"/>
              <a:tabLst>
                <a:tab pos="240665" algn="l"/>
                <a:tab pos="241300" algn="l"/>
              </a:tabLst>
              <a:defRPr/>
            </a:pPr>
            <a:r>
              <a:rPr kumimoji="0" sz="1400" b="0" i="0" u="none" strike="noStrike" kern="1200" cap="none" spc="-5" normalizeH="0" baseline="0" noProof="0" dirty="0">
                <a:ln>
                  <a:noFill/>
                </a:ln>
                <a:solidFill>
                  <a:srgbClr val="3A3838"/>
                </a:solidFill>
                <a:effectLst/>
                <a:uLnTx/>
                <a:uFillTx/>
                <a:latin typeface="Verdana"/>
                <a:ea typeface="+mn-ea"/>
                <a:cs typeface="Verdana"/>
              </a:rPr>
              <a:t>Company</a:t>
            </a:r>
            <a:r>
              <a:rPr kumimoji="0" sz="1400" b="0" i="0" u="none" strike="noStrike" kern="1200" cap="none" spc="-2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commenced</a:t>
            </a:r>
            <a:r>
              <a:rPr kumimoji="0" sz="1400" b="0" i="0" u="none" strike="noStrike" kern="1200" cap="none" spc="-4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detailed</a:t>
            </a:r>
            <a:r>
              <a:rPr kumimoji="0" sz="1400" b="0" i="0" u="none" strike="noStrike" kern="1200" cap="none" spc="-2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historic</a:t>
            </a:r>
            <a:r>
              <a:rPr kumimoji="0" sz="1400" b="0" i="0" u="none" strike="noStrike" kern="1200" cap="none" spc="-4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review</a:t>
            </a:r>
            <a:r>
              <a:rPr kumimoji="0" sz="1400" b="0" i="0" u="none" strike="noStrike" kern="1200" cap="none" spc="-2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for</a:t>
            </a:r>
            <a:r>
              <a:rPr kumimoji="0" sz="1400" b="0" i="0" u="none" strike="noStrike" kern="1200" cap="none" spc="-10" normalizeH="0" baseline="0" noProof="0" dirty="0">
                <a:ln>
                  <a:noFill/>
                </a:ln>
                <a:solidFill>
                  <a:srgbClr val="3A3838"/>
                </a:solidFill>
                <a:effectLst/>
                <a:uLnTx/>
                <a:uFillTx/>
                <a:latin typeface="Verdana"/>
                <a:ea typeface="+mn-ea"/>
                <a:cs typeface="Verdana"/>
              </a:rPr>
              <a:t> </a:t>
            </a:r>
            <a:r>
              <a:rPr kumimoji="0" sz="1400" b="0" i="0" u="none" strike="noStrike" kern="1200" cap="none" spc="-5" normalizeH="0" baseline="0" noProof="0" dirty="0">
                <a:ln>
                  <a:noFill/>
                </a:ln>
                <a:solidFill>
                  <a:srgbClr val="3A3838"/>
                </a:solidFill>
                <a:effectLst/>
                <a:uLnTx/>
                <a:uFillTx/>
                <a:latin typeface="Verdana"/>
                <a:ea typeface="+mn-ea"/>
                <a:cs typeface="Verdana"/>
              </a:rPr>
              <a:t>next </a:t>
            </a:r>
            <a:r>
              <a:rPr kumimoji="0" sz="1400" b="0" i="0" u="none" strike="noStrike" kern="1200" cap="none" spc="0" normalizeH="0" baseline="0" noProof="0" dirty="0">
                <a:ln>
                  <a:noFill/>
                </a:ln>
                <a:solidFill>
                  <a:srgbClr val="3A3838"/>
                </a:solidFill>
                <a:effectLst/>
                <a:uLnTx/>
                <a:uFillTx/>
                <a:latin typeface="Verdana"/>
                <a:ea typeface="+mn-ea"/>
                <a:cs typeface="Verdana"/>
              </a:rPr>
              <a:t>stage </a:t>
            </a:r>
            <a:r>
              <a:rPr kumimoji="0" sz="1400" b="0" i="0" u="none" strike="noStrike" kern="1200" cap="none" spc="-480"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exploration</a:t>
            </a:r>
            <a:r>
              <a:rPr kumimoji="0" sz="1400" b="0" i="0" u="none" strike="noStrike" kern="1200" cap="none" spc="-45" normalizeH="0" baseline="0" noProof="0" dirty="0">
                <a:ln>
                  <a:noFill/>
                </a:ln>
                <a:solidFill>
                  <a:srgbClr val="3A3838"/>
                </a:solidFill>
                <a:effectLst/>
                <a:uLnTx/>
                <a:uFillTx/>
                <a:latin typeface="Verdana"/>
                <a:ea typeface="+mn-ea"/>
                <a:cs typeface="Verdana"/>
              </a:rPr>
              <a:t> </a:t>
            </a:r>
            <a:r>
              <a:rPr kumimoji="0" sz="1400" b="0" i="0" u="none" strike="noStrike" kern="1200" cap="none" spc="0" normalizeH="0" baseline="0" noProof="0" dirty="0">
                <a:ln>
                  <a:noFill/>
                </a:ln>
                <a:solidFill>
                  <a:srgbClr val="3A3838"/>
                </a:solidFill>
                <a:effectLst/>
                <a:uLnTx/>
                <a:uFillTx/>
                <a:latin typeface="Verdana"/>
                <a:ea typeface="+mn-ea"/>
                <a:cs typeface="Verdana"/>
              </a:rPr>
              <a:t>planning</a:t>
            </a:r>
            <a:endParaRPr kumimoji="0" lang="en-GB" sz="1400" b="0" i="0" u="none" strike="noStrike" kern="1200" cap="none" spc="0" normalizeH="0" baseline="0" noProof="0" dirty="0">
              <a:ln>
                <a:noFill/>
              </a:ln>
              <a:solidFill>
                <a:srgbClr val="3A3838"/>
              </a:solidFill>
              <a:effectLst/>
              <a:uLnTx/>
              <a:uFillTx/>
              <a:latin typeface="Verdana"/>
              <a:ea typeface="+mn-ea"/>
              <a:cs typeface="Verdana"/>
            </a:endParaRPr>
          </a:p>
          <a:p>
            <a:pPr marL="240665" marR="5080" lvl="0" indent="-228600" algn="l" defTabSz="914400" rtl="0" eaLnBrk="1" fontAlgn="auto" latinLnBrk="0" hangingPunct="1">
              <a:lnSpc>
                <a:spcPct val="100000"/>
              </a:lnSpc>
              <a:spcBef>
                <a:spcPts val="994"/>
              </a:spcBef>
              <a:spcAft>
                <a:spcPts val="0"/>
              </a:spcAft>
              <a:buClr>
                <a:srgbClr val="C7BA87"/>
              </a:buClr>
              <a:buSzTx/>
              <a:buFont typeface="Arial"/>
              <a:buChar char="•"/>
              <a:tabLst>
                <a:tab pos="240665" algn="l"/>
                <a:tab pos="241300" algn="l"/>
              </a:tabLst>
              <a:defRPr/>
            </a:pPr>
            <a:r>
              <a:rPr kumimoji="0" sz="1400" b="0" i="0" u="none" strike="noStrike" kern="1200" cap="none" spc="0" normalizeH="0" baseline="0" noProof="0" dirty="0">
                <a:ln>
                  <a:noFill/>
                </a:ln>
                <a:solidFill>
                  <a:srgbClr val="3A3838"/>
                </a:solidFill>
                <a:effectLst/>
                <a:uLnTx/>
                <a:uFillTx/>
                <a:latin typeface="Verdana"/>
                <a:ea typeface="+mn-ea"/>
                <a:cs typeface="+mn-cs"/>
              </a:rPr>
              <a:t>Low cost acquisition</a:t>
            </a:r>
            <a:endParaRPr kumimoji="0" lang="en-GB" sz="1400" b="0" i="0" u="none" strike="noStrike" kern="1200" cap="none" spc="0" normalizeH="0" baseline="0" noProof="0" dirty="0">
              <a:ln>
                <a:noFill/>
              </a:ln>
              <a:solidFill>
                <a:srgbClr val="3A3838"/>
              </a:solidFill>
              <a:effectLst/>
              <a:uLnTx/>
              <a:uFillTx/>
              <a:latin typeface="Verdana"/>
              <a:ea typeface="+mn-ea"/>
              <a:cs typeface="+mn-cs"/>
            </a:endParaRPr>
          </a:p>
          <a:p>
            <a:pPr marL="240665" marR="5080" lvl="0" indent="-228600" algn="l" defTabSz="914400" rtl="0" eaLnBrk="1" fontAlgn="auto" latinLnBrk="0" hangingPunct="1">
              <a:lnSpc>
                <a:spcPct val="100000"/>
              </a:lnSpc>
              <a:spcBef>
                <a:spcPts val="994"/>
              </a:spcBef>
              <a:spcAft>
                <a:spcPts val="0"/>
              </a:spcAft>
              <a:buClr>
                <a:srgbClr val="C7BA87"/>
              </a:buClr>
              <a:buSzTx/>
              <a:buFont typeface="Arial"/>
              <a:buChar char="•"/>
              <a:tabLst>
                <a:tab pos="240665" algn="l"/>
                <a:tab pos="241300" algn="l"/>
              </a:tabLst>
              <a:defRPr/>
            </a:pPr>
            <a:r>
              <a:rPr kumimoji="0" sz="1400" b="0" i="0" u="none" strike="noStrike" kern="1200" cap="none" spc="0" normalizeH="0" baseline="0" noProof="0" dirty="0">
                <a:ln>
                  <a:noFill/>
                </a:ln>
                <a:solidFill>
                  <a:srgbClr val="3A3838"/>
                </a:solidFill>
                <a:effectLst/>
                <a:uLnTx/>
                <a:uFillTx/>
                <a:latin typeface="Verdana"/>
                <a:ea typeface="+mn-ea"/>
                <a:cs typeface="+mn-cs"/>
              </a:rPr>
              <a:t>JV partners currently being sough</a:t>
            </a:r>
            <a:r>
              <a:rPr kumimoji="0" lang="en-GB" sz="1400" b="0" i="0" u="none" strike="noStrike" kern="1200" cap="none" spc="0" normalizeH="0" baseline="0" noProof="0" dirty="0">
                <a:ln>
                  <a:noFill/>
                </a:ln>
                <a:solidFill>
                  <a:srgbClr val="3A3838"/>
                </a:solidFill>
                <a:effectLst/>
                <a:uLnTx/>
                <a:uFillTx/>
                <a:latin typeface="Verdana"/>
                <a:ea typeface="+mn-ea"/>
                <a:cs typeface="+mn-cs"/>
              </a:rPr>
              <a:t>t</a:t>
            </a:r>
            <a:endParaRPr kumimoji="0" sz="1400" b="0" i="0" u="none" strike="noStrike" kern="1200" cap="none" spc="0" normalizeH="0" baseline="0" noProof="0" dirty="0">
              <a:ln>
                <a:noFill/>
              </a:ln>
              <a:solidFill>
                <a:srgbClr val="3A3838"/>
              </a:solidFill>
              <a:effectLst/>
              <a:uLnTx/>
              <a:uFillTx/>
              <a:latin typeface="Verdana"/>
              <a:ea typeface="+mn-ea"/>
              <a:cs typeface="+mn-cs"/>
            </a:endParaRPr>
          </a:p>
        </p:txBody>
      </p:sp>
      <p:sp>
        <p:nvSpPr>
          <p:cNvPr id="4" name="object 4"/>
          <p:cNvSpPr txBox="1">
            <a:spLocks noGrp="1"/>
          </p:cNvSpPr>
          <p:nvPr>
            <p:ph type="title"/>
          </p:nvPr>
        </p:nvSpPr>
        <p:spPr>
          <a:xfrm>
            <a:off x="516061" y="464127"/>
            <a:ext cx="7002145" cy="659155"/>
          </a:xfrm>
          <a:prstGeom prst="rect">
            <a:avLst/>
          </a:prstGeom>
        </p:spPr>
        <p:txBody>
          <a:bodyPr vert="horz" wrap="square" lIns="0" tIns="12700" rIns="0" bIns="0" rtlCol="0">
            <a:spAutoFit/>
          </a:bodyPr>
          <a:lstStyle/>
          <a:p>
            <a:pPr marL="12700">
              <a:lnSpc>
                <a:spcPct val="100000"/>
              </a:lnSpc>
              <a:spcBef>
                <a:spcPts val="100"/>
              </a:spcBef>
            </a:pPr>
            <a:r>
              <a:rPr lang="en-GB" spc="-5" dirty="0"/>
              <a:t>GREENLAND (ZINC/LEAD)</a:t>
            </a:r>
            <a:br>
              <a:rPr lang="en-GB" spc="-5" dirty="0"/>
            </a:br>
            <a:r>
              <a:rPr kumimoji="0" lang="en-GB" sz="1800" b="1" i="1" u="none" strike="noStrike" kern="1200" cap="none" spc="-5" normalizeH="0" baseline="0" noProof="0" dirty="0">
                <a:ln>
                  <a:noFill/>
                </a:ln>
                <a:solidFill>
                  <a:srgbClr val="9B4413"/>
                </a:solidFill>
                <a:effectLst/>
                <a:uLnTx/>
                <a:uFillTx/>
                <a:latin typeface="Calibri"/>
                <a:ea typeface="+mj-ea"/>
                <a:cs typeface="Calibri"/>
              </a:rPr>
              <a:t>Early stage exploration underway to unlock potential </a:t>
            </a:r>
            <a:r>
              <a:rPr lang="en-GB" sz="1800" i="1" kern="1200" spc="-5" dirty="0">
                <a:solidFill>
                  <a:srgbClr val="9B4413"/>
                </a:solidFill>
                <a:latin typeface="Calibri"/>
                <a:cs typeface="Calibri"/>
              </a:rPr>
              <a:t>value</a:t>
            </a:r>
            <a:endParaRPr lang="en-GB" b="0" spc="600" dirty="0"/>
          </a:p>
        </p:txBody>
      </p:sp>
      <p:sp>
        <p:nvSpPr>
          <p:cNvPr id="5" name="object 5"/>
          <p:cNvSpPr txBox="1"/>
          <p:nvPr/>
        </p:nvSpPr>
        <p:spPr>
          <a:xfrm>
            <a:off x="7525512" y="5373671"/>
            <a:ext cx="4308475" cy="724557"/>
          </a:xfrm>
          <a:prstGeom prst="rect">
            <a:avLst/>
          </a:prstGeom>
          <a:solidFill>
            <a:srgbClr val="C7BA87">
              <a:alpha val="76863"/>
            </a:srgbClr>
          </a:solidFill>
        </p:spPr>
        <p:txBody>
          <a:bodyPr vert="horz" wrap="square" lIns="0" tIns="1270" rIns="0" bIns="0" rtlCol="0">
            <a:spAutoFit/>
          </a:bodyPr>
          <a:lstStyle/>
          <a:p>
            <a:pPr marL="147955" marR="31750" lvl="0" indent="0" algn="ctr" defTabSz="914400" rtl="0" eaLnBrk="1" fontAlgn="auto" latinLnBrk="0" hangingPunct="1">
              <a:lnSpc>
                <a:spcPct val="100000"/>
              </a:lnSpc>
              <a:spcBef>
                <a:spcPts val="0"/>
              </a:spcBef>
              <a:spcAft>
                <a:spcPts val="0"/>
              </a:spcAft>
              <a:buClrTx/>
              <a:buSzTx/>
              <a:buFontTx/>
              <a:buNone/>
              <a:tabLst/>
              <a:defRPr/>
            </a:pPr>
            <a:endParaRPr lang="en-GB" sz="1100" dirty="0">
              <a:solidFill>
                <a:prstClr val="black"/>
              </a:solidFill>
              <a:latin typeface="Times New Roman"/>
              <a:cs typeface="Times New Roman"/>
            </a:endParaRPr>
          </a:p>
          <a:p>
            <a:pPr marL="147955" marR="31750" lvl="0" indent="0" algn="ctr" defTabSz="914400" rtl="0" eaLnBrk="1" fontAlgn="auto" latinLnBrk="0" hangingPunct="1">
              <a:lnSpc>
                <a:spcPct val="100000"/>
              </a:lnSpc>
              <a:spcBef>
                <a:spcPts val="0"/>
              </a:spcBef>
              <a:spcAft>
                <a:spcPts val="0"/>
              </a:spcAft>
              <a:buClrTx/>
              <a:buSzTx/>
              <a:buFontTx/>
              <a:buNone/>
              <a:tabLst/>
              <a:defRPr/>
            </a:pPr>
            <a:r>
              <a:rPr sz="1200" b="1" spc="-5" dirty="0">
                <a:solidFill>
                  <a:srgbClr val="252525"/>
                </a:solidFill>
                <a:latin typeface="Verdana"/>
              </a:rPr>
              <a:t>Location of EL 2020-44, Northern Greenland, October  2020</a:t>
            </a:r>
            <a:endParaRPr lang="en-GB" sz="1200" b="1" spc="-5" dirty="0">
              <a:solidFill>
                <a:srgbClr val="252525"/>
              </a:solidFill>
              <a:latin typeface="Verdana"/>
            </a:endParaRPr>
          </a:p>
          <a:p>
            <a:pPr marL="147955" marR="31750" lvl="0" indent="0" algn="ctr" defTabSz="914400" rtl="0" eaLnBrk="1" fontAlgn="auto" latinLnBrk="0" hangingPunct="1">
              <a:lnSpc>
                <a:spcPct val="100000"/>
              </a:lnSpc>
              <a:spcBef>
                <a:spcPts val="0"/>
              </a:spcBef>
              <a:spcAft>
                <a:spcPts val="0"/>
              </a:spcAft>
              <a:buClrTx/>
              <a:buSzTx/>
              <a:buFontTx/>
              <a:buNone/>
              <a:tabLst/>
              <a:defRPr/>
            </a:pPr>
            <a:endParaRPr sz="1200" b="1" spc="-5" dirty="0">
              <a:solidFill>
                <a:srgbClr val="252525"/>
              </a:solidFill>
              <a:latin typeface="Verdana"/>
            </a:endParaRPr>
          </a:p>
        </p:txBody>
      </p:sp>
      <p:grpSp>
        <p:nvGrpSpPr>
          <p:cNvPr id="6" name="object 6"/>
          <p:cNvGrpSpPr/>
          <p:nvPr/>
        </p:nvGrpSpPr>
        <p:grpSpPr>
          <a:xfrm>
            <a:off x="4018788" y="1013460"/>
            <a:ext cx="7815580" cy="5706110"/>
            <a:chOff x="4018788" y="1013460"/>
            <a:chExt cx="7815580" cy="5706110"/>
          </a:xfrm>
        </p:grpSpPr>
        <p:pic>
          <p:nvPicPr>
            <p:cNvPr id="7" name="object 7"/>
            <p:cNvPicPr/>
            <p:nvPr/>
          </p:nvPicPr>
          <p:blipFill>
            <a:blip r:embed="rId3" cstate="print"/>
            <a:stretch>
              <a:fillRect/>
            </a:stretch>
          </p:blipFill>
          <p:spPr>
            <a:xfrm>
              <a:off x="7525512" y="1013460"/>
              <a:ext cx="4308347" cy="4460746"/>
            </a:xfrm>
            <a:prstGeom prst="rect">
              <a:avLst/>
            </a:prstGeom>
          </p:spPr>
        </p:pic>
        <p:pic>
          <p:nvPicPr>
            <p:cNvPr id="8" name="object 8"/>
            <p:cNvPicPr/>
            <p:nvPr/>
          </p:nvPicPr>
          <p:blipFill>
            <a:blip r:embed="rId4" cstate="print"/>
            <a:stretch>
              <a:fillRect/>
            </a:stretch>
          </p:blipFill>
          <p:spPr>
            <a:xfrm>
              <a:off x="4018788" y="4230624"/>
              <a:ext cx="3340607" cy="2488691"/>
            </a:xfrm>
            <a:prstGeom prst="rect">
              <a:avLst/>
            </a:prstGeom>
          </p:spPr>
        </p:pic>
      </p:grpSp>
      <p:sp>
        <p:nvSpPr>
          <p:cNvPr id="9" name="object 9"/>
          <p:cNvSpPr txBox="1"/>
          <p:nvPr/>
        </p:nvSpPr>
        <p:spPr>
          <a:xfrm>
            <a:off x="10775108" y="6468161"/>
            <a:ext cx="1061720" cy="17970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10" normalizeH="0" baseline="0" noProof="0" dirty="0">
                <a:ln>
                  <a:noFill/>
                </a:ln>
                <a:solidFill>
                  <a:srgbClr val="767070"/>
                </a:solidFill>
                <a:effectLst/>
                <a:uLnTx/>
                <a:uFillTx/>
                <a:latin typeface="Verdana"/>
                <a:ea typeface="+mn-ea"/>
                <a:cs typeface="Verdana"/>
              </a:rPr>
              <a:t>AIM:UFO</a:t>
            </a:r>
            <a:r>
              <a:rPr kumimoji="0" sz="1000" b="1" i="0" u="none" strike="noStrike" kern="1200" cap="none" spc="5" normalizeH="0" baseline="0" noProof="0" dirty="0">
                <a:ln>
                  <a:noFill/>
                </a:ln>
                <a:solidFill>
                  <a:srgbClr val="767070"/>
                </a:solidFill>
                <a:effectLst/>
                <a:uLnTx/>
                <a:uFillTx/>
                <a:latin typeface="Verdana"/>
                <a:ea typeface="+mn-ea"/>
                <a:cs typeface="Verdana"/>
              </a:rPr>
              <a:t> </a:t>
            </a:r>
            <a:r>
              <a:rPr kumimoji="0" sz="1000" b="1" i="0" u="none" strike="noStrike" kern="1200" cap="none" spc="-5" normalizeH="0" baseline="0" noProof="0" dirty="0">
                <a:ln>
                  <a:noFill/>
                </a:ln>
                <a:solidFill>
                  <a:srgbClr val="767070"/>
                </a:solidFill>
                <a:effectLst/>
                <a:uLnTx/>
                <a:uFillTx/>
                <a:latin typeface="Verdana"/>
                <a:ea typeface="+mn-ea"/>
                <a:cs typeface="Verdana"/>
              </a:rPr>
              <a:t>|</a:t>
            </a:r>
            <a:r>
              <a:rPr kumimoji="0" sz="1000" b="1" i="0" u="none" strike="noStrike" kern="1200" cap="none" spc="-30" normalizeH="0" baseline="0" noProof="0" dirty="0">
                <a:ln>
                  <a:noFill/>
                </a:ln>
                <a:solidFill>
                  <a:srgbClr val="767070"/>
                </a:solidFill>
                <a:effectLst/>
                <a:uLnTx/>
                <a:uFillTx/>
                <a:latin typeface="Verdana"/>
                <a:ea typeface="+mn-ea"/>
                <a:cs typeface="Verdana"/>
              </a:rPr>
              <a:t> </a:t>
            </a:r>
            <a:fld id="{81D60167-4931-47E6-BA6A-407CBD079E47}" type="slidenum">
              <a:rPr kumimoji="0" sz="1000" b="1" i="0" u="none" strike="noStrike" kern="1200" cap="none" spc="-5" normalizeH="0" baseline="0" noProof="0" dirty="0">
                <a:ln>
                  <a:noFill/>
                </a:ln>
                <a:solidFill>
                  <a:srgbClr val="AA9F75"/>
                </a:solidFill>
                <a:effectLst/>
                <a:uLnTx/>
                <a:uFillTx/>
                <a:latin typeface="Verdana"/>
                <a:ea typeface="+mn-ea"/>
                <a:cs typeface="Verdana"/>
              </a:rPr>
              <a:pPr marL="12700" marR="0" lvl="0" indent="0" algn="l" defTabSz="914400" rtl="0" eaLnBrk="1" fontAlgn="auto" latinLnBrk="0" hangingPunct="1">
                <a:lnSpc>
                  <a:spcPct val="100000"/>
                </a:lnSpc>
                <a:spcBef>
                  <a:spcPts val="100"/>
                </a:spcBef>
                <a:spcAft>
                  <a:spcPts val="0"/>
                </a:spcAft>
                <a:buClrTx/>
                <a:buSzTx/>
                <a:buFontTx/>
                <a:buNone/>
                <a:tabLst/>
                <a:defRPr/>
              </a:pPr>
              <a:t>24</a:t>
            </a:fld>
            <a:endParaRPr kumimoji="0" sz="1000" b="0" i="0" u="none" strike="noStrike" kern="1200" cap="none" spc="0" normalizeH="0" baseline="0" noProof="0" dirty="0">
              <a:ln>
                <a:noFill/>
              </a:ln>
              <a:solidFill>
                <a:prstClr val="black"/>
              </a:solidFill>
              <a:effectLst/>
              <a:uLnTx/>
              <a:uFillTx/>
              <a:latin typeface="Verdana"/>
              <a:ea typeface="+mn-ea"/>
              <a:cs typeface="Verdan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object 2">
            <a:extLst>
              <a:ext uri="{FF2B5EF4-FFF2-40B4-BE49-F238E27FC236}">
                <a16:creationId xmlns:a16="http://schemas.microsoft.com/office/drawing/2014/main" id="{F5F8623A-877A-4113-B455-59130DA128F1}"/>
              </a:ext>
            </a:extLst>
          </p:cNvPr>
          <p:cNvPicPr/>
          <p:nvPr/>
        </p:nvPicPr>
        <p:blipFill>
          <a:blip r:embed="rId2" cstate="print"/>
          <a:stretch>
            <a:fillRect/>
          </a:stretch>
        </p:blipFill>
        <p:spPr>
          <a:xfrm>
            <a:off x="1225296" y="2921507"/>
            <a:ext cx="7027163" cy="3936491"/>
          </a:xfrm>
          <a:prstGeom prst="rect">
            <a:avLst/>
          </a:prstGeom>
        </p:spPr>
      </p:pic>
      <p:sp>
        <p:nvSpPr>
          <p:cNvPr id="6" name="object 6"/>
          <p:cNvSpPr txBox="1">
            <a:spLocks noGrp="1"/>
          </p:cNvSpPr>
          <p:nvPr>
            <p:ph type="title"/>
          </p:nvPr>
        </p:nvSpPr>
        <p:spPr>
          <a:xfrm>
            <a:off x="516060" y="464127"/>
            <a:ext cx="6871275" cy="659155"/>
          </a:xfrm>
          <a:prstGeom prst="rect">
            <a:avLst/>
          </a:prstGeom>
        </p:spPr>
        <p:txBody>
          <a:bodyPr vert="horz" wrap="square" lIns="0" tIns="12700" rIns="0" bIns="0" rtlCol="0">
            <a:spAutoFit/>
          </a:bodyPr>
          <a:lstStyle/>
          <a:p>
            <a:pPr marL="12700">
              <a:lnSpc>
                <a:spcPct val="100000"/>
              </a:lnSpc>
              <a:spcBef>
                <a:spcPts val="100"/>
              </a:spcBef>
            </a:pPr>
            <a:r>
              <a:rPr lang="en-GB" spc="-5" dirty="0"/>
              <a:t>EXPLORATION TIMELINE 2021</a:t>
            </a:r>
            <a:br>
              <a:rPr lang="en-GB" b="0" spc="600" dirty="0"/>
            </a:br>
            <a:r>
              <a:rPr kumimoji="0" lang="en-GB" sz="1800" b="1" i="1" u="none" strike="noStrike" kern="1200" cap="none" spc="-5" normalizeH="0" baseline="0" noProof="0" dirty="0">
                <a:ln>
                  <a:noFill/>
                </a:ln>
                <a:solidFill>
                  <a:srgbClr val="9B4413"/>
                </a:solidFill>
                <a:effectLst/>
                <a:uLnTx/>
                <a:uFillTx/>
                <a:latin typeface="Calibri"/>
                <a:ea typeface="+mj-ea"/>
                <a:cs typeface="Calibri"/>
              </a:rPr>
              <a:t>Clear roadmap to growth through targeted exploration</a:t>
            </a:r>
            <a:endParaRPr lang="en-GB" b="0" spc="600" dirty="0"/>
          </a:p>
        </p:txBody>
      </p:sp>
      <p:graphicFrame>
        <p:nvGraphicFramePr>
          <p:cNvPr id="30" name="Table 30">
            <a:extLst>
              <a:ext uri="{FF2B5EF4-FFF2-40B4-BE49-F238E27FC236}">
                <a16:creationId xmlns:a16="http://schemas.microsoft.com/office/drawing/2014/main" id="{E3ED8505-915B-4094-BDDB-9FE566B3FA15}"/>
              </a:ext>
            </a:extLst>
          </p:cNvPr>
          <p:cNvGraphicFramePr>
            <a:graphicFrameLocks noGrp="1"/>
          </p:cNvGraphicFramePr>
          <p:nvPr>
            <p:extLst>
              <p:ext uri="{D42A27DB-BD31-4B8C-83A1-F6EECF244321}">
                <p14:modId xmlns:p14="http://schemas.microsoft.com/office/powerpoint/2010/main" val="2135344854"/>
              </p:ext>
            </p:extLst>
          </p:nvPr>
        </p:nvGraphicFramePr>
        <p:xfrm>
          <a:off x="304800" y="1815465"/>
          <a:ext cx="11554026" cy="3670935"/>
        </p:xfrm>
        <a:graphic>
          <a:graphicData uri="http://schemas.openxmlformats.org/drawingml/2006/table">
            <a:tbl>
              <a:tblPr firstRow="1" bandRow="1">
                <a:tableStyleId>{2D5ABB26-0587-4C30-8999-92F81FD0307C}</a:tableStyleId>
              </a:tblPr>
              <a:tblGrid>
                <a:gridCol w="1524000">
                  <a:extLst>
                    <a:ext uri="{9D8B030D-6E8A-4147-A177-3AD203B41FA5}">
                      <a16:colId xmlns:a16="http://schemas.microsoft.com/office/drawing/2014/main" val="1767797687"/>
                    </a:ext>
                  </a:extLst>
                </a:gridCol>
                <a:gridCol w="766167">
                  <a:extLst>
                    <a:ext uri="{9D8B030D-6E8A-4147-A177-3AD203B41FA5}">
                      <a16:colId xmlns:a16="http://schemas.microsoft.com/office/drawing/2014/main" val="2967262807"/>
                    </a:ext>
                  </a:extLst>
                </a:gridCol>
                <a:gridCol w="842169">
                  <a:extLst>
                    <a:ext uri="{9D8B030D-6E8A-4147-A177-3AD203B41FA5}">
                      <a16:colId xmlns:a16="http://schemas.microsoft.com/office/drawing/2014/main" val="2565901171"/>
                    </a:ext>
                  </a:extLst>
                </a:gridCol>
                <a:gridCol w="842169">
                  <a:extLst>
                    <a:ext uri="{9D8B030D-6E8A-4147-A177-3AD203B41FA5}">
                      <a16:colId xmlns:a16="http://schemas.microsoft.com/office/drawing/2014/main" val="2662565303"/>
                    </a:ext>
                  </a:extLst>
                </a:gridCol>
                <a:gridCol w="842169">
                  <a:extLst>
                    <a:ext uri="{9D8B030D-6E8A-4147-A177-3AD203B41FA5}">
                      <a16:colId xmlns:a16="http://schemas.microsoft.com/office/drawing/2014/main" val="947018646"/>
                    </a:ext>
                  </a:extLst>
                </a:gridCol>
                <a:gridCol w="842169">
                  <a:extLst>
                    <a:ext uri="{9D8B030D-6E8A-4147-A177-3AD203B41FA5}">
                      <a16:colId xmlns:a16="http://schemas.microsoft.com/office/drawing/2014/main" val="2123739910"/>
                    </a:ext>
                  </a:extLst>
                </a:gridCol>
                <a:gridCol w="842169">
                  <a:extLst>
                    <a:ext uri="{9D8B030D-6E8A-4147-A177-3AD203B41FA5}">
                      <a16:colId xmlns:a16="http://schemas.microsoft.com/office/drawing/2014/main" val="3563188701"/>
                    </a:ext>
                  </a:extLst>
                </a:gridCol>
                <a:gridCol w="842169">
                  <a:extLst>
                    <a:ext uri="{9D8B030D-6E8A-4147-A177-3AD203B41FA5}">
                      <a16:colId xmlns:a16="http://schemas.microsoft.com/office/drawing/2014/main" val="2827908880"/>
                    </a:ext>
                  </a:extLst>
                </a:gridCol>
                <a:gridCol w="842169">
                  <a:extLst>
                    <a:ext uri="{9D8B030D-6E8A-4147-A177-3AD203B41FA5}">
                      <a16:colId xmlns:a16="http://schemas.microsoft.com/office/drawing/2014/main" val="3971578226"/>
                    </a:ext>
                  </a:extLst>
                </a:gridCol>
                <a:gridCol w="842169">
                  <a:extLst>
                    <a:ext uri="{9D8B030D-6E8A-4147-A177-3AD203B41FA5}">
                      <a16:colId xmlns:a16="http://schemas.microsoft.com/office/drawing/2014/main" val="966147589"/>
                    </a:ext>
                  </a:extLst>
                </a:gridCol>
                <a:gridCol w="842169">
                  <a:extLst>
                    <a:ext uri="{9D8B030D-6E8A-4147-A177-3AD203B41FA5}">
                      <a16:colId xmlns:a16="http://schemas.microsoft.com/office/drawing/2014/main" val="3892921689"/>
                    </a:ext>
                  </a:extLst>
                </a:gridCol>
                <a:gridCol w="842169">
                  <a:extLst>
                    <a:ext uri="{9D8B030D-6E8A-4147-A177-3AD203B41FA5}">
                      <a16:colId xmlns:a16="http://schemas.microsoft.com/office/drawing/2014/main" val="3149169482"/>
                    </a:ext>
                  </a:extLst>
                </a:gridCol>
                <a:gridCol w="842169">
                  <a:extLst>
                    <a:ext uri="{9D8B030D-6E8A-4147-A177-3AD203B41FA5}">
                      <a16:colId xmlns:a16="http://schemas.microsoft.com/office/drawing/2014/main" val="1580167163"/>
                    </a:ext>
                  </a:extLst>
                </a:gridCol>
              </a:tblGrid>
              <a:tr h="447675">
                <a:tc>
                  <a:txBody>
                    <a:bodyPr/>
                    <a:lstStyle/>
                    <a:p>
                      <a:endParaRPr kumimoji="0" lang="en-GB" sz="1400" b="1" i="0" u="none" strike="noStrike" kern="1200" cap="none" spc="0" normalizeH="0" baseline="0" dirty="0">
                        <a:ln>
                          <a:noFill/>
                        </a:ln>
                        <a:solidFill>
                          <a:schemeClr val="tx1"/>
                        </a:solidFill>
                        <a:effectLst/>
                        <a:uLnTx/>
                        <a:uFillTx/>
                        <a:latin typeface="Verdana"/>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en-GB" sz="1400" b="1" u="sng" strike="noStrike" kern="1200" cap="none" spc="0" normalizeH="0" baseline="0" dirty="0">
                          <a:ln>
                            <a:noFill/>
                          </a:ln>
                          <a:solidFill>
                            <a:schemeClr val="tx1"/>
                          </a:solidFill>
                          <a:effectLst/>
                          <a:uLnTx/>
                          <a:uFillTx/>
                        </a:rPr>
                        <a:t>JAN</a:t>
                      </a:r>
                      <a:endParaRPr kumimoji="0" lang="en-GB" sz="1400" b="1" i="0" u="sng" strike="noStrike" kern="1200" cap="none" spc="0" normalizeH="0" baseline="0" dirty="0">
                        <a:ln>
                          <a:noFill/>
                        </a:ln>
                        <a:solidFill>
                          <a:schemeClr val="tx1"/>
                        </a:solidFill>
                        <a:effectLst/>
                        <a:uLnTx/>
                        <a:uFillTx/>
                        <a:latin typeface="Verdan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GB" sz="1400" b="1" u="sng" strike="noStrike" kern="1200" cap="none" spc="0" normalizeH="0" baseline="0" dirty="0">
                          <a:ln>
                            <a:noFill/>
                          </a:ln>
                          <a:solidFill>
                            <a:schemeClr val="tx1"/>
                          </a:solidFill>
                          <a:effectLst/>
                          <a:uLnTx/>
                          <a:uFillTx/>
                        </a:rPr>
                        <a:t>FEB</a:t>
                      </a:r>
                      <a:endParaRPr kumimoji="0" lang="en-GB" sz="1400" b="1" i="0" u="sng" strike="noStrike" kern="1200" cap="none" spc="0" normalizeH="0" baseline="0" dirty="0">
                        <a:ln>
                          <a:noFill/>
                        </a:ln>
                        <a:solidFill>
                          <a:schemeClr val="tx1"/>
                        </a:solidFill>
                        <a:effectLst/>
                        <a:uLnTx/>
                        <a:uFillTx/>
                        <a:latin typeface="Verdan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GB" sz="1400" b="1" u="sng" strike="noStrike" kern="1200" cap="none" spc="0" normalizeH="0" baseline="0" dirty="0">
                          <a:ln>
                            <a:noFill/>
                          </a:ln>
                          <a:solidFill>
                            <a:schemeClr val="tx1"/>
                          </a:solidFill>
                          <a:effectLst/>
                          <a:uLnTx/>
                          <a:uFillTx/>
                        </a:rPr>
                        <a:t>MAR</a:t>
                      </a:r>
                      <a:endParaRPr kumimoji="0" lang="en-GB" sz="1400" b="1" i="0" u="sng" strike="noStrike" kern="1200" cap="none" spc="0" normalizeH="0" baseline="0" dirty="0">
                        <a:ln>
                          <a:noFill/>
                        </a:ln>
                        <a:solidFill>
                          <a:schemeClr val="tx1"/>
                        </a:solidFill>
                        <a:effectLst/>
                        <a:uLnTx/>
                        <a:uFillTx/>
                        <a:latin typeface="Verdan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GB" sz="1400" b="1" u="sng" strike="noStrike" kern="1200" cap="none" spc="0" normalizeH="0" baseline="0" dirty="0">
                          <a:ln>
                            <a:noFill/>
                          </a:ln>
                          <a:solidFill>
                            <a:schemeClr val="tx1"/>
                          </a:solidFill>
                          <a:effectLst/>
                          <a:uLnTx/>
                          <a:uFillTx/>
                        </a:rPr>
                        <a:t>APR</a:t>
                      </a:r>
                      <a:endParaRPr kumimoji="0" lang="en-GB" sz="1400" b="1" i="0" u="sng" strike="noStrike" kern="1200" cap="none" spc="0" normalizeH="0" baseline="0" dirty="0">
                        <a:ln>
                          <a:noFill/>
                        </a:ln>
                        <a:solidFill>
                          <a:schemeClr val="tx1"/>
                        </a:solidFill>
                        <a:effectLst/>
                        <a:uLnTx/>
                        <a:uFillTx/>
                        <a:latin typeface="Verdan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GB" sz="1400" b="1" u="sng" strike="noStrike" kern="1200" cap="none" spc="0" normalizeH="0" baseline="0" dirty="0">
                          <a:ln>
                            <a:noFill/>
                          </a:ln>
                          <a:solidFill>
                            <a:schemeClr val="tx1"/>
                          </a:solidFill>
                          <a:effectLst/>
                          <a:uLnTx/>
                          <a:uFillTx/>
                        </a:rPr>
                        <a:t>MAY</a:t>
                      </a:r>
                      <a:endParaRPr kumimoji="0" lang="en-GB" sz="1400" b="1" i="0" u="sng" strike="noStrike" kern="1200" cap="none" spc="0" normalizeH="0" baseline="0" dirty="0">
                        <a:ln>
                          <a:noFill/>
                        </a:ln>
                        <a:solidFill>
                          <a:schemeClr val="tx1"/>
                        </a:solidFill>
                        <a:effectLst/>
                        <a:uLnTx/>
                        <a:uFillTx/>
                        <a:latin typeface="Verdan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GB" sz="1400" b="1" u="sng" strike="noStrike" kern="1200" cap="none" spc="0" normalizeH="0" baseline="0" dirty="0">
                          <a:ln>
                            <a:noFill/>
                          </a:ln>
                          <a:solidFill>
                            <a:schemeClr val="tx1"/>
                          </a:solidFill>
                          <a:effectLst/>
                          <a:uLnTx/>
                          <a:uFillTx/>
                        </a:rPr>
                        <a:t>JUN</a:t>
                      </a:r>
                      <a:endParaRPr kumimoji="0" lang="en-GB" sz="1400" b="1" i="0" u="sng" strike="noStrike" kern="1200" cap="none" spc="0" normalizeH="0" baseline="0" dirty="0">
                        <a:ln>
                          <a:noFill/>
                        </a:ln>
                        <a:solidFill>
                          <a:schemeClr val="tx1"/>
                        </a:solidFill>
                        <a:effectLst/>
                        <a:uLnTx/>
                        <a:uFillTx/>
                        <a:latin typeface="Verdan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GB" sz="1400" b="1" u="sng" strike="noStrike" kern="1200" cap="none" spc="0" normalizeH="0" baseline="0" dirty="0">
                          <a:ln>
                            <a:noFill/>
                          </a:ln>
                          <a:solidFill>
                            <a:schemeClr val="tx1"/>
                          </a:solidFill>
                          <a:effectLst/>
                          <a:uLnTx/>
                          <a:uFillTx/>
                        </a:rPr>
                        <a:t>JUL</a:t>
                      </a:r>
                      <a:endParaRPr kumimoji="0" lang="en-GB" sz="1400" b="1" i="0" u="sng" strike="noStrike" kern="1200" cap="none" spc="0" normalizeH="0" baseline="0" dirty="0">
                        <a:ln>
                          <a:noFill/>
                        </a:ln>
                        <a:solidFill>
                          <a:schemeClr val="tx1"/>
                        </a:solidFill>
                        <a:effectLst/>
                        <a:uLnTx/>
                        <a:uFillTx/>
                        <a:latin typeface="Verdan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GB" sz="1400" b="1" u="sng" strike="noStrike" kern="1200" cap="none" spc="0" normalizeH="0" baseline="0" dirty="0">
                          <a:ln>
                            <a:noFill/>
                          </a:ln>
                          <a:solidFill>
                            <a:schemeClr val="tx1"/>
                          </a:solidFill>
                          <a:effectLst/>
                          <a:uLnTx/>
                          <a:uFillTx/>
                        </a:rPr>
                        <a:t>AUG</a:t>
                      </a:r>
                      <a:endParaRPr kumimoji="0" lang="en-GB" sz="1400" b="1" i="0" u="sng" strike="noStrike" kern="1200" cap="none" spc="0" normalizeH="0" baseline="0" dirty="0">
                        <a:ln>
                          <a:noFill/>
                        </a:ln>
                        <a:solidFill>
                          <a:schemeClr val="tx1"/>
                        </a:solidFill>
                        <a:effectLst/>
                        <a:uLnTx/>
                        <a:uFillTx/>
                        <a:latin typeface="Verdan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GB" sz="1400" b="1" u="sng" strike="noStrike" kern="1200" cap="none" spc="0" normalizeH="0" baseline="0" dirty="0">
                          <a:ln>
                            <a:noFill/>
                          </a:ln>
                          <a:solidFill>
                            <a:schemeClr val="tx1"/>
                          </a:solidFill>
                          <a:effectLst/>
                          <a:uLnTx/>
                          <a:uFillTx/>
                        </a:rPr>
                        <a:t>SEP</a:t>
                      </a:r>
                      <a:endParaRPr kumimoji="0" lang="en-GB" sz="1400" b="1" i="0" u="sng" strike="noStrike" kern="1200" cap="none" spc="0" normalizeH="0" baseline="0" dirty="0">
                        <a:ln>
                          <a:noFill/>
                        </a:ln>
                        <a:solidFill>
                          <a:schemeClr val="tx1"/>
                        </a:solidFill>
                        <a:effectLst/>
                        <a:uLnTx/>
                        <a:uFillTx/>
                        <a:latin typeface="Verdan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GB" sz="1400" b="1" u="sng" strike="noStrike" kern="1200" cap="none" spc="0" normalizeH="0" baseline="0" dirty="0">
                          <a:ln>
                            <a:noFill/>
                          </a:ln>
                          <a:solidFill>
                            <a:schemeClr val="tx1"/>
                          </a:solidFill>
                          <a:effectLst/>
                          <a:uLnTx/>
                          <a:uFillTx/>
                        </a:rPr>
                        <a:t>OCT</a:t>
                      </a:r>
                      <a:endParaRPr kumimoji="0" lang="en-GB" sz="1400" b="1" i="0" u="sng" strike="noStrike" kern="1200" cap="none" spc="0" normalizeH="0" baseline="0" dirty="0">
                        <a:ln>
                          <a:noFill/>
                        </a:ln>
                        <a:solidFill>
                          <a:schemeClr val="tx1"/>
                        </a:solidFill>
                        <a:effectLst/>
                        <a:uLnTx/>
                        <a:uFillTx/>
                        <a:latin typeface="Verdan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GB" sz="1400" b="1" u="sng" strike="noStrike" kern="1200" cap="none" spc="0" normalizeH="0" baseline="0" dirty="0">
                          <a:ln>
                            <a:noFill/>
                          </a:ln>
                          <a:solidFill>
                            <a:schemeClr val="tx1"/>
                          </a:solidFill>
                          <a:effectLst/>
                          <a:uLnTx/>
                          <a:uFillTx/>
                        </a:rPr>
                        <a:t>NOV</a:t>
                      </a:r>
                      <a:endParaRPr kumimoji="0" lang="en-GB" sz="1400" b="1" i="0" u="sng" strike="noStrike" kern="1200" cap="none" spc="0" normalizeH="0" baseline="0" dirty="0">
                        <a:ln>
                          <a:noFill/>
                        </a:ln>
                        <a:solidFill>
                          <a:schemeClr val="tx1"/>
                        </a:solidFill>
                        <a:effectLst/>
                        <a:uLnTx/>
                        <a:uFillTx/>
                        <a:latin typeface="Verdan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GB" sz="1400" b="1" u="sng" strike="noStrike" kern="1200" cap="none" spc="0" normalizeH="0" baseline="0" dirty="0">
                          <a:ln>
                            <a:noFill/>
                          </a:ln>
                          <a:solidFill>
                            <a:schemeClr val="tx1"/>
                          </a:solidFill>
                          <a:effectLst/>
                          <a:uLnTx/>
                          <a:uFillTx/>
                        </a:rPr>
                        <a:t>DEC</a:t>
                      </a:r>
                      <a:endParaRPr kumimoji="0" lang="en-GB" sz="1400" b="1" i="0" u="sng" strike="noStrike" kern="1200" cap="none" spc="0" normalizeH="0" baseline="0" dirty="0">
                        <a:ln>
                          <a:noFill/>
                        </a:ln>
                        <a:solidFill>
                          <a:schemeClr val="tx1"/>
                        </a:solidFill>
                        <a:effectLst/>
                        <a:uLnTx/>
                        <a:uFillTx/>
                        <a:latin typeface="Verdan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91965403"/>
                  </a:ext>
                </a:extLst>
              </a:tr>
              <a:tr h="466725">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GB" sz="1400" b="1" u="none" strike="noStrike" kern="1200" cap="none" spc="0" normalizeH="0" baseline="0" dirty="0">
                          <a:ln>
                            <a:noFill/>
                          </a:ln>
                          <a:solidFill>
                            <a:srgbClr val="9B4413"/>
                          </a:solidFill>
                          <a:effectLst/>
                          <a:uLnTx/>
                          <a:uFillTx/>
                        </a:rPr>
                        <a:t>Donovan 2</a:t>
                      </a:r>
                      <a:endParaRPr kumimoji="0" lang="en-GB" sz="1400" b="1" i="0" u="none" strike="noStrike" kern="1200" cap="none" spc="0" normalizeH="0" baseline="0" dirty="0">
                        <a:ln>
                          <a:noFill/>
                        </a:ln>
                        <a:solidFill>
                          <a:srgbClr val="9B4413"/>
                        </a:solidFill>
                        <a:effectLst/>
                        <a:uLnTx/>
                        <a:uFillTx/>
                        <a:latin typeface="Verdana"/>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2217882"/>
                  </a:ext>
                </a:extLst>
              </a:tr>
              <a:tr h="447675">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GB" sz="1400" b="1" u="none" strike="noStrike" kern="1200" cap="none" spc="0" normalizeH="0" baseline="0" dirty="0">
                          <a:ln>
                            <a:noFill/>
                          </a:ln>
                          <a:solidFill>
                            <a:srgbClr val="9B4413"/>
                          </a:solidFill>
                          <a:effectLst/>
                          <a:uLnTx/>
                          <a:uFillTx/>
                        </a:rPr>
                        <a:t>San Celso &amp; </a:t>
                      </a:r>
                    </a:p>
                    <a:p>
                      <a:pPr marL="0" marR="0" lvl="0" indent="0" algn="l" defTabSz="914400" eaLnBrk="1" fontAlgn="auto" latinLnBrk="0" hangingPunct="1">
                        <a:lnSpc>
                          <a:spcPct val="100000"/>
                        </a:lnSpc>
                        <a:spcBef>
                          <a:spcPts val="0"/>
                        </a:spcBef>
                        <a:spcAft>
                          <a:spcPts val="0"/>
                        </a:spcAft>
                        <a:buClrTx/>
                        <a:buSzTx/>
                        <a:buFontTx/>
                        <a:buNone/>
                        <a:tabLst/>
                        <a:defRPr/>
                      </a:pPr>
                      <a:r>
                        <a:rPr kumimoji="0" lang="en-GB" sz="1400" b="1" u="none" strike="noStrike" kern="1200" cap="none" spc="0" normalizeH="0" baseline="0" dirty="0">
                          <a:ln>
                            <a:noFill/>
                          </a:ln>
                          <a:solidFill>
                            <a:srgbClr val="9B4413"/>
                          </a:solidFill>
                          <a:effectLst/>
                          <a:uLnTx/>
                          <a:uFillTx/>
                        </a:rPr>
                        <a:t>Los Campos *</a:t>
                      </a:r>
                      <a:endParaRPr kumimoji="0" lang="en-GB" sz="1400" b="1" i="0" u="none" strike="noStrike" kern="1200" cap="none" spc="0" normalizeH="0" baseline="0" dirty="0">
                        <a:ln>
                          <a:noFill/>
                        </a:ln>
                        <a:solidFill>
                          <a:srgbClr val="9B4413"/>
                        </a:solidFill>
                        <a:effectLst/>
                        <a:uLnTx/>
                        <a:uFillTx/>
                        <a:latin typeface="Verdana"/>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0542075"/>
                  </a:ext>
                </a:extLst>
              </a:tr>
              <a:tr h="447675">
                <a:tc>
                  <a:txBody>
                    <a:bodyPr/>
                    <a:lstStyle/>
                    <a:p>
                      <a:pPr algn="l"/>
                      <a:r>
                        <a:rPr kumimoji="0" lang="en-GB" sz="1400" b="1" u="none" strike="noStrike" kern="1200" cap="none" spc="0" normalizeH="0" baseline="0" dirty="0">
                          <a:ln>
                            <a:noFill/>
                          </a:ln>
                          <a:solidFill>
                            <a:srgbClr val="9B4413"/>
                          </a:solidFill>
                          <a:effectLst/>
                          <a:uLnTx/>
                          <a:uFillTx/>
                        </a:rPr>
                        <a:t>Elizabeth Hill</a:t>
                      </a:r>
                      <a:endParaRPr kumimoji="0" lang="en-GB" sz="1400" b="1" i="0" u="none" strike="noStrike" kern="1200" cap="none" spc="0" normalizeH="0" baseline="0" dirty="0">
                        <a:ln>
                          <a:noFill/>
                        </a:ln>
                        <a:solidFill>
                          <a:srgbClr val="9B4413"/>
                        </a:solidFill>
                        <a:effectLst/>
                        <a:uLnTx/>
                        <a:uFillTx/>
                        <a:latin typeface="Verdana"/>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76050619"/>
                  </a:ext>
                </a:extLst>
              </a:tr>
              <a:tr h="447675">
                <a:tc>
                  <a:txBody>
                    <a:bodyPr/>
                    <a:lstStyle/>
                    <a:p>
                      <a:pPr algn="l"/>
                      <a:r>
                        <a:rPr kumimoji="0" lang="en-GB" sz="1400" b="1" u="none" strike="noStrike" kern="1200" cap="none" spc="0" normalizeH="0" baseline="0" dirty="0">
                          <a:ln>
                            <a:noFill/>
                          </a:ln>
                          <a:solidFill>
                            <a:srgbClr val="9B4413"/>
                          </a:solidFill>
                          <a:effectLst/>
                          <a:uLnTx/>
                          <a:uFillTx/>
                        </a:rPr>
                        <a:t>Munni Munni Nth</a:t>
                      </a:r>
                      <a:endParaRPr kumimoji="0" lang="en-GB" sz="1400" b="1" i="0" u="none" strike="noStrike" kern="1200" cap="none" spc="0" normalizeH="0" baseline="0" dirty="0">
                        <a:ln>
                          <a:noFill/>
                        </a:ln>
                        <a:solidFill>
                          <a:srgbClr val="9B4413"/>
                        </a:solidFill>
                        <a:effectLst/>
                        <a:uLnTx/>
                        <a:uFillTx/>
                        <a:latin typeface="Verdana"/>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2393235"/>
                  </a:ext>
                </a:extLst>
              </a:tr>
              <a:tr h="447675">
                <a:tc>
                  <a:txBody>
                    <a:bodyPr/>
                    <a:lstStyle/>
                    <a:p>
                      <a:pPr algn="l"/>
                      <a:r>
                        <a:rPr kumimoji="0" lang="en-GB" sz="1400" b="1" u="none" strike="noStrike" kern="1200" cap="none" spc="0" normalizeH="0" baseline="0" dirty="0">
                          <a:ln>
                            <a:noFill/>
                          </a:ln>
                          <a:solidFill>
                            <a:srgbClr val="9B4413"/>
                          </a:solidFill>
                          <a:effectLst/>
                          <a:uLnTx/>
                          <a:uFillTx/>
                        </a:rPr>
                        <a:t>Hancock</a:t>
                      </a:r>
                      <a:endParaRPr kumimoji="0" lang="en-GB" sz="1400" b="1" i="0" u="none" strike="noStrike" kern="1200" cap="none" spc="0" normalizeH="0" baseline="0" dirty="0">
                        <a:ln>
                          <a:noFill/>
                        </a:ln>
                        <a:solidFill>
                          <a:srgbClr val="9B4413"/>
                        </a:solidFill>
                        <a:effectLst/>
                        <a:uLnTx/>
                        <a:uFillTx/>
                        <a:latin typeface="Verdana"/>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3778854"/>
                  </a:ext>
                </a:extLst>
              </a:tr>
              <a:tr h="447675">
                <a:tc>
                  <a:txBody>
                    <a:bodyPr/>
                    <a:lstStyle/>
                    <a:p>
                      <a:pPr algn="l"/>
                      <a:r>
                        <a:rPr kumimoji="0" lang="en-GB" sz="1400" b="1" u="none" strike="noStrike" kern="1200" cap="none" spc="0" normalizeH="0" baseline="0" dirty="0">
                          <a:ln>
                            <a:noFill/>
                          </a:ln>
                          <a:solidFill>
                            <a:srgbClr val="9B4413"/>
                          </a:solidFill>
                          <a:effectLst/>
                          <a:uLnTx/>
                          <a:uFillTx/>
                        </a:rPr>
                        <a:t>Brockman</a:t>
                      </a:r>
                      <a:endParaRPr kumimoji="0" lang="en-GB" sz="1400" b="1" i="0" u="none" strike="noStrike" kern="1200" cap="none" spc="0" normalizeH="0" baseline="0" dirty="0">
                        <a:ln>
                          <a:noFill/>
                        </a:ln>
                        <a:solidFill>
                          <a:srgbClr val="9B4413"/>
                        </a:solidFill>
                        <a:effectLst/>
                        <a:uLnTx/>
                        <a:uFillTx/>
                        <a:latin typeface="Verdana"/>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3185443"/>
                  </a:ext>
                </a:extLst>
              </a:tr>
              <a:tr h="447675">
                <a:tc>
                  <a:txBody>
                    <a:bodyPr/>
                    <a:lstStyle/>
                    <a:p>
                      <a:pPr algn="l"/>
                      <a:r>
                        <a:rPr kumimoji="0" lang="en-GB" sz="1400" b="1" u="none" strike="noStrike" kern="1200" cap="none" spc="0" normalizeH="0" baseline="0" dirty="0">
                          <a:ln>
                            <a:noFill/>
                          </a:ln>
                          <a:solidFill>
                            <a:srgbClr val="9B4413"/>
                          </a:solidFill>
                          <a:effectLst/>
                          <a:uLnTx/>
                          <a:uFillTx/>
                        </a:rPr>
                        <a:t>EH Tailings**</a:t>
                      </a:r>
                      <a:endParaRPr kumimoji="0" lang="en-GB" sz="1400" b="1" i="0" u="none" strike="noStrike" kern="1200" cap="none" spc="0" normalizeH="0" baseline="0" dirty="0">
                        <a:ln>
                          <a:noFill/>
                        </a:ln>
                        <a:solidFill>
                          <a:srgbClr val="9B4413"/>
                        </a:solidFill>
                        <a:effectLst/>
                        <a:uLnTx/>
                        <a:uFillTx/>
                        <a:latin typeface="Verdana"/>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6769672"/>
                  </a:ext>
                </a:extLst>
              </a:tr>
            </a:tbl>
          </a:graphicData>
        </a:graphic>
      </p:graphicFrame>
      <p:sp>
        <p:nvSpPr>
          <p:cNvPr id="33" name="Arrow: Pentagon 32">
            <a:extLst>
              <a:ext uri="{FF2B5EF4-FFF2-40B4-BE49-F238E27FC236}">
                <a16:creationId xmlns:a16="http://schemas.microsoft.com/office/drawing/2014/main" id="{3CC4A732-81DA-4A64-B990-3E7FD4518E91}"/>
              </a:ext>
            </a:extLst>
          </p:cNvPr>
          <p:cNvSpPr/>
          <p:nvPr/>
        </p:nvSpPr>
        <p:spPr>
          <a:xfrm>
            <a:off x="2362200" y="4135153"/>
            <a:ext cx="9772650" cy="442800"/>
          </a:xfrm>
          <a:prstGeom prst="homePlate">
            <a:avLst/>
          </a:prstGeom>
          <a:solidFill>
            <a:srgbClr val="9B441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Maiden Drilling, Resource Drilling, Surface Exploration </a:t>
            </a:r>
          </a:p>
        </p:txBody>
      </p:sp>
      <p:sp>
        <p:nvSpPr>
          <p:cNvPr id="52" name="Arrow: Pentagon 51">
            <a:extLst>
              <a:ext uri="{FF2B5EF4-FFF2-40B4-BE49-F238E27FC236}">
                <a16:creationId xmlns:a16="http://schemas.microsoft.com/office/drawing/2014/main" id="{E6890000-D09C-48F2-B6ED-E17B06298F29}"/>
              </a:ext>
            </a:extLst>
          </p:cNvPr>
          <p:cNvSpPr/>
          <p:nvPr/>
        </p:nvSpPr>
        <p:spPr>
          <a:xfrm>
            <a:off x="5504660" y="4596577"/>
            <a:ext cx="6638211" cy="442999"/>
          </a:xfrm>
          <a:prstGeom prst="homePlate">
            <a:avLst/>
          </a:prstGeom>
          <a:solidFill>
            <a:srgbClr val="9B441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Surface Exploration, Maiden Drilling</a:t>
            </a:r>
          </a:p>
        </p:txBody>
      </p:sp>
      <p:sp>
        <p:nvSpPr>
          <p:cNvPr id="56" name="Arrow: Pentagon 55">
            <a:extLst>
              <a:ext uri="{FF2B5EF4-FFF2-40B4-BE49-F238E27FC236}">
                <a16:creationId xmlns:a16="http://schemas.microsoft.com/office/drawing/2014/main" id="{4BB408EC-7048-4528-AC5E-2B5BA1C698AA}"/>
              </a:ext>
            </a:extLst>
          </p:cNvPr>
          <p:cNvSpPr/>
          <p:nvPr/>
        </p:nvSpPr>
        <p:spPr>
          <a:xfrm>
            <a:off x="3901842" y="3260404"/>
            <a:ext cx="8233008" cy="442800"/>
          </a:xfrm>
          <a:prstGeom prst="homePlate">
            <a:avLst/>
          </a:prstGeom>
          <a:solidFill>
            <a:srgbClr val="B36B0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solidFill>
                  <a:prstClr val="white"/>
                </a:solidFill>
                <a:latin typeface="Calibri"/>
              </a:rPr>
              <a:t>Trenching, Mapping, Underground Access, Drilling</a:t>
            </a:r>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76" name="Arrow: Pentagon 75">
            <a:extLst>
              <a:ext uri="{FF2B5EF4-FFF2-40B4-BE49-F238E27FC236}">
                <a16:creationId xmlns:a16="http://schemas.microsoft.com/office/drawing/2014/main" id="{991290BA-2E5F-41FE-B2B6-854E8B322E83}"/>
              </a:ext>
            </a:extLst>
          </p:cNvPr>
          <p:cNvSpPr/>
          <p:nvPr/>
        </p:nvSpPr>
        <p:spPr>
          <a:xfrm>
            <a:off x="4680165" y="3695913"/>
            <a:ext cx="1886433" cy="442800"/>
          </a:xfrm>
          <a:prstGeom prst="homePlate">
            <a:avLst/>
          </a:prstGeom>
          <a:solidFill>
            <a:srgbClr val="3A383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Surface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Exploration</a:t>
            </a:r>
          </a:p>
        </p:txBody>
      </p:sp>
      <p:sp>
        <p:nvSpPr>
          <p:cNvPr id="77" name="Arrow: Pentagon 76">
            <a:extLst>
              <a:ext uri="{FF2B5EF4-FFF2-40B4-BE49-F238E27FC236}">
                <a16:creationId xmlns:a16="http://schemas.microsoft.com/office/drawing/2014/main" id="{57808318-D2E4-4CA2-97CF-4D37A755492D}"/>
              </a:ext>
            </a:extLst>
          </p:cNvPr>
          <p:cNvSpPr/>
          <p:nvPr/>
        </p:nvSpPr>
        <p:spPr>
          <a:xfrm>
            <a:off x="8152624" y="3691070"/>
            <a:ext cx="2588454" cy="442800"/>
          </a:xfrm>
          <a:prstGeom prst="homePlate">
            <a:avLst/>
          </a:prstGeom>
          <a:solidFill>
            <a:srgbClr val="3A383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Surface Exploration Phase II</a:t>
            </a:r>
          </a:p>
        </p:txBody>
      </p:sp>
      <p:sp>
        <p:nvSpPr>
          <p:cNvPr id="79" name="Arrow: Pentagon 78">
            <a:extLst>
              <a:ext uri="{FF2B5EF4-FFF2-40B4-BE49-F238E27FC236}">
                <a16:creationId xmlns:a16="http://schemas.microsoft.com/office/drawing/2014/main" id="{A42E5C98-5E43-4A46-9559-9F769D23C8A0}"/>
              </a:ext>
            </a:extLst>
          </p:cNvPr>
          <p:cNvSpPr/>
          <p:nvPr/>
        </p:nvSpPr>
        <p:spPr>
          <a:xfrm>
            <a:off x="3747199" y="5043401"/>
            <a:ext cx="2819400" cy="442800"/>
          </a:xfrm>
          <a:prstGeom prst="homePlate">
            <a:avLst/>
          </a:prstGeom>
          <a:solidFill>
            <a:srgbClr val="CC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Metallurgy/Sampling/Testing</a:t>
            </a:r>
          </a:p>
        </p:txBody>
      </p:sp>
      <p:sp>
        <p:nvSpPr>
          <p:cNvPr id="82" name="Arrow: Pentagon 81">
            <a:extLst>
              <a:ext uri="{FF2B5EF4-FFF2-40B4-BE49-F238E27FC236}">
                <a16:creationId xmlns:a16="http://schemas.microsoft.com/office/drawing/2014/main" id="{8D9C6F98-14ED-49D0-9804-E71DD164E68D}"/>
              </a:ext>
            </a:extLst>
          </p:cNvPr>
          <p:cNvSpPr/>
          <p:nvPr/>
        </p:nvSpPr>
        <p:spPr>
          <a:xfrm>
            <a:off x="7144714" y="5037225"/>
            <a:ext cx="4993481" cy="442800"/>
          </a:xfrm>
          <a:prstGeom prst="homePlate">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Scoping Study to Possible Processing</a:t>
            </a:r>
          </a:p>
        </p:txBody>
      </p:sp>
      <p:sp>
        <p:nvSpPr>
          <p:cNvPr id="83" name="Arrow: Pentagon 82">
            <a:extLst>
              <a:ext uri="{FF2B5EF4-FFF2-40B4-BE49-F238E27FC236}">
                <a16:creationId xmlns:a16="http://schemas.microsoft.com/office/drawing/2014/main" id="{6A4ADF39-A279-40F5-B557-33BE8407CD69}"/>
              </a:ext>
            </a:extLst>
          </p:cNvPr>
          <p:cNvSpPr/>
          <p:nvPr/>
        </p:nvSpPr>
        <p:spPr>
          <a:xfrm>
            <a:off x="3374693" y="2273738"/>
            <a:ext cx="2664757" cy="442250"/>
          </a:xfrm>
          <a:prstGeom prst="homePlate">
            <a:avLst/>
          </a:prstGeom>
          <a:solidFill>
            <a:srgbClr val="9B441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Maiden Drilling Capstone</a:t>
            </a:r>
          </a:p>
        </p:txBody>
      </p:sp>
      <p:sp>
        <p:nvSpPr>
          <p:cNvPr id="84" name="Arrow: Pentagon 83">
            <a:extLst>
              <a:ext uri="{FF2B5EF4-FFF2-40B4-BE49-F238E27FC236}">
                <a16:creationId xmlns:a16="http://schemas.microsoft.com/office/drawing/2014/main" id="{7900B060-6981-4831-A923-17A1683B2670}"/>
              </a:ext>
            </a:extLst>
          </p:cNvPr>
          <p:cNvSpPr/>
          <p:nvPr/>
        </p:nvSpPr>
        <p:spPr>
          <a:xfrm>
            <a:off x="7918689" y="2280047"/>
            <a:ext cx="4232954" cy="442800"/>
          </a:xfrm>
          <a:prstGeom prst="homePlate">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Phase 2 Drilling Capstone</a:t>
            </a:r>
          </a:p>
        </p:txBody>
      </p:sp>
      <p:sp>
        <p:nvSpPr>
          <p:cNvPr id="85" name="Arrow: Pentagon 84">
            <a:extLst>
              <a:ext uri="{FF2B5EF4-FFF2-40B4-BE49-F238E27FC236}">
                <a16:creationId xmlns:a16="http://schemas.microsoft.com/office/drawing/2014/main" id="{A64EC3BD-4660-4D4A-82AD-C00C8F7A21F5}"/>
              </a:ext>
            </a:extLst>
          </p:cNvPr>
          <p:cNvSpPr/>
          <p:nvPr/>
        </p:nvSpPr>
        <p:spPr>
          <a:xfrm>
            <a:off x="4680165" y="2757600"/>
            <a:ext cx="2630337" cy="468000"/>
          </a:xfrm>
          <a:prstGeom prst="homePlate">
            <a:avLst/>
          </a:prstGeom>
          <a:solidFill>
            <a:srgbClr val="9B441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Maiden Drilling</a:t>
            </a:r>
          </a:p>
        </p:txBody>
      </p:sp>
      <p:sp>
        <p:nvSpPr>
          <p:cNvPr id="86" name="Arrow: Pentagon 85">
            <a:extLst>
              <a:ext uri="{FF2B5EF4-FFF2-40B4-BE49-F238E27FC236}">
                <a16:creationId xmlns:a16="http://schemas.microsoft.com/office/drawing/2014/main" id="{C1ACAD88-03FA-43B3-B093-C254588F9B69}"/>
              </a:ext>
            </a:extLst>
          </p:cNvPr>
          <p:cNvSpPr/>
          <p:nvPr/>
        </p:nvSpPr>
        <p:spPr>
          <a:xfrm>
            <a:off x="7918689" y="2756979"/>
            <a:ext cx="2630337" cy="468000"/>
          </a:xfrm>
          <a:prstGeom prst="homePlate">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Resource Drilling</a:t>
            </a:r>
          </a:p>
        </p:txBody>
      </p:sp>
      <p:sp>
        <p:nvSpPr>
          <p:cNvPr id="75" name="Arrow: Pentagon 74">
            <a:extLst>
              <a:ext uri="{FF2B5EF4-FFF2-40B4-BE49-F238E27FC236}">
                <a16:creationId xmlns:a16="http://schemas.microsoft.com/office/drawing/2014/main" id="{7DF5E7A0-94E5-44F4-8A14-E1301D6AC26B}"/>
              </a:ext>
            </a:extLst>
          </p:cNvPr>
          <p:cNvSpPr/>
          <p:nvPr/>
        </p:nvSpPr>
        <p:spPr>
          <a:xfrm>
            <a:off x="3146490" y="3692632"/>
            <a:ext cx="1824002" cy="442800"/>
          </a:xfrm>
          <a:prstGeom prst="homePlate">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Airmag Interpretation/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Targeting</a:t>
            </a:r>
          </a:p>
        </p:txBody>
      </p:sp>
      <p:sp>
        <p:nvSpPr>
          <p:cNvPr id="3" name="TextBox 2">
            <a:extLst>
              <a:ext uri="{FF2B5EF4-FFF2-40B4-BE49-F238E27FC236}">
                <a16:creationId xmlns:a16="http://schemas.microsoft.com/office/drawing/2014/main" id="{390B862F-405D-42A6-9BEA-6914A8EA68B1}"/>
              </a:ext>
            </a:extLst>
          </p:cNvPr>
          <p:cNvSpPr txBox="1"/>
          <p:nvPr/>
        </p:nvSpPr>
        <p:spPr>
          <a:xfrm>
            <a:off x="822024" y="6224716"/>
            <a:ext cx="6472935" cy="461665"/>
          </a:xfrm>
          <a:prstGeom prst="rect">
            <a:avLst/>
          </a:prstGeom>
          <a:noFill/>
        </p:spPr>
        <p:txBody>
          <a:bodyPr wrap="square" rtlCol="0">
            <a:spAutoFit/>
          </a:bodyPr>
          <a:lstStyle/>
          <a:p>
            <a:r>
              <a:rPr lang="en-GB" sz="1200" b="1" dirty="0"/>
              <a:t>* Subject to permitting</a:t>
            </a:r>
          </a:p>
          <a:p>
            <a:r>
              <a:rPr lang="en-GB" sz="1200" b="1" dirty="0"/>
              <a:t>** Subject to Acquisition</a:t>
            </a:r>
          </a:p>
        </p:txBody>
      </p:sp>
      <p:sp>
        <p:nvSpPr>
          <p:cNvPr id="28" name="object 9">
            <a:extLst>
              <a:ext uri="{FF2B5EF4-FFF2-40B4-BE49-F238E27FC236}">
                <a16:creationId xmlns:a16="http://schemas.microsoft.com/office/drawing/2014/main" id="{94ACC4D7-913E-41B4-BF33-BA945A656BA4}"/>
              </a:ext>
            </a:extLst>
          </p:cNvPr>
          <p:cNvSpPr txBox="1"/>
          <p:nvPr/>
        </p:nvSpPr>
        <p:spPr>
          <a:xfrm>
            <a:off x="10775108" y="6468161"/>
            <a:ext cx="1061720" cy="17970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10" normalizeH="0" baseline="0" noProof="0" dirty="0">
                <a:ln>
                  <a:noFill/>
                </a:ln>
                <a:solidFill>
                  <a:srgbClr val="767070"/>
                </a:solidFill>
                <a:effectLst/>
                <a:uLnTx/>
                <a:uFillTx/>
                <a:latin typeface="Verdana"/>
                <a:ea typeface="+mn-ea"/>
                <a:cs typeface="Verdana"/>
              </a:rPr>
              <a:t>AIM:UFO</a:t>
            </a:r>
            <a:r>
              <a:rPr kumimoji="0" sz="1000" b="1" i="0" u="none" strike="noStrike" kern="1200" cap="none" spc="5" normalizeH="0" baseline="0" noProof="0" dirty="0">
                <a:ln>
                  <a:noFill/>
                </a:ln>
                <a:solidFill>
                  <a:srgbClr val="767070"/>
                </a:solidFill>
                <a:effectLst/>
                <a:uLnTx/>
                <a:uFillTx/>
                <a:latin typeface="Verdana"/>
                <a:ea typeface="+mn-ea"/>
                <a:cs typeface="Verdana"/>
              </a:rPr>
              <a:t> </a:t>
            </a:r>
            <a:r>
              <a:rPr kumimoji="0" sz="1000" b="1" i="0" u="none" strike="noStrike" kern="1200" cap="none" spc="-5" normalizeH="0" baseline="0" noProof="0" dirty="0">
                <a:ln>
                  <a:noFill/>
                </a:ln>
                <a:solidFill>
                  <a:srgbClr val="767070"/>
                </a:solidFill>
                <a:effectLst/>
                <a:uLnTx/>
                <a:uFillTx/>
                <a:latin typeface="Verdana"/>
                <a:ea typeface="+mn-ea"/>
                <a:cs typeface="Verdana"/>
              </a:rPr>
              <a:t>|</a:t>
            </a:r>
            <a:r>
              <a:rPr kumimoji="0" sz="1000" b="1" i="0" u="none" strike="noStrike" kern="1200" cap="none" spc="-30" normalizeH="0" baseline="0" noProof="0" dirty="0">
                <a:ln>
                  <a:noFill/>
                </a:ln>
                <a:solidFill>
                  <a:srgbClr val="767070"/>
                </a:solidFill>
                <a:effectLst/>
                <a:uLnTx/>
                <a:uFillTx/>
                <a:latin typeface="Verdana"/>
                <a:ea typeface="+mn-ea"/>
                <a:cs typeface="Verdana"/>
              </a:rPr>
              <a:t> </a:t>
            </a:r>
            <a:fld id="{81D60167-4931-47E6-BA6A-407CBD079E47}" type="slidenum">
              <a:rPr kumimoji="0" sz="1000" b="1" i="0" u="none" strike="noStrike" kern="1200" cap="none" spc="-5" normalizeH="0" baseline="0" noProof="0" dirty="0">
                <a:ln>
                  <a:noFill/>
                </a:ln>
                <a:solidFill>
                  <a:srgbClr val="AA9F75"/>
                </a:solidFill>
                <a:effectLst/>
                <a:uLnTx/>
                <a:uFillTx/>
                <a:latin typeface="Verdana"/>
                <a:ea typeface="+mn-ea"/>
                <a:cs typeface="Verdana"/>
              </a:rPr>
              <a:pPr marL="12700" marR="0" lvl="0" indent="0" algn="l" defTabSz="914400" rtl="0" eaLnBrk="1" fontAlgn="auto" latinLnBrk="0" hangingPunct="1">
                <a:lnSpc>
                  <a:spcPct val="100000"/>
                </a:lnSpc>
                <a:spcBef>
                  <a:spcPts val="100"/>
                </a:spcBef>
                <a:spcAft>
                  <a:spcPts val="0"/>
                </a:spcAft>
                <a:buClrTx/>
                <a:buSzTx/>
                <a:buFontTx/>
                <a:buNone/>
                <a:tabLst/>
                <a:defRPr/>
              </a:pPr>
              <a:t>25</a:t>
            </a:fld>
            <a:endParaRPr kumimoji="0" sz="1000" b="0" i="0" u="none" strike="noStrike" kern="1200" cap="none" spc="0" normalizeH="0" baseline="0" noProof="0" dirty="0">
              <a:ln>
                <a:noFill/>
              </a:ln>
              <a:solidFill>
                <a:prstClr val="black"/>
              </a:solidFill>
              <a:effectLst/>
              <a:uLnTx/>
              <a:uFillTx/>
              <a:latin typeface="Verdana"/>
              <a:ea typeface="+mn-ea"/>
              <a:cs typeface="Verdana"/>
            </a:endParaRPr>
          </a:p>
        </p:txBody>
      </p:sp>
    </p:spTree>
    <p:extLst>
      <p:ext uri="{BB962C8B-B14F-4D97-AF65-F5344CB8AC3E}">
        <p14:creationId xmlns:p14="http://schemas.microsoft.com/office/powerpoint/2010/main" val="854848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89E1F6FA-BB60-4B16-9D4F-299B165C9381}"/>
              </a:ext>
            </a:extLst>
          </p:cNvPr>
          <p:cNvSpPr/>
          <p:nvPr/>
        </p:nvSpPr>
        <p:spPr>
          <a:xfrm>
            <a:off x="7010400" y="5420867"/>
            <a:ext cx="3581400" cy="675133"/>
          </a:xfrm>
          <a:custGeom>
            <a:avLst/>
            <a:gdLst/>
            <a:ahLst/>
            <a:cxnLst/>
            <a:rect l="l" t="t" r="r" b="b"/>
            <a:pathLst>
              <a:path w="6722745" h="647700">
                <a:moveTo>
                  <a:pt x="6722363" y="0"/>
                </a:moveTo>
                <a:lnTo>
                  <a:pt x="0" y="0"/>
                </a:lnTo>
                <a:lnTo>
                  <a:pt x="0" y="647700"/>
                </a:lnTo>
                <a:lnTo>
                  <a:pt x="6722363" y="647700"/>
                </a:lnTo>
                <a:lnTo>
                  <a:pt x="6722363" y="0"/>
                </a:lnTo>
                <a:close/>
              </a:path>
            </a:pathLst>
          </a:custGeom>
          <a:solidFill>
            <a:srgbClr val="C7BA87">
              <a:alpha val="76863"/>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object 2">
            <a:extLst>
              <a:ext uri="{FF2B5EF4-FFF2-40B4-BE49-F238E27FC236}">
                <a16:creationId xmlns:a16="http://schemas.microsoft.com/office/drawing/2014/main" id="{244929C6-75EB-46C6-B5CF-2A015B106A91}"/>
              </a:ext>
            </a:extLst>
          </p:cNvPr>
          <p:cNvPicPr/>
          <p:nvPr/>
        </p:nvPicPr>
        <p:blipFill>
          <a:blip r:embed="rId2" cstate="print"/>
          <a:stretch>
            <a:fillRect/>
          </a:stretch>
        </p:blipFill>
        <p:spPr>
          <a:xfrm>
            <a:off x="1225296" y="2921507"/>
            <a:ext cx="7027163" cy="3936491"/>
          </a:xfrm>
          <a:prstGeom prst="rect">
            <a:avLst/>
          </a:prstGeom>
        </p:spPr>
      </p:pic>
      <p:sp>
        <p:nvSpPr>
          <p:cNvPr id="2" name="Title 1">
            <a:extLst>
              <a:ext uri="{FF2B5EF4-FFF2-40B4-BE49-F238E27FC236}">
                <a16:creationId xmlns:a16="http://schemas.microsoft.com/office/drawing/2014/main" id="{512F3C6B-EB89-4546-A319-828F4ACE62F0}"/>
              </a:ext>
            </a:extLst>
          </p:cNvPr>
          <p:cNvSpPr>
            <a:spLocks noGrp="1"/>
          </p:cNvSpPr>
          <p:nvPr>
            <p:ph type="title"/>
          </p:nvPr>
        </p:nvSpPr>
        <p:spPr>
          <a:xfrm>
            <a:off x="489558" y="450743"/>
            <a:ext cx="4258945" cy="369332"/>
          </a:xfrm>
        </p:spPr>
        <p:txBody>
          <a:bodyPr/>
          <a:lstStyle/>
          <a:p>
            <a:pPr marL="12700">
              <a:spcBef>
                <a:spcPts val="545"/>
              </a:spcBef>
            </a:pPr>
            <a:r>
              <a:rPr lang="en-US" spc="-5" dirty="0"/>
              <a:t>Conclusion</a:t>
            </a:r>
          </a:p>
        </p:txBody>
      </p:sp>
      <p:sp>
        <p:nvSpPr>
          <p:cNvPr id="3" name="Text Placeholder 2">
            <a:extLst>
              <a:ext uri="{FF2B5EF4-FFF2-40B4-BE49-F238E27FC236}">
                <a16:creationId xmlns:a16="http://schemas.microsoft.com/office/drawing/2014/main" id="{2FA72404-E919-F94F-951A-ED5946A59F63}"/>
              </a:ext>
            </a:extLst>
          </p:cNvPr>
          <p:cNvSpPr>
            <a:spLocks noGrp="1"/>
          </p:cNvSpPr>
          <p:nvPr>
            <p:ph type="body" idx="1"/>
          </p:nvPr>
        </p:nvSpPr>
        <p:spPr>
          <a:xfrm>
            <a:off x="489558" y="1371600"/>
            <a:ext cx="5606442" cy="4514056"/>
          </a:xfrm>
        </p:spPr>
        <p:txBody>
          <a:bodyPr/>
          <a:lstStyle/>
          <a:p>
            <a:pPr marL="240665" marR="5080" indent="-228600" algn="l" rtl="0">
              <a:spcBef>
                <a:spcPts val="994"/>
              </a:spcBef>
              <a:buClr>
                <a:srgbClr val="C7BA87"/>
              </a:buClr>
              <a:buFont typeface="Arial"/>
              <a:buChar char="•"/>
              <a:tabLst>
                <a:tab pos="240665" algn="l"/>
                <a:tab pos="241300" algn="l"/>
              </a:tabLst>
              <a:defRPr/>
            </a:pPr>
            <a:r>
              <a:rPr lang="en-GB" sz="1400" b="1" kern="1200" spc="-5" dirty="0">
                <a:solidFill>
                  <a:srgbClr val="3A3838"/>
                </a:solidFill>
                <a:latin typeface="Verdana"/>
              </a:rPr>
              <a:t>Strong technical and corporate experience</a:t>
            </a:r>
          </a:p>
          <a:p>
            <a:pPr marL="240665" marR="5080" indent="-228600" algn="l" rtl="0">
              <a:spcBef>
                <a:spcPts val="994"/>
              </a:spcBef>
              <a:buClr>
                <a:srgbClr val="C7BA87"/>
              </a:buClr>
              <a:buFont typeface="Arial"/>
              <a:buChar char="•"/>
              <a:tabLst>
                <a:tab pos="240665" algn="l"/>
                <a:tab pos="241300" algn="l"/>
              </a:tabLst>
              <a:defRPr/>
            </a:pPr>
            <a:endParaRPr lang="en-GB" sz="1400" b="1" kern="1200" spc="-5" dirty="0">
              <a:solidFill>
                <a:srgbClr val="3A3838"/>
              </a:solidFill>
              <a:latin typeface="Verdana"/>
            </a:endParaRPr>
          </a:p>
          <a:p>
            <a:pPr marL="240665" marR="5080" indent="-228600" algn="l" rtl="0">
              <a:spcBef>
                <a:spcPts val="994"/>
              </a:spcBef>
              <a:buClr>
                <a:srgbClr val="C7BA87"/>
              </a:buClr>
              <a:buFont typeface="Arial"/>
              <a:buChar char="•"/>
              <a:tabLst>
                <a:tab pos="240665" algn="l"/>
                <a:tab pos="241300" algn="l"/>
              </a:tabLst>
              <a:defRPr/>
            </a:pPr>
            <a:r>
              <a:rPr lang="en-GB" sz="1400" b="1" kern="1200" spc="-5" dirty="0">
                <a:solidFill>
                  <a:srgbClr val="3A3838"/>
                </a:solidFill>
                <a:latin typeface="Verdana"/>
              </a:rPr>
              <a:t>Diversified portfolio and upside from positive price outlooks for silver, copper and iron ore </a:t>
            </a:r>
          </a:p>
          <a:p>
            <a:pPr marL="240665" marR="5080" indent="-228600" algn="l" rtl="0">
              <a:spcBef>
                <a:spcPts val="994"/>
              </a:spcBef>
              <a:buClr>
                <a:srgbClr val="C7BA87"/>
              </a:buClr>
              <a:buFont typeface="Arial"/>
              <a:buChar char="•"/>
              <a:tabLst>
                <a:tab pos="240665" algn="l"/>
                <a:tab pos="241300" algn="l"/>
              </a:tabLst>
              <a:defRPr/>
            </a:pPr>
            <a:endParaRPr lang="en-GB" sz="1400" b="1" kern="1200" spc="-5" dirty="0">
              <a:solidFill>
                <a:srgbClr val="3A3838"/>
              </a:solidFill>
              <a:latin typeface="Verdana"/>
            </a:endParaRPr>
          </a:p>
          <a:p>
            <a:pPr marL="240665" marR="5080" indent="-228600" algn="l" rtl="0">
              <a:spcBef>
                <a:spcPts val="994"/>
              </a:spcBef>
              <a:buClr>
                <a:srgbClr val="C7BA87"/>
              </a:buClr>
              <a:buFont typeface="Arial"/>
              <a:buChar char="•"/>
              <a:tabLst>
                <a:tab pos="240665" algn="l"/>
                <a:tab pos="241300" algn="l"/>
              </a:tabLst>
              <a:defRPr/>
            </a:pPr>
            <a:r>
              <a:rPr lang="en-GB" sz="1400" b="1" kern="1200" spc="-5" dirty="0">
                <a:solidFill>
                  <a:srgbClr val="3A3838"/>
                </a:solidFill>
                <a:latin typeface="Verdana"/>
              </a:rPr>
              <a:t>Joint Venture partner funding up to $10m lowers risk and dilution</a:t>
            </a:r>
          </a:p>
          <a:p>
            <a:pPr marL="240665" marR="5080" indent="-228600" algn="l" rtl="0">
              <a:spcBef>
                <a:spcPts val="994"/>
              </a:spcBef>
              <a:buClr>
                <a:srgbClr val="C7BA87"/>
              </a:buClr>
              <a:buFont typeface="Arial"/>
              <a:buChar char="•"/>
              <a:tabLst>
                <a:tab pos="240665" algn="l"/>
                <a:tab pos="241300" algn="l"/>
              </a:tabLst>
              <a:defRPr/>
            </a:pPr>
            <a:endParaRPr lang="en-GB" sz="1400" b="1" kern="1200" spc="-5" dirty="0">
              <a:solidFill>
                <a:srgbClr val="3A3838"/>
              </a:solidFill>
              <a:latin typeface="Verdana"/>
            </a:endParaRPr>
          </a:p>
          <a:p>
            <a:pPr marL="240665" marR="5080" indent="-228600" algn="l" rtl="0">
              <a:spcBef>
                <a:spcPts val="994"/>
              </a:spcBef>
              <a:buClr>
                <a:srgbClr val="C7BA87"/>
              </a:buClr>
              <a:buFont typeface="Arial"/>
              <a:buChar char="•"/>
              <a:tabLst>
                <a:tab pos="240665" algn="l"/>
                <a:tab pos="241300" algn="l"/>
              </a:tabLst>
              <a:defRPr/>
            </a:pPr>
            <a:r>
              <a:rPr lang="en-GB" sz="1400" b="1" kern="1200" spc="-5" dirty="0">
                <a:solidFill>
                  <a:srgbClr val="3A3838"/>
                </a:solidFill>
                <a:latin typeface="Verdana"/>
              </a:rPr>
              <a:t>Projects located in tier one mining jurisdictions </a:t>
            </a:r>
          </a:p>
          <a:p>
            <a:pPr marL="240665" marR="5080" indent="-228600" algn="l" rtl="0">
              <a:spcBef>
                <a:spcPts val="994"/>
              </a:spcBef>
              <a:buClr>
                <a:srgbClr val="C7BA87"/>
              </a:buClr>
              <a:buFont typeface="Arial"/>
              <a:buChar char="•"/>
              <a:tabLst>
                <a:tab pos="240665" algn="l"/>
                <a:tab pos="241300" algn="l"/>
              </a:tabLst>
              <a:defRPr/>
            </a:pPr>
            <a:endParaRPr lang="en-GB" sz="1400" b="1" kern="1200" spc="-5" dirty="0">
              <a:solidFill>
                <a:srgbClr val="3A3838"/>
              </a:solidFill>
              <a:latin typeface="Verdana"/>
            </a:endParaRPr>
          </a:p>
          <a:p>
            <a:pPr marL="240665" marR="5080" indent="-228600" algn="l" rtl="0">
              <a:spcBef>
                <a:spcPts val="994"/>
              </a:spcBef>
              <a:buClr>
                <a:srgbClr val="C7BA87"/>
              </a:buClr>
              <a:buFont typeface="Arial"/>
              <a:buChar char="•"/>
              <a:tabLst>
                <a:tab pos="240665" algn="l"/>
                <a:tab pos="241300" algn="l"/>
              </a:tabLst>
              <a:defRPr/>
            </a:pPr>
            <a:r>
              <a:rPr lang="en-GB" sz="1400" b="1" kern="1200" spc="-5" dirty="0">
                <a:solidFill>
                  <a:srgbClr val="3A3838"/>
                </a:solidFill>
                <a:latin typeface="Verdana"/>
              </a:rPr>
              <a:t>Significant upside from all projects moving from exploration -&gt; resource - &gt; development/sale</a:t>
            </a:r>
          </a:p>
          <a:p>
            <a:pPr marL="240665" marR="5080" indent="-228600" algn="l" rtl="0">
              <a:spcBef>
                <a:spcPts val="994"/>
              </a:spcBef>
              <a:buClr>
                <a:srgbClr val="C7BA87"/>
              </a:buClr>
              <a:buFont typeface="Arial"/>
              <a:buChar char="•"/>
              <a:tabLst>
                <a:tab pos="240665" algn="l"/>
                <a:tab pos="241300" algn="l"/>
              </a:tabLst>
              <a:defRPr/>
            </a:pPr>
            <a:endParaRPr lang="en-GB" sz="1400" b="1" kern="1200" spc="-5" dirty="0">
              <a:solidFill>
                <a:srgbClr val="3A3838"/>
              </a:solidFill>
              <a:latin typeface="Verdana"/>
            </a:endParaRPr>
          </a:p>
          <a:p>
            <a:pPr marL="240665" marR="5080" indent="-228600" algn="l" rtl="0">
              <a:spcBef>
                <a:spcPts val="994"/>
              </a:spcBef>
              <a:buClr>
                <a:srgbClr val="C7BA87"/>
              </a:buClr>
              <a:buFont typeface="Arial"/>
              <a:buChar char="•"/>
              <a:tabLst>
                <a:tab pos="240665" algn="l"/>
                <a:tab pos="241300" algn="l"/>
              </a:tabLst>
              <a:defRPr/>
            </a:pPr>
            <a:r>
              <a:rPr lang="en-GB" sz="1400" b="1" kern="1200" spc="-5" dirty="0">
                <a:solidFill>
                  <a:srgbClr val="3A3838"/>
                </a:solidFill>
                <a:latin typeface="Verdana"/>
              </a:rPr>
              <a:t>Alien well funded with a unique opportunity for significant returns</a:t>
            </a:r>
          </a:p>
        </p:txBody>
      </p:sp>
      <p:pic>
        <p:nvPicPr>
          <p:cNvPr id="7" name="Picture 6">
            <a:extLst>
              <a:ext uri="{FF2B5EF4-FFF2-40B4-BE49-F238E27FC236}">
                <a16:creationId xmlns:a16="http://schemas.microsoft.com/office/drawing/2014/main" id="{9D837730-2C6B-4CCE-AD0F-7DEB4F63257A}"/>
              </a:ext>
            </a:extLst>
          </p:cNvPr>
          <p:cNvPicPr>
            <a:picLocks noChangeAspect="1"/>
          </p:cNvPicPr>
          <p:nvPr/>
        </p:nvPicPr>
        <p:blipFill>
          <a:blip r:embed="rId3"/>
          <a:stretch>
            <a:fillRect/>
          </a:stretch>
        </p:blipFill>
        <p:spPr>
          <a:xfrm>
            <a:off x="7010400" y="1172858"/>
            <a:ext cx="3581400" cy="4316054"/>
          </a:xfrm>
          <a:prstGeom prst="rect">
            <a:avLst/>
          </a:prstGeom>
        </p:spPr>
      </p:pic>
      <p:sp>
        <p:nvSpPr>
          <p:cNvPr id="8" name="object 9">
            <a:extLst>
              <a:ext uri="{FF2B5EF4-FFF2-40B4-BE49-F238E27FC236}">
                <a16:creationId xmlns:a16="http://schemas.microsoft.com/office/drawing/2014/main" id="{D957E265-D1C2-4556-834F-A7D770DDB414}"/>
              </a:ext>
            </a:extLst>
          </p:cNvPr>
          <p:cNvSpPr txBox="1"/>
          <p:nvPr/>
        </p:nvSpPr>
        <p:spPr>
          <a:xfrm>
            <a:off x="10775108" y="6468161"/>
            <a:ext cx="1061720" cy="17970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10" normalizeH="0" baseline="0" noProof="0" dirty="0">
                <a:ln>
                  <a:noFill/>
                </a:ln>
                <a:solidFill>
                  <a:srgbClr val="767070"/>
                </a:solidFill>
                <a:effectLst/>
                <a:uLnTx/>
                <a:uFillTx/>
                <a:latin typeface="Verdana"/>
                <a:ea typeface="+mn-ea"/>
                <a:cs typeface="Verdana"/>
              </a:rPr>
              <a:t>AIM:UFO</a:t>
            </a:r>
            <a:r>
              <a:rPr kumimoji="0" sz="1000" b="1" i="0" u="none" strike="noStrike" kern="1200" cap="none" spc="5" normalizeH="0" baseline="0" noProof="0" dirty="0">
                <a:ln>
                  <a:noFill/>
                </a:ln>
                <a:solidFill>
                  <a:srgbClr val="767070"/>
                </a:solidFill>
                <a:effectLst/>
                <a:uLnTx/>
                <a:uFillTx/>
                <a:latin typeface="Verdana"/>
                <a:ea typeface="+mn-ea"/>
                <a:cs typeface="Verdana"/>
              </a:rPr>
              <a:t> </a:t>
            </a:r>
            <a:r>
              <a:rPr kumimoji="0" sz="1000" b="1" i="0" u="none" strike="noStrike" kern="1200" cap="none" spc="-5" normalizeH="0" baseline="0" noProof="0" dirty="0">
                <a:ln>
                  <a:noFill/>
                </a:ln>
                <a:solidFill>
                  <a:srgbClr val="767070"/>
                </a:solidFill>
                <a:effectLst/>
                <a:uLnTx/>
                <a:uFillTx/>
                <a:latin typeface="Verdana"/>
                <a:ea typeface="+mn-ea"/>
                <a:cs typeface="Verdana"/>
              </a:rPr>
              <a:t>|</a:t>
            </a:r>
            <a:r>
              <a:rPr kumimoji="0" sz="1000" b="1" i="0" u="none" strike="noStrike" kern="1200" cap="none" spc="-30" normalizeH="0" baseline="0" noProof="0" dirty="0">
                <a:ln>
                  <a:noFill/>
                </a:ln>
                <a:solidFill>
                  <a:srgbClr val="767070"/>
                </a:solidFill>
                <a:effectLst/>
                <a:uLnTx/>
                <a:uFillTx/>
                <a:latin typeface="Verdana"/>
                <a:ea typeface="+mn-ea"/>
                <a:cs typeface="Verdana"/>
              </a:rPr>
              <a:t> </a:t>
            </a:r>
            <a:fld id="{81D60167-4931-47E6-BA6A-407CBD079E47}" type="slidenum">
              <a:rPr kumimoji="0" sz="1000" b="1" i="0" u="none" strike="noStrike" kern="1200" cap="none" spc="-5" normalizeH="0" baseline="0" noProof="0" dirty="0">
                <a:ln>
                  <a:noFill/>
                </a:ln>
                <a:solidFill>
                  <a:srgbClr val="AA9F75"/>
                </a:solidFill>
                <a:effectLst/>
                <a:uLnTx/>
                <a:uFillTx/>
                <a:latin typeface="Verdana"/>
                <a:ea typeface="+mn-ea"/>
                <a:cs typeface="Verdana"/>
              </a:rPr>
              <a:pPr marL="12700" marR="0" lvl="0" indent="0" algn="l" defTabSz="914400" rtl="0" eaLnBrk="1" fontAlgn="auto" latinLnBrk="0" hangingPunct="1">
                <a:lnSpc>
                  <a:spcPct val="100000"/>
                </a:lnSpc>
                <a:spcBef>
                  <a:spcPts val="100"/>
                </a:spcBef>
                <a:spcAft>
                  <a:spcPts val="0"/>
                </a:spcAft>
                <a:buClrTx/>
                <a:buSzTx/>
                <a:buFontTx/>
                <a:buNone/>
                <a:tabLst/>
                <a:defRPr/>
              </a:pPr>
              <a:t>26</a:t>
            </a:fld>
            <a:endParaRPr kumimoji="0" sz="10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10" name="object 9">
            <a:extLst>
              <a:ext uri="{FF2B5EF4-FFF2-40B4-BE49-F238E27FC236}">
                <a16:creationId xmlns:a16="http://schemas.microsoft.com/office/drawing/2014/main" id="{1235B5F4-CF86-432D-A11C-9297BC7E9CAB}"/>
              </a:ext>
            </a:extLst>
          </p:cNvPr>
          <p:cNvSpPr txBox="1"/>
          <p:nvPr/>
        </p:nvSpPr>
        <p:spPr>
          <a:xfrm>
            <a:off x="7010400" y="5509179"/>
            <a:ext cx="3581400" cy="566822"/>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lang="en-GB" sz="1200" b="1" spc="-5" dirty="0">
                <a:solidFill>
                  <a:srgbClr val="252525"/>
                </a:solidFill>
                <a:latin typeface="Verdana"/>
              </a:rPr>
              <a:t>Ore material (brown/silver inclusions) from surface dump, Elizabeth Hill Silver Mine, November 2020</a:t>
            </a:r>
            <a:endParaRPr sz="1200" b="1" spc="-5" dirty="0">
              <a:solidFill>
                <a:srgbClr val="252525"/>
              </a:solidFill>
              <a:latin typeface="Verdana"/>
            </a:endParaRPr>
          </a:p>
        </p:txBody>
      </p:sp>
    </p:spTree>
    <p:extLst>
      <p:ext uri="{BB962C8B-B14F-4D97-AF65-F5344CB8AC3E}">
        <p14:creationId xmlns:p14="http://schemas.microsoft.com/office/powerpoint/2010/main" val="28721495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sky, outdoor, smoke&#10;&#10;Description automatically generated">
            <a:extLst>
              <a:ext uri="{FF2B5EF4-FFF2-40B4-BE49-F238E27FC236}">
                <a16:creationId xmlns:a16="http://schemas.microsoft.com/office/drawing/2014/main" id="{839B0349-1C29-4889-ABC1-C63095E146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A44AD561-5BD6-4DA1-8B0B-44459D1771E9}"/>
              </a:ext>
            </a:extLst>
          </p:cNvPr>
          <p:cNvSpPr/>
          <p:nvPr/>
        </p:nvSpPr>
        <p:spPr>
          <a:xfrm>
            <a:off x="-1144" y="5422490"/>
            <a:ext cx="12179300" cy="757084"/>
          </a:xfrm>
          <a:prstGeom prst="rect">
            <a:avLst/>
          </a:prstGeom>
          <a:solidFill>
            <a:schemeClr val="tx1">
              <a:alpha val="5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APPENDIX</a:t>
            </a:r>
          </a:p>
        </p:txBody>
      </p:sp>
      <p:pic>
        <p:nvPicPr>
          <p:cNvPr id="7" name="bg object 16">
            <a:extLst>
              <a:ext uri="{FF2B5EF4-FFF2-40B4-BE49-F238E27FC236}">
                <a16:creationId xmlns:a16="http://schemas.microsoft.com/office/drawing/2014/main" id="{15285270-9643-4D0A-A4F2-9D0F5CE113B0}"/>
              </a:ext>
            </a:extLst>
          </p:cNvPr>
          <p:cNvPicPr/>
          <p:nvPr/>
        </p:nvPicPr>
        <p:blipFill>
          <a:blip r:embed="rId4" cstate="print"/>
          <a:stretch>
            <a:fillRect/>
          </a:stretch>
        </p:blipFill>
        <p:spPr>
          <a:xfrm>
            <a:off x="10187940" y="166116"/>
            <a:ext cx="1738883" cy="268223"/>
          </a:xfrm>
          <a:prstGeom prst="rect">
            <a:avLst/>
          </a:prstGeom>
        </p:spPr>
      </p:pic>
    </p:spTree>
    <p:extLst>
      <p:ext uri="{BB962C8B-B14F-4D97-AF65-F5344CB8AC3E}">
        <p14:creationId xmlns:p14="http://schemas.microsoft.com/office/powerpoint/2010/main" val="38718536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ject 2">
            <a:extLst>
              <a:ext uri="{FF2B5EF4-FFF2-40B4-BE49-F238E27FC236}">
                <a16:creationId xmlns:a16="http://schemas.microsoft.com/office/drawing/2014/main" id="{C31D3510-6B0B-4338-880A-7B5D0452EEA1}"/>
              </a:ext>
            </a:extLst>
          </p:cNvPr>
          <p:cNvPicPr/>
          <p:nvPr/>
        </p:nvPicPr>
        <p:blipFill>
          <a:blip r:embed="rId2" cstate="print"/>
          <a:stretch>
            <a:fillRect/>
          </a:stretch>
        </p:blipFill>
        <p:spPr>
          <a:xfrm>
            <a:off x="1225296" y="2921507"/>
            <a:ext cx="7027163" cy="3936491"/>
          </a:xfrm>
          <a:prstGeom prst="rect">
            <a:avLst/>
          </a:prstGeom>
        </p:spPr>
      </p:pic>
      <p:sp>
        <p:nvSpPr>
          <p:cNvPr id="2" name="object 2"/>
          <p:cNvSpPr txBox="1">
            <a:spLocks noGrp="1"/>
          </p:cNvSpPr>
          <p:nvPr>
            <p:ph type="title"/>
          </p:nvPr>
        </p:nvSpPr>
        <p:spPr>
          <a:xfrm>
            <a:off x="457200" y="533400"/>
            <a:ext cx="7180139" cy="6591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en-GB" spc="-5" dirty="0"/>
              <a:t>HAMERSLEY (IRON ORE)</a:t>
            </a:r>
            <a:br>
              <a:rPr lang="en-GB" spc="-5" dirty="0"/>
            </a:br>
            <a:r>
              <a:rPr kumimoji="0" lang="en-GB" sz="1800" b="1" i="1" u="none" strike="noStrike" kern="1200" cap="none" spc="-10" normalizeH="0" baseline="0" noProof="0" dirty="0">
                <a:ln>
                  <a:noFill/>
                </a:ln>
                <a:solidFill>
                  <a:srgbClr val="9B4413"/>
                </a:solidFill>
                <a:effectLst/>
                <a:uLnTx/>
                <a:uFillTx/>
                <a:latin typeface="Calibri"/>
                <a:ea typeface="+mn-ea"/>
                <a:cs typeface="Calibri"/>
              </a:rPr>
              <a:t>Exploration</a:t>
            </a:r>
            <a:r>
              <a:rPr kumimoji="0" lang="en-GB" sz="1800" b="1" i="1" u="none" strike="noStrike" kern="1200" cap="none" spc="-80" normalizeH="0" baseline="0" noProof="0" dirty="0">
                <a:ln>
                  <a:noFill/>
                </a:ln>
                <a:solidFill>
                  <a:srgbClr val="9B4413"/>
                </a:solidFill>
                <a:effectLst/>
                <a:uLnTx/>
                <a:uFillTx/>
                <a:latin typeface="Calibri"/>
                <a:ea typeface="+mn-ea"/>
                <a:cs typeface="Calibri"/>
              </a:rPr>
              <a:t> </a:t>
            </a:r>
            <a:r>
              <a:rPr kumimoji="0" lang="en-GB" sz="1800" b="1" i="1" u="none" strike="noStrike" kern="1200" cap="none" spc="-40" normalizeH="0" baseline="0" noProof="0" dirty="0">
                <a:ln>
                  <a:noFill/>
                </a:ln>
                <a:solidFill>
                  <a:srgbClr val="9B4413"/>
                </a:solidFill>
                <a:effectLst/>
                <a:uLnTx/>
                <a:uFillTx/>
                <a:latin typeface="Calibri"/>
                <a:ea typeface="+mn-ea"/>
                <a:cs typeface="Calibri"/>
              </a:rPr>
              <a:t>Target</a:t>
            </a:r>
            <a:endParaRPr lang="en-GB" b="0" i="1" spc="600" dirty="0"/>
          </a:p>
        </p:txBody>
      </p:sp>
      <p:sp>
        <p:nvSpPr>
          <p:cNvPr id="3" name="object 3"/>
          <p:cNvSpPr txBox="1"/>
          <p:nvPr/>
        </p:nvSpPr>
        <p:spPr>
          <a:xfrm>
            <a:off x="516061" y="3585374"/>
            <a:ext cx="6499860" cy="451484"/>
          </a:xfrm>
          <a:prstGeom prst="rect">
            <a:avLst/>
          </a:prstGeom>
        </p:spPr>
        <p:txBody>
          <a:bodyPr vert="horz" wrap="square" lIns="0" tIns="29209" rIns="0" bIns="0" rtlCol="0">
            <a:spAutoFit/>
          </a:bodyPr>
          <a:lstStyle/>
          <a:p>
            <a:pPr marL="12700" marR="5080" algn="just">
              <a:lnSpc>
                <a:spcPts val="1080"/>
              </a:lnSpc>
              <a:spcBef>
                <a:spcPts val="229"/>
              </a:spcBef>
            </a:pPr>
            <a:r>
              <a:rPr sz="900" spc="-10" dirty="0">
                <a:solidFill>
                  <a:srgbClr val="3A3838"/>
                </a:solidFill>
                <a:latin typeface="Verdana"/>
                <a:cs typeface="Verdana"/>
              </a:rPr>
              <a:t>Note:</a:t>
            </a:r>
            <a:r>
              <a:rPr sz="900" spc="40" dirty="0">
                <a:solidFill>
                  <a:srgbClr val="3A3838"/>
                </a:solidFill>
                <a:latin typeface="Verdana"/>
                <a:cs typeface="Verdana"/>
              </a:rPr>
              <a:t> </a:t>
            </a:r>
            <a:r>
              <a:rPr sz="900" spc="-5" dirty="0">
                <a:solidFill>
                  <a:srgbClr val="3A3838"/>
                </a:solidFill>
                <a:latin typeface="Verdana"/>
                <a:cs typeface="Verdana"/>
              </a:rPr>
              <a:t>Exploration</a:t>
            </a:r>
            <a:r>
              <a:rPr sz="900" spc="35" dirty="0">
                <a:solidFill>
                  <a:srgbClr val="3A3838"/>
                </a:solidFill>
                <a:latin typeface="Verdana"/>
                <a:cs typeface="Verdana"/>
              </a:rPr>
              <a:t> </a:t>
            </a:r>
            <a:r>
              <a:rPr sz="900" spc="-5" dirty="0">
                <a:solidFill>
                  <a:srgbClr val="3A3838"/>
                </a:solidFill>
                <a:latin typeface="Verdana"/>
                <a:cs typeface="Verdana"/>
              </a:rPr>
              <a:t>data</a:t>
            </a:r>
            <a:r>
              <a:rPr sz="900" spc="5" dirty="0">
                <a:solidFill>
                  <a:srgbClr val="3A3838"/>
                </a:solidFill>
                <a:latin typeface="Verdana"/>
                <a:cs typeface="Verdana"/>
              </a:rPr>
              <a:t> </a:t>
            </a:r>
            <a:r>
              <a:rPr sz="900" dirty="0">
                <a:solidFill>
                  <a:srgbClr val="3A3838"/>
                </a:solidFill>
                <a:latin typeface="Verdana"/>
                <a:cs typeface="Verdana"/>
              </a:rPr>
              <a:t>utilised</a:t>
            </a:r>
            <a:r>
              <a:rPr sz="900" spc="-5" dirty="0">
                <a:solidFill>
                  <a:srgbClr val="3A3838"/>
                </a:solidFill>
                <a:latin typeface="Verdana"/>
                <a:cs typeface="Verdana"/>
              </a:rPr>
              <a:t> </a:t>
            </a:r>
            <a:r>
              <a:rPr sz="900" dirty="0">
                <a:solidFill>
                  <a:srgbClr val="3A3838"/>
                </a:solidFill>
                <a:latin typeface="Verdana"/>
                <a:cs typeface="Verdana"/>
              </a:rPr>
              <a:t>in</a:t>
            </a:r>
            <a:r>
              <a:rPr sz="900" spc="5" dirty="0">
                <a:solidFill>
                  <a:srgbClr val="3A3838"/>
                </a:solidFill>
                <a:latin typeface="Verdana"/>
                <a:cs typeface="Verdana"/>
              </a:rPr>
              <a:t> </a:t>
            </a:r>
            <a:r>
              <a:rPr sz="900" spc="-5" dirty="0">
                <a:solidFill>
                  <a:srgbClr val="3A3838"/>
                </a:solidFill>
                <a:latin typeface="Verdana"/>
                <a:cs typeface="Verdana"/>
              </a:rPr>
              <a:t>the</a:t>
            </a:r>
            <a:r>
              <a:rPr sz="900" spc="10" dirty="0">
                <a:solidFill>
                  <a:srgbClr val="3A3838"/>
                </a:solidFill>
                <a:latin typeface="Verdana"/>
                <a:cs typeface="Verdana"/>
              </a:rPr>
              <a:t> </a:t>
            </a:r>
            <a:r>
              <a:rPr sz="900" spc="-10" dirty="0">
                <a:solidFill>
                  <a:srgbClr val="3A3838"/>
                </a:solidFill>
                <a:latin typeface="Verdana"/>
                <a:cs typeface="Verdana"/>
              </a:rPr>
              <a:t>model</a:t>
            </a:r>
            <a:r>
              <a:rPr sz="900" spc="45" dirty="0">
                <a:solidFill>
                  <a:srgbClr val="3A3838"/>
                </a:solidFill>
                <a:latin typeface="Verdana"/>
                <a:cs typeface="Verdana"/>
              </a:rPr>
              <a:t> </a:t>
            </a:r>
            <a:r>
              <a:rPr sz="900" spc="-10" dirty="0">
                <a:solidFill>
                  <a:srgbClr val="3A3838"/>
                </a:solidFill>
                <a:latin typeface="Verdana"/>
                <a:cs typeface="Verdana"/>
              </a:rPr>
              <a:t>for</a:t>
            </a:r>
            <a:r>
              <a:rPr sz="900" spc="25" dirty="0">
                <a:solidFill>
                  <a:srgbClr val="3A3838"/>
                </a:solidFill>
                <a:latin typeface="Verdana"/>
                <a:cs typeface="Verdana"/>
              </a:rPr>
              <a:t> </a:t>
            </a:r>
            <a:r>
              <a:rPr sz="900" spc="-5" dirty="0">
                <a:solidFill>
                  <a:srgbClr val="3A3838"/>
                </a:solidFill>
                <a:latin typeface="Verdana"/>
                <a:cs typeface="Verdana"/>
              </a:rPr>
              <a:t>the</a:t>
            </a:r>
            <a:r>
              <a:rPr sz="900" spc="5" dirty="0">
                <a:solidFill>
                  <a:srgbClr val="3A3838"/>
                </a:solidFill>
                <a:latin typeface="Verdana"/>
                <a:cs typeface="Verdana"/>
              </a:rPr>
              <a:t> </a:t>
            </a:r>
            <a:r>
              <a:rPr sz="900" spc="-5" dirty="0">
                <a:solidFill>
                  <a:srgbClr val="3A3838"/>
                </a:solidFill>
                <a:latin typeface="Verdana"/>
                <a:cs typeface="Verdana"/>
              </a:rPr>
              <a:t>Exploration</a:t>
            </a:r>
            <a:r>
              <a:rPr sz="900" spc="35" dirty="0">
                <a:solidFill>
                  <a:srgbClr val="3A3838"/>
                </a:solidFill>
                <a:latin typeface="Verdana"/>
                <a:cs typeface="Verdana"/>
              </a:rPr>
              <a:t> </a:t>
            </a:r>
            <a:r>
              <a:rPr sz="900" spc="-5" dirty="0">
                <a:solidFill>
                  <a:srgbClr val="3A3838"/>
                </a:solidFill>
                <a:latin typeface="Verdana"/>
                <a:cs typeface="Verdana"/>
              </a:rPr>
              <a:t>Targets</a:t>
            </a:r>
            <a:r>
              <a:rPr sz="900" spc="35" dirty="0">
                <a:solidFill>
                  <a:srgbClr val="3A3838"/>
                </a:solidFill>
                <a:latin typeface="Verdana"/>
                <a:cs typeface="Verdana"/>
              </a:rPr>
              <a:t> </a:t>
            </a:r>
            <a:r>
              <a:rPr sz="900" spc="-5" dirty="0">
                <a:solidFill>
                  <a:srgbClr val="3A3838"/>
                </a:solidFill>
                <a:latin typeface="Verdana"/>
                <a:cs typeface="Verdana"/>
              </a:rPr>
              <a:t>included</a:t>
            </a:r>
            <a:r>
              <a:rPr sz="900" spc="5" dirty="0">
                <a:solidFill>
                  <a:srgbClr val="3A3838"/>
                </a:solidFill>
                <a:latin typeface="Verdana"/>
                <a:cs typeface="Verdana"/>
              </a:rPr>
              <a:t> </a:t>
            </a:r>
            <a:r>
              <a:rPr sz="900" spc="-5" dirty="0">
                <a:solidFill>
                  <a:srgbClr val="3A3838"/>
                </a:solidFill>
                <a:latin typeface="Verdana"/>
                <a:cs typeface="Verdana"/>
              </a:rPr>
              <a:t>geological</a:t>
            </a:r>
            <a:r>
              <a:rPr sz="900" spc="25" dirty="0">
                <a:solidFill>
                  <a:srgbClr val="3A3838"/>
                </a:solidFill>
                <a:latin typeface="Verdana"/>
                <a:cs typeface="Verdana"/>
              </a:rPr>
              <a:t> </a:t>
            </a:r>
            <a:r>
              <a:rPr sz="900" dirty="0">
                <a:solidFill>
                  <a:srgbClr val="3A3838"/>
                </a:solidFill>
                <a:latin typeface="Verdana"/>
                <a:cs typeface="Verdana"/>
              </a:rPr>
              <a:t>mapping, </a:t>
            </a:r>
            <a:r>
              <a:rPr sz="900" spc="-335" dirty="0">
                <a:solidFill>
                  <a:srgbClr val="3A3838"/>
                </a:solidFill>
                <a:latin typeface="Verdana"/>
                <a:cs typeface="Verdana"/>
              </a:rPr>
              <a:t> </a:t>
            </a:r>
            <a:r>
              <a:rPr sz="900" dirty="0">
                <a:solidFill>
                  <a:srgbClr val="3A3838"/>
                </a:solidFill>
                <a:latin typeface="Verdana"/>
                <a:cs typeface="Verdana"/>
              </a:rPr>
              <a:t>drill</a:t>
            </a:r>
            <a:r>
              <a:rPr sz="900" spc="-25" dirty="0">
                <a:solidFill>
                  <a:srgbClr val="3A3838"/>
                </a:solidFill>
                <a:latin typeface="Verdana"/>
                <a:cs typeface="Verdana"/>
              </a:rPr>
              <a:t> </a:t>
            </a:r>
            <a:r>
              <a:rPr sz="900" dirty="0">
                <a:solidFill>
                  <a:srgbClr val="3A3838"/>
                </a:solidFill>
                <a:latin typeface="Verdana"/>
                <a:cs typeface="Verdana"/>
              </a:rPr>
              <a:t>hole</a:t>
            </a:r>
            <a:r>
              <a:rPr sz="900" spc="20" dirty="0">
                <a:solidFill>
                  <a:srgbClr val="3A3838"/>
                </a:solidFill>
                <a:latin typeface="Verdana"/>
                <a:cs typeface="Verdana"/>
              </a:rPr>
              <a:t> </a:t>
            </a:r>
            <a:r>
              <a:rPr sz="900" spc="-5" dirty="0">
                <a:solidFill>
                  <a:srgbClr val="3A3838"/>
                </a:solidFill>
                <a:latin typeface="Verdana"/>
                <a:cs typeface="Verdana"/>
              </a:rPr>
              <a:t>data,</a:t>
            </a:r>
            <a:r>
              <a:rPr sz="900" spc="-10" dirty="0">
                <a:solidFill>
                  <a:srgbClr val="3A3838"/>
                </a:solidFill>
                <a:latin typeface="Verdana"/>
                <a:cs typeface="Verdana"/>
              </a:rPr>
              <a:t> </a:t>
            </a:r>
            <a:r>
              <a:rPr sz="900" spc="-5" dirty="0">
                <a:solidFill>
                  <a:srgbClr val="3A3838"/>
                </a:solidFill>
                <a:latin typeface="Verdana"/>
                <a:cs typeface="Verdana"/>
              </a:rPr>
              <a:t>surface</a:t>
            </a:r>
            <a:r>
              <a:rPr sz="900" spc="40" dirty="0">
                <a:solidFill>
                  <a:srgbClr val="3A3838"/>
                </a:solidFill>
                <a:latin typeface="Verdana"/>
                <a:cs typeface="Verdana"/>
              </a:rPr>
              <a:t> </a:t>
            </a:r>
            <a:r>
              <a:rPr sz="900" spc="-5" dirty="0">
                <a:solidFill>
                  <a:srgbClr val="3A3838"/>
                </a:solidFill>
                <a:latin typeface="Verdana"/>
                <a:cs typeface="Verdana"/>
              </a:rPr>
              <a:t>and rock-chip</a:t>
            </a:r>
            <a:r>
              <a:rPr sz="900" spc="25" dirty="0">
                <a:solidFill>
                  <a:srgbClr val="3A3838"/>
                </a:solidFill>
                <a:latin typeface="Verdana"/>
                <a:cs typeface="Verdana"/>
              </a:rPr>
              <a:t> </a:t>
            </a:r>
            <a:r>
              <a:rPr sz="900" dirty="0">
                <a:solidFill>
                  <a:srgbClr val="3A3838"/>
                </a:solidFill>
                <a:latin typeface="Verdana"/>
                <a:cs typeface="Verdana"/>
              </a:rPr>
              <a:t>sampling,</a:t>
            </a:r>
            <a:r>
              <a:rPr sz="900" spc="-15" dirty="0">
                <a:solidFill>
                  <a:srgbClr val="3A3838"/>
                </a:solidFill>
                <a:latin typeface="Verdana"/>
                <a:cs typeface="Verdana"/>
              </a:rPr>
              <a:t> </a:t>
            </a:r>
            <a:r>
              <a:rPr sz="900" spc="-5" dirty="0">
                <a:solidFill>
                  <a:srgbClr val="3A3838"/>
                </a:solidFill>
                <a:latin typeface="Verdana"/>
                <a:cs typeface="Verdana"/>
              </a:rPr>
              <a:t>iron</a:t>
            </a:r>
            <a:r>
              <a:rPr sz="900" spc="10" dirty="0">
                <a:solidFill>
                  <a:srgbClr val="3A3838"/>
                </a:solidFill>
                <a:latin typeface="Verdana"/>
                <a:cs typeface="Verdana"/>
              </a:rPr>
              <a:t> </a:t>
            </a:r>
            <a:r>
              <a:rPr sz="900" spc="-10" dirty="0">
                <a:solidFill>
                  <a:srgbClr val="3A3838"/>
                </a:solidFill>
                <a:latin typeface="Verdana"/>
                <a:cs typeface="Verdana"/>
              </a:rPr>
              <a:t>ore</a:t>
            </a:r>
            <a:r>
              <a:rPr sz="900" spc="30" dirty="0">
                <a:solidFill>
                  <a:srgbClr val="3A3838"/>
                </a:solidFill>
                <a:latin typeface="Verdana"/>
                <a:cs typeface="Verdana"/>
              </a:rPr>
              <a:t> </a:t>
            </a:r>
            <a:r>
              <a:rPr sz="900" spc="-5" dirty="0">
                <a:solidFill>
                  <a:srgbClr val="3A3838"/>
                </a:solidFill>
                <a:latin typeface="Verdana"/>
                <a:cs typeface="Verdana"/>
              </a:rPr>
              <a:t>assay</a:t>
            </a:r>
            <a:r>
              <a:rPr sz="900" spc="5" dirty="0">
                <a:solidFill>
                  <a:srgbClr val="3A3838"/>
                </a:solidFill>
                <a:latin typeface="Verdana"/>
                <a:cs typeface="Verdana"/>
              </a:rPr>
              <a:t> </a:t>
            </a:r>
            <a:r>
              <a:rPr sz="900" spc="-5" dirty="0">
                <a:solidFill>
                  <a:srgbClr val="3A3838"/>
                </a:solidFill>
                <a:latin typeface="Verdana"/>
                <a:cs typeface="Verdana"/>
              </a:rPr>
              <a:t>data</a:t>
            </a:r>
            <a:r>
              <a:rPr sz="900" spc="10" dirty="0">
                <a:solidFill>
                  <a:srgbClr val="3A3838"/>
                </a:solidFill>
                <a:latin typeface="Verdana"/>
                <a:cs typeface="Verdana"/>
              </a:rPr>
              <a:t> </a:t>
            </a:r>
            <a:r>
              <a:rPr sz="900" spc="-10" dirty="0">
                <a:solidFill>
                  <a:srgbClr val="3A3838"/>
                </a:solidFill>
                <a:latin typeface="Verdana"/>
                <a:cs typeface="Verdana"/>
              </a:rPr>
              <a:t>from</a:t>
            </a:r>
            <a:r>
              <a:rPr sz="900" spc="20" dirty="0">
                <a:solidFill>
                  <a:srgbClr val="3A3838"/>
                </a:solidFill>
                <a:latin typeface="Verdana"/>
                <a:cs typeface="Verdana"/>
              </a:rPr>
              <a:t> </a:t>
            </a:r>
            <a:r>
              <a:rPr sz="900" dirty="0">
                <a:solidFill>
                  <a:srgbClr val="3A3838"/>
                </a:solidFill>
                <a:latin typeface="Verdana"/>
                <a:cs typeface="Verdana"/>
              </a:rPr>
              <a:t>drilling</a:t>
            </a:r>
            <a:r>
              <a:rPr sz="900" spc="-20" dirty="0">
                <a:solidFill>
                  <a:srgbClr val="3A3838"/>
                </a:solidFill>
                <a:latin typeface="Verdana"/>
                <a:cs typeface="Verdana"/>
              </a:rPr>
              <a:t> </a:t>
            </a:r>
            <a:r>
              <a:rPr sz="900" spc="-5" dirty="0">
                <a:solidFill>
                  <a:srgbClr val="3A3838"/>
                </a:solidFill>
                <a:latin typeface="Verdana"/>
                <a:cs typeface="Verdana"/>
              </a:rPr>
              <a:t>and</a:t>
            </a:r>
            <a:r>
              <a:rPr sz="900" dirty="0">
                <a:solidFill>
                  <a:srgbClr val="3A3838"/>
                </a:solidFill>
                <a:latin typeface="Verdana"/>
                <a:cs typeface="Verdana"/>
              </a:rPr>
              <a:t> </a:t>
            </a:r>
            <a:r>
              <a:rPr sz="900" spc="-5" dirty="0">
                <a:solidFill>
                  <a:srgbClr val="3A3838"/>
                </a:solidFill>
                <a:latin typeface="Verdana"/>
                <a:cs typeface="Verdana"/>
              </a:rPr>
              <a:t>rock-chip </a:t>
            </a:r>
            <a:r>
              <a:rPr sz="900" dirty="0">
                <a:solidFill>
                  <a:srgbClr val="3A3838"/>
                </a:solidFill>
                <a:latin typeface="Verdana"/>
                <a:cs typeface="Verdana"/>
              </a:rPr>
              <a:t> sampling</a:t>
            </a:r>
            <a:r>
              <a:rPr sz="900" spc="-15" dirty="0">
                <a:solidFill>
                  <a:srgbClr val="3A3838"/>
                </a:solidFill>
                <a:latin typeface="Verdana"/>
                <a:cs typeface="Verdana"/>
              </a:rPr>
              <a:t> </a:t>
            </a:r>
            <a:r>
              <a:rPr sz="900" spc="-5" dirty="0">
                <a:solidFill>
                  <a:srgbClr val="3A3838"/>
                </a:solidFill>
                <a:latin typeface="Verdana"/>
                <a:cs typeface="Verdana"/>
              </a:rPr>
              <a:t>and</a:t>
            </a:r>
            <a:r>
              <a:rPr sz="900" spc="10" dirty="0">
                <a:solidFill>
                  <a:srgbClr val="3A3838"/>
                </a:solidFill>
                <a:latin typeface="Verdana"/>
                <a:cs typeface="Verdana"/>
              </a:rPr>
              <a:t> </a:t>
            </a:r>
            <a:r>
              <a:rPr sz="900" spc="-5" dirty="0">
                <a:solidFill>
                  <a:srgbClr val="3A3838"/>
                </a:solidFill>
                <a:latin typeface="Verdana"/>
                <a:cs typeface="Verdana"/>
              </a:rPr>
              <a:t>adjacent</a:t>
            </a:r>
            <a:r>
              <a:rPr sz="900" spc="25" dirty="0">
                <a:solidFill>
                  <a:srgbClr val="3A3838"/>
                </a:solidFill>
                <a:latin typeface="Verdana"/>
                <a:cs typeface="Verdana"/>
              </a:rPr>
              <a:t> </a:t>
            </a:r>
            <a:r>
              <a:rPr sz="900" dirty="0">
                <a:solidFill>
                  <a:srgbClr val="3A3838"/>
                </a:solidFill>
                <a:latin typeface="Verdana"/>
                <a:cs typeface="Verdana"/>
              </a:rPr>
              <a:t>drilling</a:t>
            </a:r>
            <a:r>
              <a:rPr sz="900" spc="-25" dirty="0">
                <a:solidFill>
                  <a:srgbClr val="3A3838"/>
                </a:solidFill>
                <a:latin typeface="Verdana"/>
                <a:cs typeface="Verdana"/>
              </a:rPr>
              <a:t> </a:t>
            </a:r>
            <a:r>
              <a:rPr sz="900" spc="-5" dirty="0">
                <a:solidFill>
                  <a:srgbClr val="3A3838"/>
                </a:solidFill>
                <a:latin typeface="Verdana"/>
                <a:cs typeface="Verdana"/>
              </a:rPr>
              <a:t>and</a:t>
            </a:r>
            <a:r>
              <a:rPr sz="900" dirty="0">
                <a:solidFill>
                  <a:srgbClr val="3A3838"/>
                </a:solidFill>
                <a:latin typeface="Verdana"/>
                <a:cs typeface="Verdana"/>
              </a:rPr>
              <a:t> </a:t>
            </a:r>
            <a:r>
              <a:rPr sz="900" spc="-5" dirty="0">
                <a:solidFill>
                  <a:srgbClr val="3A3838"/>
                </a:solidFill>
                <a:latin typeface="Verdana"/>
                <a:cs typeface="Verdana"/>
              </a:rPr>
              <a:t>mapping of</a:t>
            </a:r>
            <a:r>
              <a:rPr sz="900" spc="10" dirty="0">
                <a:solidFill>
                  <a:srgbClr val="3A3838"/>
                </a:solidFill>
                <a:latin typeface="Verdana"/>
                <a:cs typeface="Verdana"/>
              </a:rPr>
              <a:t> </a:t>
            </a:r>
            <a:r>
              <a:rPr sz="900" spc="-5" dirty="0">
                <a:solidFill>
                  <a:srgbClr val="3A3838"/>
                </a:solidFill>
                <a:latin typeface="Verdana"/>
                <a:cs typeface="Verdana"/>
              </a:rPr>
              <a:t>the</a:t>
            </a:r>
            <a:r>
              <a:rPr sz="900" spc="15" dirty="0">
                <a:solidFill>
                  <a:srgbClr val="3A3838"/>
                </a:solidFill>
                <a:latin typeface="Verdana"/>
                <a:cs typeface="Verdana"/>
              </a:rPr>
              <a:t> </a:t>
            </a:r>
            <a:r>
              <a:rPr sz="900" spc="-5" dirty="0">
                <a:solidFill>
                  <a:srgbClr val="3A3838"/>
                </a:solidFill>
                <a:latin typeface="Verdana"/>
                <a:cs typeface="Verdana"/>
              </a:rPr>
              <a:t>mineralized</a:t>
            </a:r>
            <a:r>
              <a:rPr sz="900" spc="-10" dirty="0">
                <a:solidFill>
                  <a:srgbClr val="3A3838"/>
                </a:solidFill>
                <a:latin typeface="Verdana"/>
                <a:cs typeface="Verdana"/>
              </a:rPr>
              <a:t> </a:t>
            </a:r>
            <a:r>
              <a:rPr sz="900" spc="-5" dirty="0">
                <a:solidFill>
                  <a:srgbClr val="3A3838"/>
                </a:solidFill>
                <a:latin typeface="Verdana"/>
                <a:cs typeface="Verdana"/>
              </a:rPr>
              <a:t>iron</a:t>
            </a:r>
            <a:r>
              <a:rPr sz="900" spc="10" dirty="0">
                <a:solidFill>
                  <a:srgbClr val="3A3838"/>
                </a:solidFill>
                <a:latin typeface="Verdana"/>
                <a:cs typeface="Verdana"/>
              </a:rPr>
              <a:t> </a:t>
            </a:r>
            <a:r>
              <a:rPr sz="900" spc="-10" dirty="0">
                <a:solidFill>
                  <a:srgbClr val="3A3838"/>
                </a:solidFill>
                <a:latin typeface="Verdana"/>
                <a:cs typeface="Verdana"/>
              </a:rPr>
              <a:t>ore</a:t>
            </a:r>
            <a:r>
              <a:rPr sz="900" spc="30" dirty="0">
                <a:solidFill>
                  <a:srgbClr val="3A3838"/>
                </a:solidFill>
                <a:latin typeface="Verdana"/>
                <a:cs typeface="Verdana"/>
              </a:rPr>
              <a:t> </a:t>
            </a:r>
            <a:r>
              <a:rPr sz="900" spc="-5" dirty="0">
                <a:solidFill>
                  <a:srgbClr val="3A3838"/>
                </a:solidFill>
                <a:latin typeface="Verdana"/>
                <a:cs typeface="Verdana"/>
              </a:rPr>
              <a:t>formation</a:t>
            </a:r>
            <a:endParaRPr sz="900" dirty="0">
              <a:latin typeface="Verdana"/>
              <a:cs typeface="Verdana"/>
            </a:endParaRPr>
          </a:p>
        </p:txBody>
      </p:sp>
      <p:sp>
        <p:nvSpPr>
          <p:cNvPr id="6" name="object 6"/>
          <p:cNvSpPr txBox="1"/>
          <p:nvPr/>
        </p:nvSpPr>
        <p:spPr>
          <a:xfrm>
            <a:off x="516061" y="4449833"/>
            <a:ext cx="6209665" cy="1207135"/>
          </a:xfrm>
          <a:prstGeom prst="rect">
            <a:avLst/>
          </a:prstGeom>
        </p:spPr>
        <p:txBody>
          <a:bodyPr vert="horz" wrap="square" lIns="0" tIns="11430" rIns="0" bIns="0" rtlCol="0">
            <a:spAutoFit/>
          </a:bodyPr>
          <a:lstStyle/>
          <a:p>
            <a:pPr marL="12700" marR="118745">
              <a:lnSpc>
                <a:spcPct val="110000"/>
              </a:lnSpc>
              <a:spcBef>
                <a:spcPts val="90"/>
              </a:spcBef>
            </a:pPr>
            <a:r>
              <a:rPr sz="1050" dirty="0">
                <a:solidFill>
                  <a:srgbClr val="3A3838"/>
                </a:solidFill>
                <a:latin typeface="Verdana"/>
                <a:cs typeface="Verdana"/>
              </a:rPr>
              <a:t>Due to lack of drilling data (primarily at BHP 20 and BHP 19) there </a:t>
            </a:r>
            <a:r>
              <a:rPr sz="1050" spc="-5" dirty="0">
                <a:solidFill>
                  <a:srgbClr val="3A3838"/>
                </a:solidFill>
                <a:latin typeface="Verdana"/>
                <a:cs typeface="Verdana"/>
              </a:rPr>
              <a:t>is </a:t>
            </a:r>
            <a:r>
              <a:rPr sz="1050" dirty="0">
                <a:solidFill>
                  <a:srgbClr val="3A3838"/>
                </a:solidFill>
                <a:latin typeface="Verdana"/>
                <a:cs typeface="Verdana"/>
              </a:rPr>
              <a:t>currently insufficient </a:t>
            </a:r>
            <a:r>
              <a:rPr sz="1050" spc="-355" dirty="0">
                <a:solidFill>
                  <a:srgbClr val="3A3838"/>
                </a:solidFill>
                <a:latin typeface="Verdana"/>
                <a:cs typeface="Verdana"/>
              </a:rPr>
              <a:t> </a:t>
            </a:r>
            <a:r>
              <a:rPr sz="1050" dirty="0">
                <a:solidFill>
                  <a:srgbClr val="3A3838"/>
                </a:solidFill>
                <a:latin typeface="Verdana"/>
                <a:cs typeface="Verdana"/>
              </a:rPr>
              <a:t>information to </a:t>
            </a:r>
            <a:r>
              <a:rPr sz="1050" spc="-5" dirty="0">
                <a:solidFill>
                  <a:srgbClr val="3A3838"/>
                </a:solidFill>
                <a:latin typeface="Verdana"/>
                <a:cs typeface="Verdana"/>
              </a:rPr>
              <a:t>allow for </a:t>
            </a:r>
            <a:r>
              <a:rPr sz="1050" dirty="0">
                <a:solidFill>
                  <a:srgbClr val="3A3838"/>
                </a:solidFill>
                <a:latin typeface="Verdana"/>
                <a:cs typeface="Verdana"/>
              </a:rPr>
              <a:t>a resource estimate in accordance with the JORC </a:t>
            </a:r>
            <a:r>
              <a:rPr sz="1050" spc="-5" dirty="0">
                <a:solidFill>
                  <a:srgbClr val="3A3838"/>
                </a:solidFill>
                <a:latin typeface="Verdana"/>
                <a:cs typeface="Verdana"/>
              </a:rPr>
              <a:t>Code </a:t>
            </a:r>
            <a:r>
              <a:rPr sz="1050" dirty="0">
                <a:solidFill>
                  <a:srgbClr val="3A3838"/>
                </a:solidFill>
                <a:latin typeface="Verdana"/>
                <a:cs typeface="Verdana"/>
              </a:rPr>
              <a:t>(2012) </a:t>
            </a:r>
            <a:r>
              <a:rPr sz="1050" spc="5" dirty="0">
                <a:solidFill>
                  <a:srgbClr val="3A3838"/>
                </a:solidFill>
                <a:latin typeface="Verdana"/>
                <a:cs typeface="Verdana"/>
              </a:rPr>
              <a:t> </a:t>
            </a:r>
            <a:r>
              <a:rPr sz="1050" spc="-5" dirty="0">
                <a:solidFill>
                  <a:srgbClr val="3A3838"/>
                </a:solidFill>
                <a:latin typeface="Verdana"/>
                <a:cs typeface="Verdana"/>
              </a:rPr>
              <a:t>guidelines.</a:t>
            </a:r>
            <a:endParaRPr sz="1050" dirty="0">
              <a:latin typeface="Verdana"/>
              <a:cs typeface="Verdana"/>
            </a:endParaRPr>
          </a:p>
          <a:p>
            <a:pPr marL="12700" marR="5080" algn="just">
              <a:lnSpc>
                <a:spcPct val="110000"/>
              </a:lnSpc>
              <a:spcBef>
                <a:spcPts val="990"/>
              </a:spcBef>
            </a:pPr>
            <a:r>
              <a:rPr sz="1050" dirty="0">
                <a:solidFill>
                  <a:srgbClr val="3A3838"/>
                </a:solidFill>
                <a:latin typeface="Verdana"/>
                <a:cs typeface="Verdana"/>
              </a:rPr>
              <a:t>Grade</a:t>
            </a:r>
            <a:r>
              <a:rPr sz="1050" spc="-30" dirty="0">
                <a:solidFill>
                  <a:srgbClr val="3A3838"/>
                </a:solidFill>
                <a:latin typeface="Verdana"/>
                <a:cs typeface="Verdana"/>
              </a:rPr>
              <a:t> </a:t>
            </a:r>
            <a:r>
              <a:rPr sz="1050" dirty="0">
                <a:solidFill>
                  <a:srgbClr val="3A3838"/>
                </a:solidFill>
                <a:latin typeface="Verdana"/>
                <a:cs typeface="Verdana"/>
              </a:rPr>
              <a:t>Range;</a:t>
            </a:r>
            <a:r>
              <a:rPr sz="1050" spc="-5" dirty="0">
                <a:solidFill>
                  <a:srgbClr val="3A3838"/>
                </a:solidFill>
                <a:latin typeface="Verdana"/>
                <a:cs typeface="Verdana"/>
              </a:rPr>
              <a:t> </a:t>
            </a:r>
            <a:r>
              <a:rPr sz="1050" dirty="0">
                <a:solidFill>
                  <a:srgbClr val="3A3838"/>
                </a:solidFill>
                <a:latin typeface="Verdana"/>
                <a:cs typeface="Verdana"/>
              </a:rPr>
              <a:t>The</a:t>
            </a:r>
            <a:r>
              <a:rPr sz="1050" spc="-35" dirty="0">
                <a:solidFill>
                  <a:srgbClr val="3A3838"/>
                </a:solidFill>
                <a:latin typeface="Verdana"/>
                <a:cs typeface="Verdana"/>
              </a:rPr>
              <a:t> </a:t>
            </a:r>
            <a:r>
              <a:rPr sz="1050" dirty="0">
                <a:solidFill>
                  <a:srgbClr val="3A3838"/>
                </a:solidFill>
                <a:latin typeface="Verdana"/>
                <a:cs typeface="Verdana"/>
              </a:rPr>
              <a:t>iron</a:t>
            </a:r>
            <a:r>
              <a:rPr sz="1050" spc="-5" dirty="0">
                <a:solidFill>
                  <a:srgbClr val="3A3838"/>
                </a:solidFill>
                <a:latin typeface="Verdana"/>
                <a:cs typeface="Verdana"/>
              </a:rPr>
              <a:t> </a:t>
            </a:r>
            <a:r>
              <a:rPr sz="1050" dirty="0">
                <a:solidFill>
                  <a:srgbClr val="3A3838"/>
                </a:solidFill>
                <a:latin typeface="Verdana"/>
                <a:cs typeface="Verdana"/>
              </a:rPr>
              <a:t>ore grade</a:t>
            </a:r>
            <a:r>
              <a:rPr sz="1050" spc="-25" dirty="0">
                <a:solidFill>
                  <a:srgbClr val="3A3838"/>
                </a:solidFill>
                <a:latin typeface="Verdana"/>
                <a:cs typeface="Verdana"/>
              </a:rPr>
              <a:t> </a:t>
            </a:r>
            <a:r>
              <a:rPr sz="1050" dirty="0">
                <a:solidFill>
                  <a:srgbClr val="3A3838"/>
                </a:solidFill>
                <a:latin typeface="Verdana"/>
                <a:cs typeface="Verdana"/>
              </a:rPr>
              <a:t>ranges</a:t>
            </a:r>
            <a:r>
              <a:rPr sz="1050" spc="-5" dirty="0">
                <a:solidFill>
                  <a:srgbClr val="3A3838"/>
                </a:solidFill>
                <a:latin typeface="Verdana"/>
                <a:cs typeface="Verdana"/>
              </a:rPr>
              <a:t> are</a:t>
            </a:r>
            <a:r>
              <a:rPr sz="1050" spc="-25" dirty="0">
                <a:solidFill>
                  <a:srgbClr val="3A3838"/>
                </a:solidFill>
                <a:latin typeface="Verdana"/>
                <a:cs typeface="Verdana"/>
              </a:rPr>
              <a:t> </a:t>
            </a:r>
            <a:r>
              <a:rPr sz="1050" dirty="0">
                <a:solidFill>
                  <a:srgbClr val="3A3838"/>
                </a:solidFill>
                <a:latin typeface="Verdana"/>
                <a:cs typeface="Verdana"/>
              </a:rPr>
              <a:t>based</a:t>
            </a:r>
            <a:r>
              <a:rPr sz="1050" spc="-30" dirty="0">
                <a:solidFill>
                  <a:srgbClr val="3A3838"/>
                </a:solidFill>
                <a:latin typeface="Verdana"/>
                <a:cs typeface="Verdana"/>
              </a:rPr>
              <a:t> </a:t>
            </a:r>
            <a:r>
              <a:rPr sz="1050" dirty="0">
                <a:solidFill>
                  <a:srgbClr val="3A3838"/>
                </a:solidFill>
                <a:latin typeface="Verdana"/>
                <a:cs typeface="Verdana"/>
              </a:rPr>
              <a:t>on</a:t>
            </a:r>
            <a:r>
              <a:rPr sz="1050" spc="10" dirty="0">
                <a:solidFill>
                  <a:srgbClr val="3A3838"/>
                </a:solidFill>
                <a:latin typeface="Verdana"/>
                <a:cs typeface="Verdana"/>
              </a:rPr>
              <a:t> </a:t>
            </a:r>
            <a:r>
              <a:rPr sz="1050" dirty="0">
                <a:solidFill>
                  <a:srgbClr val="3A3838"/>
                </a:solidFill>
                <a:latin typeface="Verdana"/>
                <a:cs typeface="Verdana"/>
              </a:rPr>
              <a:t>the</a:t>
            </a:r>
            <a:r>
              <a:rPr sz="1050" spc="-10" dirty="0">
                <a:solidFill>
                  <a:srgbClr val="3A3838"/>
                </a:solidFill>
                <a:latin typeface="Verdana"/>
                <a:cs typeface="Verdana"/>
              </a:rPr>
              <a:t> </a:t>
            </a:r>
            <a:r>
              <a:rPr sz="1050" dirty="0">
                <a:solidFill>
                  <a:srgbClr val="3A3838"/>
                </a:solidFill>
                <a:latin typeface="Verdana"/>
                <a:cs typeface="Verdana"/>
              </a:rPr>
              <a:t>minimum and</a:t>
            </a:r>
            <a:r>
              <a:rPr sz="1050" spc="-40" dirty="0">
                <a:solidFill>
                  <a:srgbClr val="3A3838"/>
                </a:solidFill>
                <a:latin typeface="Verdana"/>
                <a:cs typeface="Verdana"/>
              </a:rPr>
              <a:t> </a:t>
            </a:r>
            <a:r>
              <a:rPr sz="1050" dirty="0">
                <a:solidFill>
                  <a:srgbClr val="3A3838"/>
                </a:solidFill>
                <a:latin typeface="Verdana"/>
                <a:cs typeface="Verdana"/>
              </a:rPr>
              <a:t>maximum</a:t>
            </a:r>
            <a:r>
              <a:rPr sz="1050" spc="-25" dirty="0">
                <a:solidFill>
                  <a:srgbClr val="3A3838"/>
                </a:solidFill>
                <a:latin typeface="Verdana"/>
                <a:cs typeface="Verdana"/>
              </a:rPr>
              <a:t> </a:t>
            </a:r>
            <a:r>
              <a:rPr sz="1050" dirty="0">
                <a:solidFill>
                  <a:srgbClr val="3A3838"/>
                </a:solidFill>
                <a:latin typeface="Verdana"/>
                <a:cs typeface="Verdana"/>
              </a:rPr>
              <a:t>assayed </a:t>
            </a:r>
            <a:r>
              <a:rPr sz="1050" spc="-360" dirty="0">
                <a:solidFill>
                  <a:srgbClr val="3A3838"/>
                </a:solidFill>
                <a:latin typeface="Verdana"/>
                <a:cs typeface="Verdana"/>
              </a:rPr>
              <a:t> </a:t>
            </a:r>
            <a:r>
              <a:rPr sz="1050" dirty="0">
                <a:solidFill>
                  <a:srgbClr val="3A3838"/>
                </a:solidFill>
                <a:latin typeface="Verdana"/>
                <a:cs typeface="Verdana"/>
              </a:rPr>
              <a:t>grades from previous drilling and sampling </a:t>
            </a:r>
            <a:r>
              <a:rPr sz="1050" spc="-5" dirty="0">
                <a:solidFill>
                  <a:srgbClr val="3A3838"/>
                </a:solidFill>
                <a:latin typeface="Verdana"/>
                <a:cs typeface="Verdana"/>
              </a:rPr>
              <a:t>programmes </a:t>
            </a:r>
            <a:r>
              <a:rPr sz="1050" dirty="0">
                <a:solidFill>
                  <a:srgbClr val="3A3838"/>
                </a:solidFill>
                <a:latin typeface="Verdana"/>
                <a:cs typeface="Verdana"/>
              </a:rPr>
              <a:t>at the Brockman Iron and Hancock </a:t>
            </a:r>
            <a:r>
              <a:rPr sz="1050" spc="-355" dirty="0">
                <a:solidFill>
                  <a:srgbClr val="3A3838"/>
                </a:solidFill>
                <a:latin typeface="Verdana"/>
                <a:cs typeface="Verdana"/>
              </a:rPr>
              <a:t> </a:t>
            </a:r>
            <a:r>
              <a:rPr sz="1050" dirty="0">
                <a:solidFill>
                  <a:srgbClr val="3A3838"/>
                </a:solidFill>
                <a:latin typeface="Verdana"/>
                <a:cs typeface="Verdana"/>
              </a:rPr>
              <a:t>Ranges</a:t>
            </a:r>
            <a:r>
              <a:rPr sz="1050" spc="-40" dirty="0">
                <a:solidFill>
                  <a:srgbClr val="3A3838"/>
                </a:solidFill>
                <a:latin typeface="Verdana"/>
                <a:cs typeface="Verdana"/>
              </a:rPr>
              <a:t> </a:t>
            </a:r>
            <a:r>
              <a:rPr sz="1050" dirty="0">
                <a:solidFill>
                  <a:srgbClr val="3A3838"/>
                </a:solidFill>
                <a:latin typeface="Verdana"/>
                <a:cs typeface="Verdana"/>
              </a:rPr>
              <a:t>projects.</a:t>
            </a:r>
            <a:endParaRPr sz="1050" dirty="0">
              <a:latin typeface="Verdana"/>
              <a:cs typeface="Verdana"/>
            </a:endParaRPr>
          </a:p>
        </p:txBody>
      </p:sp>
      <p:sp>
        <p:nvSpPr>
          <p:cNvPr id="7" name="object 7"/>
          <p:cNvSpPr txBox="1"/>
          <p:nvPr/>
        </p:nvSpPr>
        <p:spPr>
          <a:xfrm>
            <a:off x="516061" y="5757425"/>
            <a:ext cx="6170295" cy="530145"/>
          </a:xfrm>
          <a:prstGeom prst="rect">
            <a:avLst/>
          </a:prstGeom>
        </p:spPr>
        <p:txBody>
          <a:bodyPr vert="horz" wrap="square" lIns="0" tIns="13335" rIns="0" bIns="0" rtlCol="0">
            <a:spAutoFit/>
          </a:bodyPr>
          <a:lstStyle/>
          <a:p>
            <a:pPr marL="12700" marR="5080" algn="just">
              <a:lnSpc>
                <a:spcPct val="110000"/>
              </a:lnSpc>
              <a:spcBef>
                <a:spcPts val="105"/>
              </a:spcBef>
            </a:pPr>
            <a:r>
              <a:rPr sz="1050" dirty="0">
                <a:solidFill>
                  <a:srgbClr val="3A3838"/>
                </a:solidFill>
                <a:latin typeface="Verdana"/>
                <a:cs typeface="Verdana"/>
              </a:rPr>
              <a:t>Tonnage</a:t>
            </a:r>
            <a:r>
              <a:rPr sz="1050" spc="-40" dirty="0">
                <a:solidFill>
                  <a:srgbClr val="3A3838"/>
                </a:solidFill>
                <a:latin typeface="Verdana"/>
                <a:cs typeface="Verdana"/>
              </a:rPr>
              <a:t> </a:t>
            </a:r>
            <a:r>
              <a:rPr sz="1050" dirty="0">
                <a:solidFill>
                  <a:srgbClr val="3A3838"/>
                </a:solidFill>
                <a:latin typeface="Verdana"/>
                <a:cs typeface="Verdana"/>
              </a:rPr>
              <a:t>Range</a:t>
            </a:r>
            <a:r>
              <a:rPr lang="en-GB" sz="1050" dirty="0">
                <a:solidFill>
                  <a:srgbClr val="3A3838"/>
                </a:solidFill>
                <a:latin typeface="Verdana"/>
                <a:cs typeface="Verdana"/>
              </a:rPr>
              <a:t>:</a:t>
            </a:r>
            <a:r>
              <a:rPr sz="1050" spc="5" dirty="0">
                <a:solidFill>
                  <a:srgbClr val="3A3838"/>
                </a:solidFill>
                <a:latin typeface="Verdana"/>
                <a:cs typeface="Verdana"/>
              </a:rPr>
              <a:t> </a:t>
            </a:r>
            <a:r>
              <a:rPr sz="1050" dirty="0">
                <a:solidFill>
                  <a:srgbClr val="3A3838"/>
                </a:solidFill>
                <a:latin typeface="Verdana"/>
                <a:cs typeface="Verdana"/>
              </a:rPr>
              <a:t>A</a:t>
            </a:r>
            <a:r>
              <a:rPr sz="1050" spc="5" dirty="0">
                <a:solidFill>
                  <a:srgbClr val="3A3838"/>
                </a:solidFill>
                <a:latin typeface="Verdana"/>
                <a:cs typeface="Verdana"/>
              </a:rPr>
              <a:t> </a:t>
            </a:r>
            <a:r>
              <a:rPr sz="1050" dirty="0">
                <a:solidFill>
                  <a:srgbClr val="3A3838"/>
                </a:solidFill>
                <a:latin typeface="Verdana"/>
                <a:cs typeface="Verdana"/>
              </a:rPr>
              <a:t>specific</a:t>
            </a:r>
            <a:r>
              <a:rPr sz="1050" spc="-10" dirty="0">
                <a:solidFill>
                  <a:srgbClr val="3A3838"/>
                </a:solidFill>
                <a:latin typeface="Verdana"/>
                <a:cs typeface="Verdana"/>
              </a:rPr>
              <a:t> </a:t>
            </a:r>
            <a:r>
              <a:rPr sz="1050" dirty="0">
                <a:solidFill>
                  <a:srgbClr val="3A3838"/>
                </a:solidFill>
                <a:latin typeface="Verdana"/>
                <a:cs typeface="Verdana"/>
              </a:rPr>
              <a:t>gravity</a:t>
            </a:r>
            <a:r>
              <a:rPr sz="1050" spc="-30" dirty="0">
                <a:solidFill>
                  <a:srgbClr val="3A3838"/>
                </a:solidFill>
                <a:latin typeface="Verdana"/>
                <a:cs typeface="Verdana"/>
              </a:rPr>
              <a:t> </a:t>
            </a:r>
            <a:r>
              <a:rPr sz="1050" dirty="0">
                <a:solidFill>
                  <a:srgbClr val="3A3838"/>
                </a:solidFill>
                <a:latin typeface="Verdana"/>
                <a:cs typeface="Verdana"/>
              </a:rPr>
              <a:t>(SG)</a:t>
            </a:r>
            <a:r>
              <a:rPr sz="1050" spc="-10" dirty="0">
                <a:solidFill>
                  <a:srgbClr val="3A3838"/>
                </a:solidFill>
                <a:latin typeface="Verdana"/>
                <a:cs typeface="Verdana"/>
              </a:rPr>
              <a:t> </a:t>
            </a:r>
            <a:r>
              <a:rPr sz="1050" dirty="0">
                <a:solidFill>
                  <a:srgbClr val="3A3838"/>
                </a:solidFill>
                <a:latin typeface="Verdana"/>
                <a:cs typeface="Verdana"/>
              </a:rPr>
              <a:t>of</a:t>
            </a:r>
            <a:r>
              <a:rPr sz="1050" spc="5" dirty="0">
                <a:solidFill>
                  <a:srgbClr val="3A3838"/>
                </a:solidFill>
                <a:latin typeface="Verdana"/>
                <a:cs typeface="Verdana"/>
              </a:rPr>
              <a:t> </a:t>
            </a:r>
            <a:r>
              <a:rPr sz="1050" dirty="0">
                <a:solidFill>
                  <a:srgbClr val="3A3838"/>
                </a:solidFill>
                <a:latin typeface="Verdana"/>
                <a:cs typeface="Verdana"/>
              </a:rPr>
              <a:t>three</a:t>
            </a:r>
            <a:r>
              <a:rPr sz="1050" spc="-15" dirty="0">
                <a:solidFill>
                  <a:srgbClr val="3A3838"/>
                </a:solidFill>
                <a:latin typeface="Verdana"/>
                <a:cs typeface="Verdana"/>
              </a:rPr>
              <a:t> </a:t>
            </a:r>
            <a:r>
              <a:rPr sz="1050" dirty="0">
                <a:solidFill>
                  <a:srgbClr val="3A3838"/>
                </a:solidFill>
                <a:latin typeface="Verdana"/>
                <a:cs typeface="Verdana"/>
              </a:rPr>
              <a:t>was</a:t>
            </a:r>
            <a:r>
              <a:rPr sz="1050" spc="-5" dirty="0">
                <a:solidFill>
                  <a:srgbClr val="3A3838"/>
                </a:solidFill>
                <a:latin typeface="Verdana"/>
                <a:cs typeface="Verdana"/>
              </a:rPr>
              <a:t> </a:t>
            </a:r>
            <a:r>
              <a:rPr sz="1050" dirty="0">
                <a:solidFill>
                  <a:srgbClr val="3A3838"/>
                </a:solidFill>
                <a:latin typeface="Verdana"/>
                <a:cs typeface="Verdana"/>
              </a:rPr>
              <a:t>used</a:t>
            </a:r>
            <a:r>
              <a:rPr sz="1050" spc="-20" dirty="0">
                <a:solidFill>
                  <a:srgbClr val="3A3838"/>
                </a:solidFill>
                <a:latin typeface="Verdana"/>
                <a:cs typeface="Verdana"/>
              </a:rPr>
              <a:t> </a:t>
            </a:r>
            <a:r>
              <a:rPr sz="1050" dirty="0">
                <a:solidFill>
                  <a:srgbClr val="3A3838"/>
                </a:solidFill>
                <a:latin typeface="Verdana"/>
                <a:cs typeface="Verdana"/>
              </a:rPr>
              <a:t>to calculate</a:t>
            </a:r>
            <a:r>
              <a:rPr sz="1050" spc="-40" dirty="0">
                <a:solidFill>
                  <a:srgbClr val="3A3838"/>
                </a:solidFill>
                <a:latin typeface="Verdana"/>
                <a:cs typeface="Verdana"/>
              </a:rPr>
              <a:t> </a:t>
            </a:r>
            <a:r>
              <a:rPr sz="1050" dirty="0">
                <a:solidFill>
                  <a:srgbClr val="3A3838"/>
                </a:solidFill>
                <a:latin typeface="Verdana"/>
                <a:cs typeface="Verdana"/>
              </a:rPr>
              <a:t>the</a:t>
            </a:r>
            <a:r>
              <a:rPr sz="1050" spc="-10" dirty="0">
                <a:solidFill>
                  <a:srgbClr val="3A3838"/>
                </a:solidFill>
                <a:latin typeface="Verdana"/>
                <a:cs typeface="Verdana"/>
              </a:rPr>
              <a:t> </a:t>
            </a:r>
            <a:r>
              <a:rPr sz="1050" dirty="0">
                <a:solidFill>
                  <a:srgbClr val="3A3838"/>
                </a:solidFill>
                <a:latin typeface="Verdana"/>
                <a:cs typeface="Verdana"/>
              </a:rPr>
              <a:t>tonnage</a:t>
            </a:r>
            <a:r>
              <a:rPr sz="1050" spc="-40" dirty="0">
                <a:solidFill>
                  <a:srgbClr val="3A3838"/>
                </a:solidFill>
                <a:latin typeface="Verdana"/>
                <a:cs typeface="Verdana"/>
              </a:rPr>
              <a:t> </a:t>
            </a:r>
            <a:r>
              <a:rPr sz="1050" dirty="0">
                <a:solidFill>
                  <a:srgbClr val="3A3838"/>
                </a:solidFill>
                <a:latin typeface="Verdana"/>
                <a:cs typeface="Verdana"/>
              </a:rPr>
              <a:t>ranges </a:t>
            </a:r>
            <a:r>
              <a:rPr sz="1050" spc="-355" dirty="0">
                <a:solidFill>
                  <a:srgbClr val="3A3838"/>
                </a:solidFill>
                <a:latin typeface="Verdana"/>
                <a:cs typeface="Verdana"/>
              </a:rPr>
              <a:t> </a:t>
            </a:r>
            <a:r>
              <a:rPr sz="1050" dirty="0">
                <a:solidFill>
                  <a:srgbClr val="3A3838"/>
                </a:solidFill>
                <a:latin typeface="Verdana"/>
                <a:cs typeface="Verdana"/>
              </a:rPr>
              <a:t>and are based on SG’s used by neighbouring </a:t>
            </a:r>
            <a:r>
              <a:rPr sz="1050" spc="-5" dirty="0">
                <a:solidFill>
                  <a:srgbClr val="3A3838"/>
                </a:solidFill>
                <a:latin typeface="Verdana"/>
                <a:cs typeface="Verdana"/>
              </a:rPr>
              <a:t>producers/developers </a:t>
            </a:r>
            <a:r>
              <a:rPr sz="1050" dirty="0">
                <a:solidFill>
                  <a:srgbClr val="3A3838"/>
                </a:solidFill>
                <a:latin typeface="Verdana"/>
                <a:cs typeface="Verdana"/>
              </a:rPr>
              <a:t>within the Hammersley </a:t>
            </a:r>
            <a:r>
              <a:rPr sz="1050" spc="-355" dirty="0">
                <a:solidFill>
                  <a:srgbClr val="3A3838"/>
                </a:solidFill>
                <a:latin typeface="Verdana"/>
                <a:cs typeface="Verdana"/>
              </a:rPr>
              <a:t> </a:t>
            </a:r>
            <a:r>
              <a:rPr sz="1050" dirty="0">
                <a:solidFill>
                  <a:srgbClr val="3A3838"/>
                </a:solidFill>
                <a:latin typeface="Verdana"/>
                <a:cs typeface="Verdana"/>
              </a:rPr>
              <a:t>province</a:t>
            </a:r>
            <a:r>
              <a:rPr sz="1050" spc="-35" dirty="0">
                <a:solidFill>
                  <a:srgbClr val="3A3838"/>
                </a:solidFill>
                <a:latin typeface="Verdana"/>
                <a:cs typeface="Verdana"/>
              </a:rPr>
              <a:t> </a:t>
            </a:r>
            <a:r>
              <a:rPr sz="1050" dirty="0">
                <a:solidFill>
                  <a:srgbClr val="3A3838"/>
                </a:solidFill>
                <a:latin typeface="Verdana"/>
                <a:cs typeface="Verdana"/>
              </a:rPr>
              <a:t>including</a:t>
            </a:r>
            <a:r>
              <a:rPr sz="1050" spc="-45" dirty="0">
                <a:solidFill>
                  <a:srgbClr val="3A3838"/>
                </a:solidFill>
                <a:latin typeface="Verdana"/>
                <a:cs typeface="Verdana"/>
              </a:rPr>
              <a:t> </a:t>
            </a:r>
            <a:r>
              <a:rPr sz="1050" dirty="0">
                <a:solidFill>
                  <a:srgbClr val="3A3838"/>
                </a:solidFill>
                <a:latin typeface="Verdana"/>
                <a:cs typeface="Verdana"/>
              </a:rPr>
              <a:t>Brockman</a:t>
            </a:r>
            <a:r>
              <a:rPr sz="1050" spc="-20" dirty="0">
                <a:solidFill>
                  <a:srgbClr val="3A3838"/>
                </a:solidFill>
                <a:latin typeface="Verdana"/>
                <a:cs typeface="Verdana"/>
              </a:rPr>
              <a:t> </a:t>
            </a:r>
            <a:r>
              <a:rPr sz="1050" dirty="0">
                <a:solidFill>
                  <a:srgbClr val="3A3838"/>
                </a:solidFill>
                <a:latin typeface="Verdana"/>
                <a:cs typeface="Verdana"/>
              </a:rPr>
              <a:t>Mining</a:t>
            </a:r>
            <a:r>
              <a:rPr sz="1050" spc="-20" dirty="0">
                <a:solidFill>
                  <a:srgbClr val="3A3838"/>
                </a:solidFill>
                <a:latin typeface="Verdana"/>
                <a:cs typeface="Verdana"/>
              </a:rPr>
              <a:t> </a:t>
            </a:r>
            <a:r>
              <a:rPr sz="1050" dirty="0">
                <a:solidFill>
                  <a:srgbClr val="3A3838"/>
                </a:solidFill>
                <a:latin typeface="Verdana"/>
                <a:cs typeface="Verdana"/>
              </a:rPr>
              <a:t>at</a:t>
            </a:r>
            <a:r>
              <a:rPr sz="1050" spc="-20" dirty="0">
                <a:solidFill>
                  <a:srgbClr val="3A3838"/>
                </a:solidFill>
                <a:latin typeface="Verdana"/>
                <a:cs typeface="Verdana"/>
              </a:rPr>
              <a:t> </a:t>
            </a:r>
            <a:r>
              <a:rPr sz="1050" dirty="0">
                <a:solidFill>
                  <a:srgbClr val="3A3838"/>
                </a:solidFill>
                <a:latin typeface="Verdana"/>
                <a:cs typeface="Verdana"/>
              </a:rPr>
              <a:t>their</a:t>
            </a:r>
            <a:r>
              <a:rPr sz="1050" spc="-5" dirty="0">
                <a:solidFill>
                  <a:srgbClr val="3A3838"/>
                </a:solidFill>
                <a:latin typeface="Verdana"/>
                <a:cs typeface="Verdana"/>
              </a:rPr>
              <a:t> </a:t>
            </a:r>
            <a:r>
              <a:rPr sz="1050" dirty="0">
                <a:solidFill>
                  <a:srgbClr val="3A3838"/>
                </a:solidFill>
                <a:latin typeface="Verdana"/>
                <a:cs typeface="Verdana"/>
              </a:rPr>
              <a:t>Sirius</a:t>
            </a:r>
            <a:r>
              <a:rPr sz="1050" spc="-20" dirty="0">
                <a:solidFill>
                  <a:srgbClr val="3A3838"/>
                </a:solidFill>
                <a:latin typeface="Verdana"/>
                <a:cs typeface="Verdana"/>
              </a:rPr>
              <a:t> </a:t>
            </a:r>
            <a:r>
              <a:rPr sz="1050" dirty="0">
                <a:solidFill>
                  <a:srgbClr val="3A3838"/>
                </a:solidFill>
                <a:latin typeface="Verdana"/>
                <a:cs typeface="Verdana"/>
              </a:rPr>
              <a:t>project.</a:t>
            </a:r>
            <a:endParaRPr sz="1050" dirty="0">
              <a:latin typeface="Verdana"/>
              <a:cs typeface="Verdana"/>
            </a:endParaRPr>
          </a:p>
        </p:txBody>
      </p:sp>
      <p:graphicFrame>
        <p:nvGraphicFramePr>
          <p:cNvPr id="8" name="object 8"/>
          <p:cNvGraphicFramePr>
            <a:graphicFrameLocks noGrp="1"/>
          </p:cNvGraphicFramePr>
          <p:nvPr/>
        </p:nvGraphicFramePr>
        <p:xfrm>
          <a:off x="430971" y="1541771"/>
          <a:ext cx="6737982" cy="1879598"/>
        </p:xfrm>
        <a:graphic>
          <a:graphicData uri="http://schemas.openxmlformats.org/drawingml/2006/table">
            <a:tbl>
              <a:tblPr firstRow="1" bandRow="1">
                <a:tableStyleId>{2D5ABB26-0587-4C30-8999-92F81FD0307C}</a:tableStyleId>
              </a:tblPr>
              <a:tblGrid>
                <a:gridCol w="1428115">
                  <a:extLst>
                    <a:ext uri="{9D8B030D-6E8A-4147-A177-3AD203B41FA5}">
                      <a16:colId xmlns:a16="http://schemas.microsoft.com/office/drawing/2014/main" val="20000"/>
                    </a:ext>
                  </a:extLst>
                </a:gridCol>
                <a:gridCol w="1612899">
                  <a:extLst>
                    <a:ext uri="{9D8B030D-6E8A-4147-A177-3AD203B41FA5}">
                      <a16:colId xmlns:a16="http://schemas.microsoft.com/office/drawing/2014/main" val="20001"/>
                    </a:ext>
                  </a:extLst>
                </a:gridCol>
                <a:gridCol w="1421764">
                  <a:extLst>
                    <a:ext uri="{9D8B030D-6E8A-4147-A177-3AD203B41FA5}">
                      <a16:colId xmlns:a16="http://schemas.microsoft.com/office/drawing/2014/main" val="20002"/>
                    </a:ext>
                  </a:extLst>
                </a:gridCol>
                <a:gridCol w="1177925">
                  <a:extLst>
                    <a:ext uri="{9D8B030D-6E8A-4147-A177-3AD203B41FA5}">
                      <a16:colId xmlns:a16="http://schemas.microsoft.com/office/drawing/2014/main" val="20003"/>
                    </a:ext>
                  </a:extLst>
                </a:gridCol>
                <a:gridCol w="1097279">
                  <a:extLst>
                    <a:ext uri="{9D8B030D-6E8A-4147-A177-3AD203B41FA5}">
                      <a16:colId xmlns:a16="http://schemas.microsoft.com/office/drawing/2014/main" val="20004"/>
                    </a:ext>
                  </a:extLst>
                </a:gridCol>
              </a:tblGrid>
              <a:tr h="396237">
                <a:tc>
                  <a:txBody>
                    <a:bodyPr/>
                    <a:lstStyle/>
                    <a:p>
                      <a:pPr marL="90805">
                        <a:lnSpc>
                          <a:spcPct val="100000"/>
                        </a:lnSpc>
                        <a:spcBef>
                          <a:spcPts val="955"/>
                        </a:spcBef>
                      </a:pPr>
                      <a:r>
                        <a:rPr sz="1000" b="1" spc="-10" dirty="0">
                          <a:solidFill>
                            <a:srgbClr val="AA9F75"/>
                          </a:solidFill>
                          <a:latin typeface="Verdana"/>
                          <a:cs typeface="Verdana"/>
                        </a:rPr>
                        <a:t>Project</a:t>
                      </a:r>
                      <a:endParaRPr sz="1000" dirty="0">
                        <a:latin typeface="Verdana"/>
                        <a:cs typeface="Verdana"/>
                      </a:endParaRPr>
                    </a:p>
                  </a:txBody>
                  <a:tcPr marL="0" marR="0" marT="121285" marB="0">
                    <a:lnL w="12700">
                      <a:solidFill>
                        <a:srgbClr val="FFFFFF"/>
                      </a:solidFill>
                      <a:prstDash val="solid"/>
                    </a:lnL>
                    <a:lnT w="12700">
                      <a:solidFill>
                        <a:srgbClr val="FFFFFF"/>
                      </a:solidFill>
                      <a:prstDash val="solid"/>
                    </a:lnT>
                    <a:lnB w="12700">
                      <a:solidFill>
                        <a:srgbClr val="C7BA87"/>
                      </a:solidFill>
                      <a:prstDash val="solid"/>
                    </a:lnB>
                  </a:tcPr>
                </a:tc>
                <a:tc>
                  <a:txBody>
                    <a:bodyPr/>
                    <a:lstStyle/>
                    <a:p>
                      <a:pPr marL="288925">
                        <a:lnSpc>
                          <a:spcPct val="100000"/>
                        </a:lnSpc>
                        <a:spcBef>
                          <a:spcPts val="955"/>
                        </a:spcBef>
                      </a:pPr>
                      <a:r>
                        <a:rPr sz="1000" b="1" spc="-10" dirty="0">
                          <a:solidFill>
                            <a:srgbClr val="AA9F75"/>
                          </a:solidFill>
                          <a:latin typeface="Verdana"/>
                          <a:cs typeface="Verdana"/>
                        </a:rPr>
                        <a:t>Prospect</a:t>
                      </a:r>
                      <a:endParaRPr sz="1000" dirty="0">
                        <a:latin typeface="Verdana"/>
                        <a:cs typeface="Verdana"/>
                      </a:endParaRPr>
                    </a:p>
                  </a:txBody>
                  <a:tcPr marL="0" marR="0" marT="121285" marB="0">
                    <a:lnT w="12700">
                      <a:solidFill>
                        <a:srgbClr val="FFFFFF"/>
                      </a:solidFill>
                      <a:prstDash val="solid"/>
                    </a:lnT>
                    <a:lnB w="12700">
                      <a:solidFill>
                        <a:srgbClr val="C7BA87"/>
                      </a:solidFill>
                      <a:prstDash val="solid"/>
                    </a:lnB>
                  </a:tcPr>
                </a:tc>
                <a:tc>
                  <a:txBody>
                    <a:bodyPr/>
                    <a:lstStyle/>
                    <a:p>
                      <a:pPr marL="301625">
                        <a:lnSpc>
                          <a:spcPct val="100000"/>
                        </a:lnSpc>
                        <a:spcBef>
                          <a:spcPts val="955"/>
                        </a:spcBef>
                      </a:pPr>
                      <a:r>
                        <a:rPr sz="1000" b="1" spc="-10" dirty="0">
                          <a:solidFill>
                            <a:srgbClr val="AA9F75"/>
                          </a:solidFill>
                          <a:latin typeface="Verdana"/>
                          <a:cs typeface="Verdana"/>
                        </a:rPr>
                        <a:t>Grade</a:t>
                      </a:r>
                      <a:r>
                        <a:rPr sz="1000" b="1" spc="-5" dirty="0">
                          <a:solidFill>
                            <a:srgbClr val="AA9F75"/>
                          </a:solidFill>
                          <a:latin typeface="Verdana"/>
                          <a:cs typeface="Verdana"/>
                        </a:rPr>
                        <a:t> </a:t>
                      </a:r>
                      <a:r>
                        <a:rPr sz="1000" b="1" spc="-10" dirty="0">
                          <a:solidFill>
                            <a:srgbClr val="AA9F75"/>
                          </a:solidFill>
                          <a:latin typeface="Verdana"/>
                          <a:cs typeface="Verdana"/>
                        </a:rPr>
                        <a:t>Range</a:t>
                      </a:r>
                      <a:endParaRPr sz="1000" dirty="0">
                        <a:latin typeface="Verdana"/>
                        <a:cs typeface="Verdana"/>
                      </a:endParaRPr>
                    </a:p>
                  </a:txBody>
                  <a:tcPr marL="0" marR="0" marT="121285" marB="0">
                    <a:lnT w="12700">
                      <a:solidFill>
                        <a:srgbClr val="FFFFFF"/>
                      </a:solidFill>
                      <a:prstDash val="solid"/>
                    </a:lnT>
                    <a:lnB w="12700">
                      <a:solidFill>
                        <a:srgbClr val="C7BA87"/>
                      </a:solidFill>
                      <a:prstDash val="solid"/>
                    </a:lnB>
                  </a:tcPr>
                </a:tc>
                <a:tc>
                  <a:txBody>
                    <a:bodyPr/>
                    <a:lstStyle/>
                    <a:p>
                      <a:pPr marL="207645" marR="88900">
                        <a:lnSpc>
                          <a:spcPct val="100000"/>
                        </a:lnSpc>
                        <a:spcBef>
                          <a:spcPts val="355"/>
                        </a:spcBef>
                      </a:pPr>
                      <a:r>
                        <a:rPr sz="1000" b="1" spc="-5" dirty="0">
                          <a:solidFill>
                            <a:srgbClr val="AA9F75"/>
                          </a:solidFill>
                          <a:latin typeface="Verdana"/>
                          <a:cs typeface="Verdana"/>
                        </a:rPr>
                        <a:t>Low case </a:t>
                      </a:r>
                      <a:r>
                        <a:rPr sz="1000" b="1" dirty="0">
                          <a:solidFill>
                            <a:srgbClr val="AA9F75"/>
                          </a:solidFill>
                          <a:latin typeface="Verdana"/>
                          <a:cs typeface="Verdana"/>
                        </a:rPr>
                        <a:t> </a:t>
                      </a:r>
                      <a:r>
                        <a:rPr sz="1000" b="1" spc="-5" dirty="0">
                          <a:solidFill>
                            <a:srgbClr val="AA9F75"/>
                          </a:solidFill>
                          <a:latin typeface="Verdana"/>
                          <a:cs typeface="Verdana"/>
                        </a:rPr>
                        <a:t>Tonnes</a:t>
                      </a:r>
                      <a:r>
                        <a:rPr sz="1000" b="1" spc="-70" dirty="0">
                          <a:solidFill>
                            <a:srgbClr val="AA9F75"/>
                          </a:solidFill>
                          <a:latin typeface="Verdana"/>
                          <a:cs typeface="Verdana"/>
                        </a:rPr>
                        <a:t> </a:t>
                      </a:r>
                      <a:r>
                        <a:rPr sz="1000" b="1" spc="-5" dirty="0">
                          <a:solidFill>
                            <a:srgbClr val="AA9F75"/>
                          </a:solidFill>
                          <a:latin typeface="Verdana"/>
                          <a:cs typeface="Verdana"/>
                        </a:rPr>
                        <a:t>(Mt)</a:t>
                      </a:r>
                      <a:endParaRPr sz="1000" dirty="0">
                        <a:latin typeface="Verdana"/>
                        <a:cs typeface="Verdana"/>
                      </a:endParaRPr>
                    </a:p>
                  </a:txBody>
                  <a:tcPr marL="0" marR="0" marT="45085" marB="0">
                    <a:lnT w="12700">
                      <a:solidFill>
                        <a:srgbClr val="FFFFFF"/>
                      </a:solidFill>
                      <a:prstDash val="solid"/>
                    </a:lnT>
                    <a:lnB w="12700">
                      <a:solidFill>
                        <a:srgbClr val="C7BA87"/>
                      </a:solidFill>
                      <a:prstDash val="solid"/>
                    </a:lnB>
                  </a:tcPr>
                </a:tc>
                <a:tc>
                  <a:txBody>
                    <a:bodyPr/>
                    <a:lstStyle/>
                    <a:p>
                      <a:pPr marL="96520" marR="119380">
                        <a:lnSpc>
                          <a:spcPct val="100000"/>
                        </a:lnSpc>
                        <a:spcBef>
                          <a:spcPts val="355"/>
                        </a:spcBef>
                      </a:pPr>
                      <a:r>
                        <a:rPr sz="1000" b="1" spc="-5" dirty="0">
                          <a:solidFill>
                            <a:srgbClr val="AA9F75"/>
                          </a:solidFill>
                          <a:latin typeface="Verdana"/>
                          <a:cs typeface="Verdana"/>
                        </a:rPr>
                        <a:t>High case </a:t>
                      </a:r>
                      <a:r>
                        <a:rPr sz="1000" b="1" dirty="0">
                          <a:solidFill>
                            <a:srgbClr val="AA9F75"/>
                          </a:solidFill>
                          <a:latin typeface="Verdana"/>
                          <a:cs typeface="Verdana"/>
                        </a:rPr>
                        <a:t> </a:t>
                      </a:r>
                      <a:r>
                        <a:rPr sz="1000" b="1" spc="-5" dirty="0">
                          <a:solidFill>
                            <a:srgbClr val="AA9F75"/>
                          </a:solidFill>
                          <a:latin typeface="Verdana"/>
                          <a:cs typeface="Verdana"/>
                        </a:rPr>
                        <a:t>Tonnes</a:t>
                      </a:r>
                      <a:r>
                        <a:rPr sz="1000" b="1" spc="-70" dirty="0">
                          <a:solidFill>
                            <a:srgbClr val="AA9F75"/>
                          </a:solidFill>
                          <a:latin typeface="Verdana"/>
                          <a:cs typeface="Verdana"/>
                        </a:rPr>
                        <a:t> </a:t>
                      </a:r>
                      <a:r>
                        <a:rPr sz="1000" b="1" spc="-5" dirty="0">
                          <a:solidFill>
                            <a:srgbClr val="AA9F75"/>
                          </a:solidFill>
                          <a:latin typeface="Verdana"/>
                          <a:cs typeface="Verdana"/>
                        </a:rPr>
                        <a:t>(Mt)</a:t>
                      </a:r>
                      <a:endParaRPr sz="1000" dirty="0">
                        <a:latin typeface="Verdana"/>
                        <a:cs typeface="Verdana"/>
                      </a:endParaRPr>
                    </a:p>
                  </a:txBody>
                  <a:tcPr marL="0" marR="0" marT="45085" marB="0">
                    <a:lnR w="12700">
                      <a:solidFill>
                        <a:srgbClr val="FFFFFF"/>
                      </a:solidFill>
                      <a:prstDash val="solid"/>
                    </a:lnR>
                    <a:lnT w="12700">
                      <a:solidFill>
                        <a:srgbClr val="FFFFFF"/>
                      </a:solidFill>
                      <a:prstDash val="solid"/>
                    </a:lnT>
                    <a:lnB w="12700">
                      <a:solidFill>
                        <a:srgbClr val="C7BA87"/>
                      </a:solidFill>
                      <a:prstDash val="solid"/>
                    </a:lnB>
                  </a:tcPr>
                </a:tc>
                <a:extLst>
                  <a:ext uri="{0D108BD9-81ED-4DB2-BD59-A6C34878D82A}">
                    <a16:rowId xmlns:a16="http://schemas.microsoft.com/office/drawing/2014/main" val="10000"/>
                  </a:ext>
                </a:extLst>
              </a:tr>
              <a:tr h="370839">
                <a:tc>
                  <a:txBody>
                    <a:bodyPr/>
                    <a:lstStyle/>
                    <a:p>
                      <a:pPr marL="90805">
                        <a:lnSpc>
                          <a:spcPct val="100000"/>
                        </a:lnSpc>
                        <a:spcBef>
                          <a:spcPts val="855"/>
                        </a:spcBef>
                      </a:pPr>
                      <a:r>
                        <a:rPr sz="1000" spc="-5" dirty="0">
                          <a:solidFill>
                            <a:srgbClr val="3A3838"/>
                          </a:solidFill>
                          <a:latin typeface="Verdana"/>
                          <a:cs typeface="Verdana"/>
                        </a:rPr>
                        <a:t>Brockman</a:t>
                      </a:r>
                      <a:r>
                        <a:rPr sz="1000" spc="5" dirty="0">
                          <a:solidFill>
                            <a:srgbClr val="3A3838"/>
                          </a:solidFill>
                          <a:latin typeface="Verdana"/>
                          <a:cs typeface="Verdana"/>
                        </a:rPr>
                        <a:t> </a:t>
                      </a:r>
                      <a:r>
                        <a:rPr sz="1000" spc="-10" dirty="0">
                          <a:solidFill>
                            <a:srgbClr val="3A3838"/>
                          </a:solidFill>
                          <a:latin typeface="Verdana"/>
                          <a:cs typeface="Verdana"/>
                        </a:rPr>
                        <a:t>Iron</a:t>
                      </a:r>
                      <a:endParaRPr sz="1000" dirty="0">
                        <a:latin typeface="Verdana"/>
                        <a:cs typeface="Verdana"/>
                      </a:endParaRPr>
                    </a:p>
                  </a:txBody>
                  <a:tcPr marL="0" marR="0" marT="108585" marB="0">
                    <a:lnL w="12700">
                      <a:solidFill>
                        <a:srgbClr val="FFFFFF"/>
                      </a:solidFill>
                      <a:prstDash val="solid"/>
                    </a:lnL>
                    <a:lnT w="12700">
                      <a:solidFill>
                        <a:srgbClr val="C7BA87"/>
                      </a:solidFill>
                      <a:prstDash val="solid"/>
                    </a:lnT>
                    <a:lnB w="12700">
                      <a:solidFill>
                        <a:srgbClr val="C7BA87"/>
                      </a:solidFill>
                      <a:prstDash val="solid"/>
                    </a:lnB>
                  </a:tcPr>
                </a:tc>
                <a:tc>
                  <a:txBody>
                    <a:bodyPr/>
                    <a:lstStyle/>
                    <a:p>
                      <a:pPr marL="288925">
                        <a:lnSpc>
                          <a:spcPct val="100000"/>
                        </a:lnSpc>
                        <a:spcBef>
                          <a:spcPts val="855"/>
                        </a:spcBef>
                      </a:pPr>
                      <a:r>
                        <a:rPr sz="1000" spc="-5" dirty="0">
                          <a:solidFill>
                            <a:srgbClr val="3A3838"/>
                          </a:solidFill>
                          <a:latin typeface="Verdana"/>
                          <a:cs typeface="Verdana"/>
                        </a:rPr>
                        <a:t>BHP20</a:t>
                      </a:r>
                      <a:endParaRPr sz="1000" dirty="0">
                        <a:latin typeface="Verdana"/>
                        <a:cs typeface="Verdana"/>
                      </a:endParaRPr>
                    </a:p>
                  </a:txBody>
                  <a:tcPr marL="0" marR="0" marT="108585" marB="0">
                    <a:lnT w="12700">
                      <a:solidFill>
                        <a:srgbClr val="C7BA87"/>
                      </a:solidFill>
                      <a:prstDash val="solid"/>
                    </a:lnT>
                    <a:lnB w="12700">
                      <a:solidFill>
                        <a:srgbClr val="C7BA87"/>
                      </a:solidFill>
                      <a:prstDash val="solid"/>
                    </a:lnB>
                  </a:tcPr>
                </a:tc>
                <a:tc>
                  <a:txBody>
                    <a:bodyPr/>
                    <a:lstStyle/>
                    <a:p>
                      <a:pPr marL="301625">
                        <a:lnSpc>
                          <a:spcPct val="100000"/>
                        </a:lnSpc>
                        <a:spcBef>
                          <a:spcPts val="855"/>
                        </a:spcBef>
                      </a:pPr>
                      <a:r>
                        <a:rPr sz="1000" spc="-5" dirty="0">
                          <a:solidFill>
                            <a:srgbClr val="3A3838"/>
                          </a:solidFill>
                          <a:latin typeface="Verdana"/>
                          <a:cs typeface="Verdana"/>
                        </a:rPr>
                        <a:t>50-63%</a:t>
                      </a:r>
                      <a:r>
                        <a:rPr sz="1000" spc="-20" dirty="0">
                          <a:solidFill>
                            <a:srgbClr val="3A3838"/>
                          </a:solidFill>
                          <a:latin typeface="Verdana"/>
                          <a:cs typeface="Verdana"/>
                        </a:rPr>
                        <a:t> </a:t>
                      </a:r>
                      <a:r>
                        <a:rPr sz="1000" spc="-5" dirty="0">
                          <a:solidFill>
                            <a:srgbClr val="3A3838"/>
                          </a:solidFill>
                          <a:latin typeface="Verdana"/>
                          <a:cs typeface="Verdana"/>
                        </a:rPr>
                        <a:t>Fe</a:t>
                      </a:r>
                      <a:endParaRPr sz="1000" dirty="0">
                        <a:latin typeface="Verdana"/>
                        <a:cs typeface="Verdana"/>
                      </a:endParaRPr>
                    </a:p>
                  </a:txBody>
                  <a:tcPr marL="0" marR="0" marT="108585" marB="0">
                    <a:lnT w="12700">
                      <a:solidFill>
                        <a:srgbClr val="C7BA87"/>
                      </a:solidFill>
                      <a:prstDash val="solid"/>
                    </a:lnT>
                    <a:lnB w="12700">
                      <a:solidFill>
                        <a:srgbClr val="C7BA87"/>
                      </a:solidFill>
                      <a:prstDash val="solid"/>
                    </a:lnB>
                  </a:tcPr>
                </a:tc>
                <a:tc>
                  <a:txBody>
                    <a:bodyPr/>
                    <a:lstStyle/>
                    <a:p>
                      <a:pPr marL="207645">
                        <a:lnSpc>
                          <a:spcPct val="100000"/>
                        </a:lnSpc>
                        <a:spcBef>
                          <a:spcPts val="855"/>
                        </a:spcBef>
                      </a:pPr>
                      <a:r>
                        <a:rPr sz="1000" dirty="0">
                          <a:solidFill>
                            <a:srgbClr val="3A3838"/>
                          </a:solidFill>
                          <a:latin typeface="Verdana"/>
                          <a:cs typeface="Verdana"/>
                        </a:rPr>
                        <a:t>7</a:t>
                      </a:r>
                      <a:endParaRPr sz="1000" dirty="0">
                        <a:latin typeface="Verdana"/>
                        <a:cs typeface="Verdana"/>
                      </a:endParaRPr>
                    </a:p>
                  </a:txBody>
                  <a:tcPr marL="0" marR="0" marT="108585" marB="0">
                    <a:lnT w="12700">
                      <a:solidFill>
                        <a:srgbClr val="C7BA87"/>
                      </a:solidFill>
                      <a:prstDash val="solid"/>
                    </a:lnT>
                    <a:lnB w="12700">
                      <a:solidFill>
                        <a:srgbClr val="C7BA87"/>
                      </a:solidFill>
                      <a:prstDash val="solid"/>
                    </a:lnB>
                  </a:tcPr>
                </a:tc>
                <a:tc>
                  <a:txBody>
                    <a:bodyPr/>
                    <a:lstStyle/>
                    <a:p>
                      <a:pPr marL="96520">
                        <a:lnSpc>
                          <a:spcPct val="100000"/>
                        </a:lnSpc>
                        <a:spcBef>
                          <a:spcPts val="855"/>
                        </a:spcBef>
                      </a:pPr>
                      <a:r>
                        <a:rPr sz="1000" spc="-5" dirty="0">
                          <a:solidFill>
                            <a:srgbClr val="3A3838"/>
                          </a:solidFill>
                          <a:latin typeface="Verdana"/>
                          <a:cs typeface="Verdana"/>
                        </a:rPr>
                        <a:t>33</a:t>
                      </a:r>
                      <a:endParaRPr sz="1000" dirty="0">
                        <a:latin typeface="Verdana"/>
                        <a:cs typeface="Verdana"/>
                      </a:endParaRPr>
                    </a:p>
                  </a:txBody>
                  <a:tcPr marL="0" marR="0" marT="108585" marB="0">
                    <a:lnR w="12700">
                      <a:solidFill>
                        <a:srgbClr val="FFFFFF"/>
                      </a:solidFill>
                      <a:prstDash val="solid"/>
                    </a:lnR>
                    <a:lnT w="12700">
                      <a:solidFill>
                        <a:srgbClr val="C7BA87"/>
                      </a:solidFill>
                      <a:prstDash val="solid"/>
                    </a:lnT>
                    <a:lnB w="12700">
                      <a:solidFill>
                        <a:srgbClr val="C7BA87"/>
                      </a:solidFill>
                      <a:prstDash val="solid"/>
                    </a:lnB>
                  </a:tcPr>
                </a:tc>
                <a:extLst>
                  <a:ext uri="{0D108BD9-81ED-4DB2-BD59-A6C34878D82A}">
                    <a16:rowId xmlns:a16="http://schemas.microsoft.com/office/drawing/2014/main" val="10001"/>
                  </a:ext>
                </a:extLst>
              </a:tr>
              <a:tr h="370841">
                <a:tc>
                  <a:txBody>
                    <a:bodyPr/>
                    <a:lstStyle/>
                    <a:p>
                      <a:pPr marL="90805">
                        <a:lnSpc>
                          <a:spcPct val="100000"/>
                        </a:lnSpc>
                        <a:spcBef>
                          <a:spcPts val="855"/>
                        </a:spcBef>
                      </a:pPr>
                      <a:r>
                        <a:rPr sz="1000" spc="-5" dirty="0">
                          <a:solidFill>
                            <a:srgbClr val="3A3838"/>
                          </a:solidFill>
                          <a:latin typeface="Verdana"/>
                          <a:cs typeface="Verdana"/>
                        </a:rPr>
                        <a:t>Brockman</a:t>
                      </a:r>
                      <a:r>
                        <a:rPr sz="1000" spc="5" dirty="0">
                          <a:solidFill>
                            <a:srgbClr val="3A3838"/>
                          </a:solidFill>
                          <a:latin typeface="Verdana"/>
                          <a:cs typeface="Verdana"/>
                        </a:rPr>
                        <a:t> </a:t>
                      </a:r>
                      <a:r>
                        <a:rPr sz="1000" spc="-10" dirty="0">
                          <a:solidFill>
                            <a:srgbClr val="3A3838"/>
                          </a:solidFill>
                          <a:latin typeface="Verdana"/>
                          <a:cs typeface="Verdana"/>
                        </a:rPr>
                        <a:t>Iron</a:t>
                      </a:r>
                      <a:endParaRPr sz="1000" dirty="0">
                        <a:latin typeface="Verdana"/>
                        <a:cs typeface="Verdana"/>
                      </a:endParaRPr>
                    </a:p>
                  </a:txBody>
                  <a:tcPr marL="0" marR="0" marT="108585" marB="0">
                    <a:lnL w="12700">
                      <a:solidFill>
                        <a:srgbClr val="FFFFFF"/>
                      </a:solidFill>
                      <a:prstDash val="solid"/>
                    </a:lnL>
                    <a:lnT w="12700">
                      <a:solidFill>
                        <a:srgbClr val="C7BA87"/>
                      </a:solidFill>
                      <a:prstDash val="solid"/>
                    </a:lnT>
                    <a:lnB w="12700">
                      <a:solidFill>
                        <a:srgbClr val="C7BA87"/>
                      </a:solidFill>
                      <a:prstDash val="solid"/>
                    </a:lnB>
                  </a:tcPr>
                </a:tc>
                <a:tc>
                  <a:txBody>
                    <a:bodyPr/>
                    <a:lstStyle/>
                    <a:p>
                      <a:pPr marL="288925">
                        <a:lnSpc>
                          <a:spcPct val="100000"/>
                        </a:lnSpc>
                        <a:spcBef>
                          <a:spcPts val="855"/>
                        </a:spcBef>
                      </a:pPr>
                      <a:r>
                        <a:rPr sz="1000" spc="-5" dirty="0">
                          <a:solidFill>
                            <a:srgbClr val="3A3838"/>
                          </a:solidFill>
                          <a:latin typeface="Verdana"/>
                          <a:cs typeface="Verdana"/>
                        </a:rPr>
                        <a:t>BHP15</a:t>
                      </a:r>
                      <a:endParaRPr sz="1000" dirty="0">
                        <a:latin typeface="Verdana"/>
                        <a:cs typeface="Verdana"/>
                      </a:endParaRPr>
                    </a:p>
                  </a:txBody>
                  <a:tcPr marL="0" marR="0" marT="108585" marB="0">
                    <a:lnT w="12700">
                      <a:solidFill>
                        <a:srgbClr val="C7BA87"/>
                      </a:solidFill>
                      <a:prstDash val="solid"/>
                    </a:lnT>
                    <a:lnB w="12700">
                      <a:solidFill>
                        <a:srgbClr val="C7BA87"/>
                      </a:solidFill>
                      <a:prstDash val="solid"/>
                    </a:lnB>
                  </a:tcPr>
                </a:tc>
                <a:tc>
                  <a:txBody>
                    <a:bodyPr/>
                    <a:lstStyle/>
                    <a:p>
                      <a:pPr marL="301625">
                        <a:lnSpc>
                          <a:spcPct val="100000"/>
                        </a:lnSpc>
                        <a:spcBef>
                          <a:spcPts val="855"/>
                        </a:spcBef>
                      </a:pPr>
                      <a:r>
                        <a:rPr sz="1000" spc="-5" dirty="0">
                          <a:solidFill>
                            <a:srgbClr val="3A3838"/>
                          </a:solidFill>
                          <a:latin typeface="Verdana"/>
                          <a:cs typeface="Verdana"/>
                        </a:rPr>
                        <a:t>50-63%</a:t>
                      </a:r>
                      <a:r>
                        <a:rPr sz="1000" spc="-20" dirty="0">
                          <a:solidFill>
                            <a:srgbClr val="3A3838"/>
                          </a:solidFill>
                          <a:latin typeface="Verdana"/>
                          <a:cs typeface="Verdana"/>
                        </a:rPr>
                        <a:t> </a:t>
                      </a:r>
                      <a:r>
                        <a:rPr sz="1000" spc="-5" dirty="0">
                          <a:solidFill>
                            <a:srgbClr val="3A3838"/>
                          </a:solidFill>
                          <a:latin typeface="Verdana"/>
                          <a:cs typeface="Verdana"/>
                        </a:rPr>
                        <a:t>Fe</a:t>
                      </a:r>
                      <a:endParaRPr sz="1000" dirty="0">
                        <a:latin typeface="Verdana"/>
                        <a:cs typeface="Verdana"/>
                      </a:endParaRPr>
                    </a:p>
                  </a:txBody>
                  <a:tcPr marL="0" marR="0" marT="108585" marB="0">
                    <a:lnT w="12700">
                      <a:solidFill>
                        <a:srgbClr val="C7BA87"/>
                      </a:solidFill>
                      <a:prstDash val="solid"/>
                    </a:lnT>
                    <a:lnB w="12700">
                      <a:solidFill>
                        <a:srgbClr val="C7BA87"/>
                      </a:solidFill>
                      <a:prstDash val="solid"/>
                    </a:lnB>
                  </a:tcPr>
                </a:tc>
                <a:tc>
                  <a:txBody>
                    <a:bodyPr/>
                    <a:lstStyle/>
                    <a:p>
                      <a:pPr marL="207645">
                        <a:lnSpc>
                          <a:spcPct val="100000"/>
                        </a:lnSpc>
                        <a:spcBef>
                          <a:spcPts val="855"/>
                        </a:spcBef>
                      </a:pPr>
                      <a:r>
                        <a:rPr sz="1000" spc="-5" dirty="0">
                          <a:solidFill>
                            <a:srgbClr val="3A3838"/>
                          </a:solidFill>
                          <a:latin typeface="Verdana"/>
                          <a:cs typeface="Verdana"/>
                        </a:rPr>
                        <a:t>60</a:t>
                      </a:r>
                      <a:endParaRPr sz="1000" dirty="0">
                        <a:latin typeface="Verdana"/>
                        <a:cs typeface="Verdana"/>
                      </a:endParaRPr>
                    </a:p>
                  </a:txBody>
                  <a:tcPr marL="0" marR="0" marT="108585" marB="0">
                    <a:lnT w="12700">
                      <a:solidFill>
                        <a:srgbClr val="C7BA87"/>
                      </a:solidFill>
                      <a:prstDash val="solid"/>
                    </a:lnT>
                    <a:lnB w="12700">
                      <a:solidFill>
                        <a:srgbClr val="C7BA87"/>
                      </a:solidFill>
                      <a:prstDash val="solid"/>
                    </a:lnB>
                  </a:tcPr>
                </a:tc>
                <a:tc>
                  <a:txBody>
                    <a:bodyPr/>
                    <a:lstStyle/>
                    <a:p>
                      <a:pPr marL="96520">
                        <a:lnSpc>
                          <a:spcPct val="100000"/>
                        </a:lnSpc>
                        <a:spcBef>
                          <a:spcPts val="855"/>
                        </a:spcBef>
                      </a:pPr>
                      <a:r>
                        <a:rPr sz="1000" spc="-5" dirty="0">
                          <a:solidFill>
                            <a:srgbClr val="3A3838"/>
                          </a:solidFill>
                          <a:latin typeface="Verdana"/>
                          <a:cs typeface="Verdana"/>
                        </a:rPr>
                        <a:t>200</a:t>
                      </a:r>
                      <a:endParaRPr sz="1000" dirty="0">
                        <a:latin typeface="Verdana"/>
                        <a:cs typeface="Verdana"/>
                      </a:endParaRPr>
                    </a:p>
                  </a:txBody>
                  <a:tcPr marL="0" marR="0" marT="108585" marB="0">
                    <a:lnR w="12700">
                      <a:solidFill>
                        <a:srgbClr val="FFFFFF"/>
                      </a:solidFill>
                      <a:prstDash val="solid"/>
                    </a:lnR>
                    <a:lnT w="12700">
                      <a:solidFill>
                        <a:srgbClr val="C7BA87"/>
                      </a:solidFill>
                      <a:prstDash val="solid"/>
                    </a:lnT>
                    <a:lnB w="12700">
                      <a:solidFill>
                        <a:srgbClr val="C7BA87"/>
                      </a:solidFill>
                      <a:prstDash val="solid"/>
                    </a:lnB>
                  </a:tcPr>
                </a:tc>
                <a:extLst>
                  <a:ext uri="{0D108BD9-81ED-4DB2-BD59-A6C34878D82A}">
                    <a16:rowId xmlns:a16="http://schemas.microsoft.com/office/drawing/2014/main" val="10002"/>
                  </a:ext>
                </a:extLst>
              </a:tr>
              <a:tr h="370840">
                <a:tc>
                  <a:txBody>
                    <a:bodyPr/>
                    <a:lstStyle/>
                    <a:p>
                      <a:pPr marL="90805">
                        <a:lnSpc>
                          <a:spcPct val="100000"/>
                        </a:lnSpc>
                        <a:spcBef>
                          <a:spcPts val="855"/>
                        </a:spcBef>
                      </a:pPr>
                      <a:r>
                        <a:rPr sz="1000" spc="-5" dirty="0">
                          <a:solidFill>
                            <a:srgbClr val="3A3838"/>
                          </a:solidFill>
                          <a:latin typeface="Verdana"/>
                          <a:cs typeface="Verdana"/>
                        </a:rPr>
                        <a:t>Hancock</a:t>
                      </a:r>
                      <a:r>
                        <a:rPr sz="1000" spc="5" dirty="0">
                          <a:solidFill>
                            <a:srgbClr val="3A3838"/>
                          </a:solidFill>
                          <a:latin typeface="Verdana"/>
                          <a:cs typeface="Verdana"/>
                        </a:rPr>
                        <a:t> </a:t>
                      </a:r>
                      <a:r>
                        <a:rPr sz="1000" spc="-5" dirty="0">
                          <a:solidFill>
                            <a:srgbClr val="3A3838"/>
                          </a:solidFill>
                          <a:latin typeface="Verdana"/>
                          <a:cs typeface="Verdana"/>
                        </a:rPr>
                        <a:t>Ranges</a:t>
                      </a:r>
                      <a:endParaRPr sz="1000" dirty="0">
                        <a:latin typeface="Verdana"/>
                        <a:cs typeface="Verdana"/>
                      </a:endParaRPr>
                    </a:p>
                  </a:txBody>
                  <a:tcPr marL="0" marR="0" marT="108585" marB="0">
                    <a:lnL w="12700">
                      <a:solidFill>
                        <a:srgbClr val="FFFFFF"/>
                      </a:solidFill>
                      <a:prstDash val="solid"/>
                    </a:lnL>
                    <a:lnT w="12700">
                      <a:solidFill>
                        <a:srgbClr val="C7BA87"/>
                      </a:solidFill>
                      <a:prstDash val="solid"/>
                    </a:lnT>
                    <a:lnB w="12700">
                      <a:solidFill>
                        <a:srgbClr val="C7BA87"/>
                      </a:solidFill>
                      <a:prstDash val="solid"/>
                    </a:lnB>
                  </a:tcPr>
                </a:tc>
                <a:tc>
                  <a:txBody>
                    <a:bodyPr/>
                    <a:lstStyle/>
                    <a:p>
                      <a:pPr marL="288925">
                        <a:lnSpc>
                          <a:spcPct val="100000"/>
                        </a:lnSpc>
                        <a:spcBef>
                          <a:spcPts val="855"/>
                        </a:spcBef>
                      </a:pPr>
                      <a:r>
                        <a:rPr sz="1000" dirty="0">
                          <a:solidFill>
                            <a:srgbClr val="3A3838"/>
                          </a:solidFill>
                          <a:latin typeface="Verdana"/>
                          <a:cs typeface="Verdana"/>
                        </a:rPr>
                        <a:t>Sirius</a:t>
                      </a:r>
                      <a:r>
                        <a:rPr sz="1000" spc="-35" dirty="0">
                          <a:solidFill>
                            <a:srgbClr val="3A3838"/>
                          </a:solidFill>
                          <a:latin typeface="Verdana"/>
                          <a:cs typeface="Verdana"/>
                        </a:rPr>
                        <a:t> </a:t>
                      </a:r>
                      <a:r>
                        <a:rPr sz="1000" spc="-5" dirty="0">
                          <a:solidFill>
                            <a:srgbClr val="3A3838"/>
                          </a:solidFill>
                          <a:latin typeface="Verdana"/>
                          <a:cs typeface="Verdana"/>
                        </a:rPr>
                        <a:t>Extension</a:t>
                      </a:r>
                      <a:endParaRPr sz="1000" dirty="0">
                        <a:latin typeface="Verdana"/>
                        <a:cs typeface="Verdana"/>
                      </a:endParaRPr>
                    </a:p>
                  </a:txBody>
                  <a:tcPr marL="0" marR="0" marT="108585" marB="0">
                    <a:lnT w="12700">
                      <a:solidFill>
                        <a:srgbClr val="C7BA87"/>
                      </a:solidFill>
                      <a:prstDash val="solid"/>
                    </a:lnT>
                    <a:lnB w="12700">
                      <a:solidFill>
                        <a:srgbClr val="C7BA87"/>
                      </a:solidFill>
                      <a:prstDash val="solid"/>
                    </a:lnB>
                  </a:tcPr>
                </a:tc>
                <a:tc>
                  <a:txBody>
                    <a:bodyPr/>
                    <a:lstStyle/>
                    <a:p>
                      <a:pPr marL="301625">
                        <a:lnSpc>
                          <a:spcPct val="100000"/>
                        </a:lnSpc>
                        <a:spcBef>
                          <a:spcPts val="855"/>
                        </a:spcBef>
                      </a:pPr>
                      <a:r>
                        <a:rPr sz="1000" spc="-5" dirty="0">
                          <a:solidFill>
                            <a:srgbClr val="3A3838"/>
                          </a:solidFill>
                          <a:latin typeface="Verdana"/>
                          <a:cs typeface="Verdana"/>
                        </a:rPr>
                        <a:t>56-63%</a:t>
                      </a:r>
                      <a:r>
                        <a:rPr sz="1000" spc="-25" dirty="0">
                          <a:solidFill>
                            <a:srgbClr val="3A3838"/>
                          </a:solidFill>
                          <a:latin typeface="Verdana"/>
                          <a:cs typeface="Verdana"/>
                        </a:rPr>
                        <a:t> </a:t>
                      </a:r>
                      <a:r>
                        <a:rPr sz="1000" spc="-5" dirty="0">
                          <a:solidFill>
                            <a:srgbClr val="3A3838"/>
                          </a:solidFill>
                          <a:latin typeface="Verdana"/>
                          <a:cs typeface="Verdana"/>
                        </a:rPr>
                        <a:t>Fe</a:t>
                      </a:r>
                      <a:endParaRPr sz="1000" dirty="0">
                        <a:latin typeface="Verdana"/>
                        <a:cs typeface="Verdana"/>
                      </a:endParaRPr>
                    </a:p>
                  </a:txBody>
                  <a:tcPr marL="0" marR="0" marT="108585" marB="0">
                    <a:lnT w="12700">
                      <a:solidFill>
                        <a:srgbClr val="C7BA87"/>
                      </a:solidFill>
                      <a:prstDash val="solid"/>
                    </a:lnT>
                    <a:lnB w="12700">
                      <a:solidFill>
                        <a:srgbClr val="C7BA87"/>
                      </a:solidFill>
                      <a:prstDash val="solid"/>
                    </a:lnB>
                  </a:tcPr>
                </a:tc>
                <a:tc>
                  <a:txBody>
                    <a:bodyPr/>
                    <a:lstStyle/>
                    <a:p>
                      <a:pPr marL="207645">
                        <a:lnSpc>
                          <a:spcPct val="100000"/>
                        </a:lnSpc>
                        <a:spcBef>
                          <a:spcPts val="855"/>
                        </a:spcBef>
                      </a:pPr>
                      <a:r>
                        <a:rPr sz="1000" dirty="0">
                          <a:solidFill>
                            <a:srgbClr val="3A3838"/>
                          </a:solidFill>
                          <a:latin typeface="Verdana"/>
                          <a:cs typeface="Verdana"/>
                        </a:rPr>
                        <a:t>5</a:t>
                      </a:r>
                      <a:endParaRPr sz="1000" dirty="0">
                        <a:latin typeface="Verdana"/>
                        <a:cs typeface="Verdana"/>
                      </a:endParaRPr>
                    </a:p>
                  </a:txBody>
                  <a:tcPr marL="0" marR="0" marT="108585" marB="0">
                    <a:lnT w="12700">
                      <a:solidFill>
                        <a:srgbClr val="C7BA87"/>
                      </a:solidFill>
                      <a:prstDash val="solid"/>
                    </a:lnT>
                    <a:lnB w="12700">
                      <a:solidFill>
                        <a:srgbClr val="C7BA87"/>
                      </a:solidFill>
                      <a:prstDash val="solid"/>
                    </a:lnB>
                  </a:tcPr>
                </a:tc>
                <a:tc>
                  <a:txBody>
                    <a:bodyPr/>
                    <a:lstStyle/>
                    <a:p>
                      <a:pPr marL="96520">
                        <a:lnSpc>
                          <a:spcPct val="100000"/>
                        </a:lnSpc>
                        <a:spcBef>
                          <a:spcPts val="855"/>
                        </a:spcBef>
                      </a:pPr>
                      <a:r>
                        <a:rPr sz="1000" spc="-5" dirty="0">
                          <a:solidFill>
                            <a:srgbClr val="3A3838"/>
                          </a:solidFill>
                          <a:latin typeface="Verdana"/>
                          <a:cs typeface="Verdana"/>
                        </a:rPr>
                        <a:t>15</a:t>
                      </a:r>
                      <a:endParaRPr sz="1000" dirty="0">
                        <a:latin typeface="Verdana"/>
                        <a:cs typeface="Verdana"/>
                      </a:endParaRPr>
                    </a:p>
                  </a:txBody>
                  <a:tcPr marL="0" marR="0" marT="108585" marB="0">
                    <a:lnR w="12700">
                      <a:solidFill>
                        <a:srgbClr val="FFFFFF"/>
                      </a:solidFill>
                      <a:prstDash val="solid"/>
                    </a:lnR>
                    <a:lnT w="12700">
                      <a:solidFill>
                        <a:srgbClr val="C7BA87"/>
                      </a:solidFill>
                      <a:prstDash val="solid"/>
                    </a:lnT>
                    <a:lnB w="12700">
                      <a:solidFill>
                        <a:srgbClr val="C7BA87"/>
                      </a:solidFill>
                      <a:prstDash val="solid"/>
                    </a:lnB>
                  </a:tcPr>
                </a:tc>
                <a:extLst>
                  <a:ext uri="{0D108BD9-81ED-4DB2-BD59-A6C34878D82A}">
                    <a16:rowId xmlns:a16="http://schemas.microsoft.com/office/drawing/2014/main" val="10003"/>
                  </a:ext>
                </a:extLst>
              </a:tr>
              <a:tr h="370841">
                <a:tc>
                  <a:txBody>
                    <a:bodyPr/>
                    <a:lstStyle/>
                    <a:p>
                      <a:pPr marL="90805">
                        <a:lnSpc>
                          <a:spcPct val="100000"/>
                        </a:lnSpc>
                        <a:spcBef>
                          <a:spcPts val="855"/>
                        </a:spcBef>
                      </a:pPr>
                      <a:r>
                        <a:rPr sz="1000" b="1" spc="-5" dirty="0">
                          <a:solidFill>
                            <a:srgbClr val="3A3838"/>
                          </a:solidFill>
                          <a:latin typeface="Verdana"/>
                          <a:cs typeface="Verdana"/>
                        </a:rPr>
                        <a:t>TOTAL</a:t>
                      </a:r>
                      <a:endParaRPr sz="1000" dirty="0">
                        <a:latin typeface="Verdana"/>
                        <a:cs typeface="Verdana"/>
                      </a:endParaRPr>
                    </a:p>
                  </a:txBody>
                  <a:tcPr marL="0" marR="0" marT="108585" marB="0">
                    <a:lnL w="12700">
                      <a:solidFill>
                        <a:srgbClr val="FFFFFF"/>
                      </a:solidFill>
                      <a:prstDash val="solid"/>
                    </a:lnL>
                    <a:lnT w="12700">
                      <a:solidFill>
                        <a:srgbClr val="C7BA87"/>
                      </a:solidFill>
                      <a:prstDash val="solid"/>
                    </a:lnT>
                    <a:lnB w="12700">
                      <a:solidFill>
                        <a:srgbClr val="C7BA87"/>
                      </a:solidFill>
                      <a:prstDash val="solid"/>
                    </a:lnB>
                  </a:tcPr>
                </a:tc>
                <a:tc>
                  <a:txBody>
                    <a:bodyPr/>
                    <a:lstStyle/>
                    <a:p>
                      <a:pPr>
                        <a:lnSpc>
                          <a:spcPct val="100000"/>
                        </a:lnSpc>
                      </a:pPr>
                      <a:endParaRPr sz="1000" dirty="0">
                        <a:latin typeface="Times New Roman"/>
                        <a:cs typeface="Times New Roman"/>
                      </a:endParaRPr>
                    </a:p>
                  </a:txBody>
                  <a:tcPr marL="0" marR="0" marT="0" marB="0">
                    <a:lnT w="12700">
                      <a:solidFill>
                        <a:srgbClr val="C7BA87"/>
                      </a:solidFill>
                      <a:prstDash val="solid"/>
                    </a:lnT>
                    <a:lnB w="12700">
                      <a:solidFill>
                        <a:srgbClr val="C7BA87"/>
                      </a:solidFill>
                      <a:prstDash val="solid"/>
                    </a:lnB>
                  </a:tcPr>
                </a:tc>
                <a:tc>
                  <a:txBody>
                    <a:bodyPr/>
                    <a:lstStyle/>
                    <a:p>
                      <a:pPr>
                        <a:lnSpc>
                          <a:spcPct val="100000"/>
                        </a:lnSpc>
                      </a:pPr>
                      <a:endParaRPr sz="1000" dirty="0">
                        <a:latin typeface="Times New Roman"/>
                        <a:cs typeface="Times New Roman"/>
                      </a:endParaRPr>
                    </a:p>
                  </a:txBody>
                  <a:tcPr marL="0" marR="0" marT="0" marB="0">
                    <a:lnT w="12700">
                      <a:solidFill>
                        <a:srgbClr val="C7BA87"/>
                      </a:solidFill>
                      <a:prstDash val="solid"/>
                    </a:lnT>
                    <a:lnB w="12700">
                      <a:solidFill>
                        <a:srgbClr val="C7BA87"/>
                      </a:solidFill>
                      <a:prstDash val="solid"/>
                    </a:lnB>
                  </a:tcPr>
                </a:tc>
                <a:tc>
                  <a:txBody>
                    <a:bodyPr/>
                    <a:lstStyle/>
                    <a:p>
                      <a:pPr marL="207645">
                        <a:lnSpc>
                          <a:spcPct val="100000"/>
                        </a:lnSpc>
                        <a:spcBef>
                          <a:spcPts val="855"/>
                        </a:spcBef>
                      </a:pPr>
                      <a:r>
                        <a:rPr sz="1000" b="1" spc="-5" dirty="0">
                          <a:solidFill>
                            <a:srgbClr val="3A3838"/>
                          </a:solidFill>
                          <a:latin typeface="Verdana"/>
                          <a:cs typeface="Verdana"/>
                        </a:rPr>
                        <a:t>74</a:t>
                      </a:r>
                      <a:endParaRPr sz="1000" dirty="0">
                        <a:latin typeface="Verdana"/>
                        <a:cs typeface="Verdana"/>
                      </a:endParaRPr>
                    </a:p>
                  </a:txBody>
                  <a:tcPr marL="0" marR="0" marT="108585" marB="0">
                    <a:lnT w="12700">
                      <a:solidFill>
                        <a:srgbClr val="C7BA87"/>
                      </a:solidFill>
                      <a:prstDash val="solid"/>
                    </a:lnT>
                    <a:lnB w="12700">
                      <a:solidFill>
                        <a:srgbClr val="C7BA87"/>
                      </a:solidFill>
                      <a:prstDash val="solid"/>
                    </a:lnB>
                  </a:tcPr>
                </a:tc>
                <a:tc>
                  <a:txBody>
                    <a:bodyPr/>
                    <a:lstStyle/>
                    <a:p>
                      <a:pPr marL="96520">
                        <a:lnSpc>
                          <a:spcPct val="100000"/>
                        </a:lnSpc>
                        <a:spcBef>
                          <a:spcPts val="855"/>
                        </a:spcBef>
                      </a:pPr>
                      <a:r>
                        <a:rPr sz="1000" b="1" spc="-5" dirty="0">
                          <a:solidFill>
                            <a:srgbClr val="3A3838"/>
                          </a:solidFill>
                          <a:latin typeface="Verdana"/>
                          <a:cs typeface="Verdana"/>
                        </a:rPr>
                        <a:t>245</a:t>
                      </a:r>
                      <a:endParaRPr sz="1000" dirty="0">
                        <a:latin typeface="Verdana"/>
                        <a:cs typeface="Verdana"/>
                      </a:endParaRPr>
                    </a:p>
                  </a:txBody>
                  <a:tcPr marL="0" marR="0" marT="108585" marB="0">
                    <a:lnR w="12700">
                      <a:solidFill>
                        <a:srgbClr val="FFFFFF"/>
                      </a:solidFill>
                      <a:prstDash val="solid"/>
                    </a:lnR>
                    <a:lnT w="12700">
                      <a:solidFill>
                        <a:srgbClr val="C7BA87"/>
                      </a:solidFill>
                      <a:prstDash val="solid"/>
                    </a:lnT>
                    <a:lnB w="12700">
                      <a:solidFill>
                        <a:srgbClr val="C7BA87"/>
                      </a:solidFill>
                      <a:prstDash val="solid"/>
                    </a:lnB>
                  </a:tcPr>
                </a:tc>
                <a:extLst>
                  <a:ext uri="{0D108BD9-81ED-4DB2-BD59-A6C34878D82A}">
                    <a16:rowId xmlns:a16="http://schemas.microsoft.com/office/drawing/2014/main" val="10004"/>
                  </a:ext>
                </a:extLst>
              </a:tr>
            </a:tbl>
          </a:graphicData>
        </a:graphic>
      </p:graphicFrame>
      <p:pic>
        <p:nvPicPr>
          <p:cNvPr id="9" name="object 9"/>
          <p:cNvPicPr/>
          <p:nvPr/>
        </p:nvPicPr>
        <p:blipFill>
          <a:blip r:embed="rId3" cstate="print"/>
          <a:stretch>
            <a:fillRect/>
          </a:stretch>
        </p:blipFill>
        <p:spPr>
          <a:xfrm>
            <a:off x="7516368" y="1584960"/>
            <a:ext cx="4376927" cy="3735323"/>
          </a:xfrm>
          <a:prstGeom prst="rect">
            <a:avLst/>
          </a:prstGeom>
        </p:spPr>
      </p:pic>
      <p:sp>
        <p:nvSpPr>
          <p:cNvPr id="10" name="object 10"/>
          <p:cNvSpPr txBox="1"/>
          <p:nvPr/>
        </p:nvSpPr>
        <p:spPr>
          <a:xfrm>
            <a:off x="7516368" y="5320284"/>
            <a:ext cx="4377055" cy="371897"/>
          </a:xfrm>
          <a:prstGeom prst="rect">
            <a:avLst/>
          </a:prstGeom>
          <a:solidFill>
            <a:srgbClr val="C7BA87">
              <a:alpha val="76863"/>
            </a:srgbClr>
          </a:solidFill>
        </p:spPr>
        <p:txBody>
          <a:bodyPr vert="horz" wrap="square" lIns="0" tIns="2540" rIns="0" bIns="0" rtlCol="0">
            <a:spAutoFit/>
          </a:bodyPr>
          <a:lstStyle/>
          <a:p>
            <a:pPr>
              <a:lnSpc>
                <a:spcPct val="100000"/>
              </a:lnSpc>
              <a:spcBef>
                <a:spcPts val="20"/>
              </a:spcBef>
            </a:pPr>
            <a:endParaRPr lang="en-GB" sz="1200" b="1" spc="-5" dirty="0">
              <a:solidFill>
                <a:srgbClr val="252525"/>
              </a:solidFill>
              <a:latin typeface="Verdana"/>
            </a:endParaRPr>
          </a:p>
          <a:p>
            <a:pPr>
              <a:lnSpc>
                <a:spcPct val="100000"/>
              </a:lnSpc>
              <a:spcBef>
                <a:spcPts val="20"/>
              </a:spcBef>
            </a:pPr>
            <a:endParaRPr lang="en-GB" sz="1200" b="1" spc="-5" dirty="0">
              <a:solidFill>
                <a:srgbClr val="252525"/>
              </a:solidFill>
              <a:latin typeface="Verdana"/>
            </a:endParaRPr>
          </a:p>
        </p:txBody>
      </p:sp>
      <p:sp>
        <p:nvSpPr>
          <p:cNvPr id="12" name="object 7">
            <a:extLst>
              <a:ext uri="{FF2B5EF4-FFF2-40B4-BE49-F238E27FC236}">
                <a16:creationId xmlns:a16="http://schemas.microsoft.com/office/drawing/2014/main" id="{1ECA997C-D275-45F0-A15D-5907AAD30E2D}"/>
              </a:ext>
            </a:extLst>
          </p:cNvPr>
          <p:cNvSpPr txBox="1">
            <a:spLocks noGrp="1"/>
          </p:cNvSpPr>
          <p:nvPr>
            <p:ph type="sldNum" sz="quarter" idx="7"/>
          </p:nvPr>
        </p:nvSpPr>
        <p:spPr>
          <a:xfrm>
            <a:off x="10912270" y="6490287"/>
            <a:ext cx="1104265" cy="179704"/>
          </a:xfrm>
          <a:prstGeom prst="rect">
            <a:avLst/>
          </a:prstGeom>
        </p:spPr>
        <p:txBody>
          <a:bodyPr vert="horz" wrap="square" lIns="0" tIns="12700" rIns="0" bIns="0" rtlCol="0">
            <a:spAutoFit/>
          </a:bodyPr>
          <a:lstStyle/>
          <a:p>
            <a:pPr marL="12700">
              <a:lnSpc>
                <a:spcPct val="100000"/>
              </a:lnSpc>
              <a:spcBef>
                <a:spcPts val="100"/>
              </a:spcBef>
            </a:pPr>
            <a:r>
              <a:rPr spc="-10" dirty="0"/>
              <a:t>AIM:UFO</a:t>
            </a:r>
            <a:r>
              <a:rPr spc="10" dirty="0"/>
              <a:t> </a:t>
            </a:r>
            <a:r>
              <a:rPr spc="-5" dirty="0"/>
              <a:t>|</a:t>
            </a:r>
            <a:r>
              <a:rPr spc="300" dirty="0"/>
              <a:t> </a:t>
            </a:r>
            <a:fld id="{81D60167-4931-47E6-BA6A-407CBD079E47}" type="slidenum">
              <a:rPr spc="-5" dirty="0">
                <a:solidFill>
                  <a:srgbClr val="AA9F75"/>
                </a:solidFill>
              </a:rPr>
              <a:t>28</a:t>
            </a:fld>
            <a:endParaRPr spc="-5" dirty="0">
              <a:solidFill>
                <a:srgbClr val="AA9F75"/>
              </a:solidFill>
            </a:endParaRPr>
          </a:p>
        </p:txBody>
      </p:sp>
      <p:sp>
        <p:nvSpPr>
          <p:cNvPr id="14" name="object 9">
            <a:extLst>
              <a:ext uri="{FF2B5EF4-FFF2-40B4-BE49-F238E27FC236}">
                <a16:creationId xmlns:a16="http://schemas.microsoft.com/office/drawing/2014/main" id="{7C0C36AA-8A38-4418-959B-CE2429728FAC}"/>
              </a:ext>
            </a:extLst>
          </p:cNvPr>
          <p:cNvSpPr txBox="1"/>
          <p:nvPr/>
        </p:nvSpPr>
        <p:spPr>
          <a:xfrm>
            <a:off x="8077200" y="5315154"/>
            <a:ext cx="4376927" cy="382156"/>
          </a:xfrm>
          <a:prstGeom prst="rect">
            <a:avLst/>
          </a:prstGeom>
        </p:spPr>
        <p:txBody>
          <a:bodyPr vert="horz" wrap="square" lIns="0" tIns="12700" rIns="0" bIns="0" rtlCol="0">
            <a:spAutoFit/>
          </a:bodyPr>
          <a:lstStyle/>
          <a:p>
            <a:pPr marL="210185" marR="1261110" algn="ctr">
              <a:lnSpc>
                <a:spcPct val="100000"/>
              </a:lnSpc>
            </a:pPr>
            <a:r>
              <a:rPr lang="en-GB" sz="1200" b="1" spc="-5" dirty="0">
                <a:solidFill>
                  <a:srgbClr val="252525"/>
                </a:solidFill>
                <a:latin typeface="Verdana"/>
              </a:rPr>
              <a:t>Sirius Extension, Direct Shipping Ore, Sample 592802, Dec 2019</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ject 2">
            <a:extLst>
              <a:ext uri="{FF2B5EF4-FFF2-40B4-BE49-F238E27FC236}">
                <a16:creationId xmlns:a16="http://schemas.microsoft.com/office/drawing/2014/main" id="{FA10CAAA-3233-4E66-B511-FF34A783998E}"/>
              </a:ext>
            </a:extLst>
          </p:cNvPr>
          <p:cNvPicPr/>
          <p:nvPr/>
        </p:nvPicPr>
        <p:blipFill>
          <a:blip r:embed="rId2" cstate="print"/>
          <a:stretch>
            <a:fillRect/>
          </a:stretch>
        </p:blipFill>
        <p:spPr>
          <a:xfrm>
            <a:off x="1225296" y="2921507"/>
            <a:ext cx="7027163" cy="3936491"/>
          </a:xfrm>
          <a:prstGeom prst="rect">
            <a:avLst/>
          </a:prstGeom>
        </p:spPr>
      </p:pic>
      <p:sp>
        <p:nvSpPr>
          <p:cNvPr id="5" name="object 5"/>
          <p:cNvSpPr txBox="1">
            <a:spLocks noGrp="1"/>
          </p:cNvSpPr>
          <p:nvPr>
            <p:ph type="title"/>
          </p:nvPr>
        </p:nvSpPr>
        <p:spPr>
          <a:xfrm>
            <a:off x="516061" y="464127"/>
            <a:ext cx="6914962" cy="382156"/>
          </a:xfrm>
          <a:prstGeom prst="rect">
            <a:avLst/>
          </a:prstGeom>
        </p:spPr>
        <p:txBody>
          <a:bodyPr vert="horz" wrap="square" lIns="0" tIns="12700" rIns="0" bIns="0" rtlCol="0">
            <a:spAutoFit/>
          </a:bodyPr>
          <a:lstStyle/>
          <a:p>
            <a:pPr marL="12700">
              <a:lnSpc>
                <a:spcPct val="100000"/>
              </a:lnSpc>
              <a:spcBef>
                <a:spcPts val="545"/>
              </a:spcBef>
            </a:pPr>
            <a:r>
              <a:rPr lang="en-GB" spc="-5" dirty="0"/>
              <a:t>LOS CAMPOS (SILVER)</a:t>
            </a:r>
          </a:p>
        </p:txBody>
      </p:sp>
      <p:sp>
        <p:nvSpPr>
          <p:cNvPr id="9" name="object 9"/>
          <p:cNvSpPr txBox="1">
            <a:spLocks noGrp="1"/>
          </p:cNvSpPr>
          <p:nvPr>
            <p:ph type="sldNum" sz="quarter" idx="7"/>
          </p:nvPr>
        </p:nvSpPr>
        <p:spPr>
          <a:prstGeom prst="rect">
            <a:avLst/>
          </a:prstGeom>
        </p:spPr>
        <p:txBody>
          <a:bodyPr vert="horz" wrap="square" lIns="0" tIns="12700" rIns="0" bIns="0" rtlCol="0">
            <a:spAutoFit/>
          </a:bodyPr>
          <a:lstStyle/>
          <a:p>
            <a:pPr marL="12700">
              <a:lnSpc>
                <a:spcPct val="100000"/>
              </a:lnSpc>
              <a:spcBef>
                <a:spcPts val="100"/>
              </a:spcBef>
            </a:pPr>
            <a:r>
              <a:rPr spc="-10" dirty="0"/>
              <a:t>AIM:UFO</a:t>
            </a:r>
            <a:r>
              <a:rPr spc="10" dirty="0"/>
              <a:t> </a:t>
            </a:r>
            <a:r>
              <a:rPr spc="-5" dirty="0"/>
              <a:t>|</a:t>
            </a:r>
            <a:r>
              <a:rPr spc="300" dirty="0"/>
              <a:t> </a:t>
            </a:r>
            <a:fld id="{81D60167-4931-47E6-BA6A-407CBD079E47}" type="slidenum">
              <a:rPr spc="-5" dirty="0">
                <a:solidFill>
                  <a:srgbClr val="AA9F75"/>
                </a:solidFill>
              </a:rPr>
              <a:t>29</a:t>
            </a:fld>
            <a:endParaRPr spc="-5" dirty="0">
              <a:solidFill>
                <a:srgbClr val="AA9F75"/>
              </a:solidFill>
            </a:endParaRPr>
          </a:p>
        </p:txBody>
      </p:sp>
      <p:sp>
        <p:nvSpPr>
          <p:cNvPr id="6" name="object 6"/>
          <p:cNvSpPr txBox="1"/>
          <p:nvPr/>
        </p:nvSpPr>
        <p:spPr>
          <a:xfrm>
            <a:off x="516061" y="940464"/>
            <a:ext cx="4222750" cy="2975173"/>
          </a:xfrm>
          <a:prstGeom prst="rect">
            <a:avLst/>
          </a:prstGeom>
        </p:spPr>
        <p:txBody>
          <a:bodyPr vert="horz" wrap="square" lIns="0" tIns="12700" rIns="0" bIns="0" rtlCol="0">
            <a:spAutoFit/>
          </a:bodyPr>
          <a:lstStyle/>
          <a:p>
            <a:pPr marL="12700">
              <a:lnSpc>
                <a:spcPct val="100000"/>
              </a:lnSpc>
              <a:spcBef>
                <a:spcPts val="100"/>
              </a:spcBef>
            </a:pPr>
            <a:r>
              <a:rPr sz="1800" b="1" i="1" spc="-5" dirty="0">
                <a:solidFill>
                  <a:srgbClr val="9B4413"/>
                </a:solidFill>
                <a:latin typeface="Calibri"/>
                <a:cs typeface="Calibri"/>
              </a:rPr>
              <a:t>Adjacent</a:t>
            </a:r>
            <a:r>
              <a:rPr sz="1800" b="1" i="1" spc="-40" dirty="0">
                <a:solidFill>
                  <a:srgbClr val="9B4413"/>
                </a:solidFill>
                <a:latin typeface="Calibri"/>
                <a:cs typeface="Calibri"/>
              </a:rPr>
              <a:t> </a:t>
            </a:r>
            <a:r>
              <a:rPr sz="1800" b="1" i="1" spc="-10" dirty="0">
                <a:solidFill>
                  <a:srgbClr val="9B4413"/>
                </a:solidFill>
                <a:latin typeface="Calibri"/>
                <a:cs typeface="Calibri"/>
              </a:rPr>
              <a:t>to</a:t>
            </a:r>
            <a:r>
              <a:rPr sz="1800" b="1" i="1" spc="-15" dirty="0">
                <a:solidFill>
                  <a:srgbClr val="9B4413"/>
                </a:solidFill>
                <a:latin typeface="Calibri"/>
                <a:cs typeface="Calibri"/>
              </a:rPr>
              <a:t> </a:t>
            </a:r>
            <a:r>
              <a:rPr sz="1800" b="1" i="1" spc="-5" dirty="0">
                <a:solidFill>
                  <a:srgbClr val="9B4413"/>
                </a:solidFill>
                <a:latin typeface="Calibri"/>
                <a:cs typeface="Calibri"/>
              </a:rPr>
              <a:t>currently</a:t>
            </a:r>
            <a:r>
              <a:rPr sz="1800" b="1" i="1" spc="-40" dirty="0">
                <a:solidFill>
                  <a:srgbClr val="9B4413"/>
                </a:solidFill>
                <a:latin typeface="Calibri"/>
                <a:cs typeface="Calibri"/>
              </a:rPr>
              <a:t> </a:t>
            </a:r>
            <a:r>
              <a:rPr sz="1800" b="1" i="1" spc="-5" dirty="0">
                <a:solidFill>
                  <a:srgbClr val="9B4413"/>
                </a:solidFill>
                <a:latin typeface="Calibri"/>
                <a:cs typeface="Calibri"/>
              </a:rPr>
              <a:t>producing</a:t>
            </a:r>
            <a:r>
              <a:rPr sz="1800" b="1" i="1" spc="-15" dirty="0">
                <a:solidFill>
                  <a:srgbClr val="9B4413"/>
                </a:solidFill>
                <a:latin typeface="Calibri"/>
                <a:cs typeface="Calibri"/>
              </a:rPr>
              <a:t> </a:t>
            </a:r>
            <a:r>
              <a:rPr sz="1800" b="1" i="1" spc="-5" dirty="0">
                <a:solidFill>
                  <a:srgbClr val="9B4413"/>
                </a:solidFill>
                <a:latin typeface="Calibri"/>
                <a:cs typeface="Calibri"/>
              </a:rPr>
              <a:t>mine</a:t>
            </a:r>
            <a:endParaRPr sz="1800" i="1" dirty="0">
              <a:latin typeface="Calibri"/>
              <a:cs typeface="Calibri"/>
            </a:endParaRPr>
          </a:p>
          <a:p>
            <a:pPr>
              <a:lnSpc>
                <a:spcPct val="100000"/>
              </a:lnSpc>
              <a:spcBef>
                <a:spcPts val="30"/>
              </a:spcBef>
            </a:pPr>
            <a:endParaRPr sz="2350" dirty="0">
              <a:latin typeface="Calibri"/>
              <a:cs typeface="Calibri"/>
            </a:endParaRPr>
          </a:p>
          <a:p>
            <a:pPr marL="241300" marR="323850" indent="-228600">
              <a:lnSpc>
                <a:spcPct val="100000"/>
              </a:lnSpc>
              <a:spcBef>
                <a:spcPts val="5"/>
              </a:spcBef>
              <a:buClr>
                <a:srgbClr val="C7BA87"/>
              </a:buClr>
              <a:buFont typeface="Arial"/>
              <a:buChar char="•"/>
              <a:tabLst>
                <a:tab pos="240665" algn="l"/>
                <a:tab pos="241300" algn="l"/>
              </a:tabLst>
            </a:pPr>
            <a:r>
              <a:rPr sz="1400" spc="5" dirty="0">
                <a:solidFill>
                  <a:srgbClr val="3A3838"/>
                </a:solidFill>
                <a:latin typeface="Verdana"/>
                <a:cs typeface="Verdana"/>
              </a:rPr>
              <a:t>Alien</a:t>
            </a:r>
            <a:r>
              <a:rPr sz="1400" spc="-30" dirty="0">
                <a:solidFill>
                  <a:srgbClr val="3A3838"/>
                </a:solidFill>
                <a:latin typeface="Verdana"/>
                <a:cs typeface="Verdana"/>
              </a:rPr>
              <a:t> </a:t>
            </a:r>
            <a:r>
              <a:rPr sz="1400" dirty="0">
                <a:solidFill>
                  <a:srgbClr val="3A3838"/>
                </a:solidFill>
                <a:latin typeface="Verdana"/>
                <a:cs typeface="Verdana"/>
              </a:rPr>
              <a:t>sampling</a:t>
            </a:r>
            <a:r>
              <a:rPr sz="1400" spc="-40" dirty="0">
                <a:solidFill>
                  <a:srgbClr val="3A3838"/>
                </a:solidFill>
                <a:latin typeface="Verdana"/>
                <a:cs typeface="Verdana"/>
              </a:rPr>
              <a:t> </a:t>
            </a:r>
            <a:r>
              <a:rPr sz="1400" spc="-5" dirty="0">
                <a:solidFill>
                  <a:srgbClr val="3A3838"/>
                </a:solidFill>
                <a:latin typeface="Verdana"/>
                <a:cs typeface="Verdana"/>
              </a:rPr>
              <a:t>has</a:t>
            </a:r>
            <a:r>
              <a:rPr sz="1400" spc="-15" dirty="0">
                <a:solidFill>
                  <a:srgbClr val="3A3838"/>
                </a:solidFill>
                <a:latin typeface="Verdana"/>
                <a:cs typeface="Verdana"/>
              </a:rPr>
              <a:t> </a:t>
            </a:r>
            <a:r>
              <a:rPr sz="1400" dirty="0">
                <a:solidFill>
                  <a:srgbClr val="3A3838"/>
                </a:solidFill>
                <a:latin typeface="Verdana"/>
                <a:cs typeface="Verdana"/>
              </a:rPr>
              <a:t>confirmed</a:t>
            </a:r>
            <a:r>
              <a:rPr sz="1400" spc="-40" dirty="0">
                <a:solidFill>
                  <a:srgbClr val="3A3838"/>
                </a:solidFill>
                <a:latin typeface="Verdana"/>
                <a:cs typeface="Verdana"/>
              </a:rPr>
              <a:t> </a:t>
            </a:r>
            <a:r>
              <a:rPr sz="1400" dirty="0">
                <a:solidFill>
                  <a:srgbClr val="3A3838"/>
                </a:solidFill>
                <a:latin typeface="Verdana"/>
                <a:cs typeface="Verdana"/>
              </a:rPr>
              <a:t>high</a:t>
            </a:r>
            <a:r>
              <a:rPr sz="1400" spc="-25" dirty="0">
                <a:solidFill>
                  <a:srgbClr val="3A3838"/>
                </a:solidFill>
                <a:latin typeface="Verdana"/>
                <a:cs typeface="Verdana"/>
              </a:rPr>
              <a:t> </a:t>
            </a:r>
            <a:r>
              <a:rPr sz="1400" spc="-5" dirty="0">
                <a:solidFill>
                  <a:srgbClr val="3A3838"/>
                </a:solidFill>
                <a:latin typeface="Verdana"/>
                <a:cs typeface="Verdana"/>
              </a:rPr>
              <a:t>grade </a:t>
            </a:r>
            <a:r>
              <a:rPr sz="1400" spc="-480" dirty="0">
                <a:solidFill>
                  <a:srgbClr val="3A3838"/>
                </a:solidFill>
                <a:latin typeface="Verdana"/>
                <a:cs typeface="Verdana"/>
              </a:rPr>
              <a:t> </a:t>
            </a:r>
            <a:r>
              <a:rPr sz="1400" dirty="0">
                <a:solidFill>
                  <a:srgbClr val="3A3838"/>
                </a:solidFill>
                <a:latin typeface="Verdana"/>
                <a:cs typeface="Verdana"/>
              </a:rPr>
              <a:t>results</a:t>
            </a:r>
            <a:r>
              <a:rPr sz="1400" spc="-45" dirty="0">
                <a:solidFill>
                  <a:srgbClr val="3A3838"/>
                </a:solidFill>
                <a:latin typeface="Verdana"/>
                <a:cs typeface="Verdana"/>
              </a:rPr>
              <a:t> </a:t>
            </a:r>
            <a:r>
              <a:rPr sz="1400" dirty="0">
                <a:solidFill>
                  <a:srgbClr val="3A3838"/>
                </a:solidFill>
                <a:latin typeface="Verdana"/>
                <a:cs typeface="Verdana"/>
              </a:rPr>
              <a:t>up </a:t>
            </a:r>
            <a:r>
              <a:rPr sz="1400" spc="-5" dirty="0">
                <a:solidFill>
                  <a:srgbClr val="3A3838"/>
                </a:solidFill>
                <a:latin typeface="Verdana"/>
                <a:cs typeface="Verdana"/>
              </a:rPr>
              <a:t>to</a:t>
            </a:r>
            <a:r>
              <a:rPr sz="1400" spc="-20" dirty="0">
                <a:solidFill>
                  <a:srgbClr val="3A3838"/>
                </a:solidFill>
                <a:latin typeface="Verdana"/>
                <a:cs typeface="Verdana"/>
              </a:rPr>
              <a:t> </a:t>
            </a:r>
            <a:r>
              <a:rPr sz="1400" b="1" spc="-5" dirty="0">
                <a:solidFill>
                  <a:srgbClr val="3A3838"/>
                </a:solidFill>
                <a:latin typeface="Verdana"/>
                <a:cs typeface="Verdana"/>
              </a:rPr>
              <a:t>547 </a:t>
            </a:r>
            <a:r>
              <a:rPr sz="1400" b="1" dirty="0">
                <a:solidFill>
                  <a:srgbClr val="3A3838"/>
                </a:solidFill>
                <a:latin typeface="Verdana"/>
                <a:cs typeface="Verdana"/>
              </a:rPr>
              <a:t>g/t</a:t>
            </a:r>
            <a:r>
              <a:rPr sz="1400" b="1" spc="-20" dirty="0">
                <a:solidFill>
                  <a:srgbClr val="3A3838"/>
                </a:solidFill>
                <a:latin typeface="Verdana"/>
                <a:cs typeface="Verdana"/>
              </a:rPr>
              <a:t> </a:t>
            </a:r>
            <a:r>
              <a:rPr sz="1400" b="1" spc="-5" dirty="0">
                <a:solidFill>
                  <a:srgbClr val="3A3838"/>
                </a:solidFill>
                <a:latin typeface="Verdana"/>
                <a:cs typeface="Verdana"/>
              </a:rPr>
              <a:t>(17</a:t>
            </a:r>
            <a:r>
              <a:rPr lang="en-GB" sz="1400" b="1" spc="-5">
                <a:solidFill>
                  <a:srgbClr val="3A3838"/>
                </a:solidFill>
                <a:latin typeface="Verdana"/>
                <a:cs typeface="Verdana"/>
              </a:rPr>
              <a:t> </a:t>
            </a:r>
            <a:r>
              <a:rPr sz="1400" b="1" spc="-5">
                <a:solidFill>
                  <a:srgbClr val="3A3838"/>
                </a:solidFill>
                <a:latin typeface="Verdana"/>
                <a:cs typeface="Verdana"/>
              </a:rPr>
              <a:t>oz</a:t>
            </a:r>
            <a:r>
              <a:rPr sz="1400" b="1" spc="-5" dirty="0">
                <a:solidFill>
                  <a:srgbClr val="3A3838"/>
                </a:solidFill>
                <a:latin typeface="Verdana"/>
                <a:cs typeface="Verdana"/>
              </a:rPr>
              <a:t>/t </a:t>
            </a:r>
            <a:r>
              <a:rPr sz="1400" b="1" dirty="0">
                <a:solidFill>
                  <a:srgbClr val="3A3838"/>
                </a:solidFill>
                <a:latin typeface="Verdana"/>
                <a:cs typeface="Verdana"/>
              </a:rPr>
              <a:t>Ag)</a:t>
            </a:r>
            <a:endParaRPr sz="1400" b="1" dirty="0">
              <a:latin typeface="Verdana"/>
              <a:cs typeface="Verdana"/>
            </a:endParaRPr>
          </a:p>
          <a:p>
            <a:pPr marL="241300" marR="5080" indent="-228600">
              <a:lnSpc>
                <a:spcPct val="100000"/>
              </a:lnSpc>
              <a:spcBef>
                <a:spcPts val="994"/>
              </a:spcBef>
              <a:buClr>
                <a:srgbClr val="C7BA87"/>
              </a:buClr>
              <a:buFont typeface="Arial"/>
              <a:buChar char="•"/>
              <a:tabLst>
                <a:tab pos="240665" algn="l"/>
                <a:tab pos="241300" algn="l"/>
              </a:tabLst>
            </a:pPr>
            <a:r>
              <a:rPr sz="1400" dirty="0">
                <a:solidFill>
                  <a:srgbClr val="3A3838"/>
                </a:solidFill>
                <a:latin typeface="Verdana"/>
                <a:cs typeface="Verdana"/>
              </a:rPr>
              <a:t>Adjacent</a:t>
            </a:r>
            <a:r>
              <a:rPr sz="1400" spc="-25" dirty="0">
                <a:solidFill>
                  <a:srgbClr val="3A3838"/>
                </a:solidFill>
                <a:latin typeface="Verdana"/>
                <a:cs typeface="Verdana"/>
              </a:rPr>
              <a:t> </a:t>
            </a:r>
            <a:r>
              <a:rPr sz="1400" spc="-5" dirty="0">
                <a:solidFill>
                  <a:srgbClr val="3A3838"/>
                </a:solidFill>
                <a:latin typeface="Verdana"/>
                <a:cs typeface="Verdana"/>
              </a:rPr>
              <a:t>to</a:t>
            </a:r>
            <a:r>
              <a:rPr sz="1400" spc="-20" dirty="0">
                <a:solidFill>
                  <a:srgbClr val="3A3838"/>
                </a:solidFill>
                <a:latin typeface="Verdana"/>
                <a:cs typeface="Verdana"/>
              </a:rPr>
              <a:t> </a:t>
            </a:r>
            <a:r>
              <a:rPr sz="1400" spc="-5" dirty="0">
                <a:solidFill>
                  <a:srgbClr val="3A3838"/>
                </a:solidFill>
                <a:latin typeface="Verdana"/>
                <a:cs typeface="Verdana"/>
              </a:rPr>
              <a:t>Endeavour</a:t>
            </a:r>
            <a:r>
              <a:rPr sz="1400" spc="-20" dirty="0">
                <a:solidFill>
                  <a:srgbClr val="3A3838"/>
                </a:solidFill>
                <a:latin typeface="Verdana"/>
                <a:cs typeface="Verdana"/>
              </a:rPr>
              <a:t> </a:t>
            </a:r>
            <a:r>
              <a:rPr sz="1400" dirty="0">
                <a:solidFill>
                  <a:srgbClr val="3A3838"/>
                </a:solidFill>
                <a:latin typeface="Verdana"/>
                <a:cs typeface="Verdana"/>
              </a:rPr>
              <a:t>Silver</a:t>
            </a:r>
            <a:r>
              <a:rPr sz="1400" spc="-30" dirty="0">
                <a:solidFill>
                  <a:srgbClr val="3A3838"/>
                </a:solidFill>
                <a:latin typeface="Verdana"/>
                <a:cs typeface="Verdana"/>
              </a:rPr>
              <a:t> </a:t>
            </a:r>
            <a:r>
              <a:rPr sz="1400" dirty="0">
                <a:solidFill>
                  <a:srgbClr val="3A3838"/>
                </a:solidFill>
                <a:latin typeface="Verdana"/>
                <a:cs typeface="Verdana"/>
              </a:rPr>
              <a:t>mine</a:t>
            </a:r>
            <a:r>
              <a:rPr sz="1400" spc="-30" dirty="0">
                <a:solidFill>
                  <a:srgbClr val="3A3838"/>
                </a:solidFill>
                <a:latin typeface="Verdana"/>
                <a:cs typeface="Verdana"/>
              </a:rPr>
              <a:t> </a:t>
            </a:r>
            <a:r>
              <a:rPr sz="1400" dirty="0">
                <a:solidFill>
                  <a:srgbClr val="3A3838"/>
                </a:solidFill>
                <a:latin typeface="Verdana"/>
                <a:cs typeface="Verdana"/>
              </a:rPr>
              <a:t>currently </a:t>
            </a:r>
            <a:r>
              <a:rPr sz="1400" spc="-475" dirty="0">
                <a:solidFill>
                  <a:srgbClr val="3A3838"/>
                </a:solidFill>
                <a:latin typeface="Verdana"/>
                <a:cs typeface="Verdana"/>
              </a:rPr>
              <a:t> </a:t>
            </a:r>
            <a:r>
              <a:rPr sz="1400" dirty="0">
                <a:solidFill>
                  <a:srgbClr val="3A3838"/>
                </a:solidFill>
                <a:latin typeface="Verdana"/>
                <a:cs typeface="Verdana"/>
              </a:rPr>
              <a:t>producing </a:t>
            </a:r>
            <a:r>
              <a:rPr sz="1400" spc="-5" dirty="0">
                <a:solidFill>
                  <a:srgbClr val="3A3838"/>
                </a:solidFill>
                <a:latin typeface="Verdana"/>
                <a:cs typeface="Verdana"/>
              </a:rPr>
              <a:t>at </a:t>
            </a:r>
            <a:r>
              <a:rPr sz="1400" dirty="0">
                <a:solidFill>
                  <a:srgbClr val="3A3838"/>
                </a:solidFill>
                <a:latin typeface="Verdana"/>
                <a:cs typeface="Verdana"/>
              </a:rPr>
              <a:t>a plant located </a:t>
            </a:r>
            <a:r>
              <a:rPr sz="1400" spc="-5" dirty="0">
                <a:solidFill>
                  <a:srgbClr val="3A3838"/>
                </a:solidFill>
                <a:latin typeface="Verdana"/>
                <a:cs typeface="Verdana"/>
              </a:rPr>
              <a:t>10km </a:t>
            </a:r>
            <a:r>
              <a:rPr sz="1400" dirty="0">
                <a:solidFill>
                  <a:srgbClr val="3A3838"/>
                </a:solidFill>
                <a:latin typeface="Verdana"/>
                <a:cs typeface="Verdana"/>
              </a:rPr>
              <a:t>from Los </a:t>
            </a:r>
            <a:r>
              <a:rPr sz="1400" spc="-480" dirty="0">
                <a:solidFill>
                  <a:srgbClr val="3A3838"/>
                </a:solidFill>
                <a:latin typeface="Verdana"/>
                <a:cs typeface="Verdana"/>
              </a:rPr>
              <a:t> </a:t>
            </a:r>
            <a:r>
              <a:rPr sz="1400" dirty="0">
                <a:solidFill>
                  <a:srgbClr val="3A3838"/>
                </a:solidFill>
                <a:latin typeface="Verdana"/>
                <a:cs typeface="Verdana"/>
              </a:rPr>
              <a:t>Campos</a:t>
            </a:r>
            <a:endParaRPr sz="1400" dirty="0">
              <a:latin typeface="Verdana"/>
              <a:cs typeface="Verdana"/>
            </a:endParaRPr>
          </a:p>
          <a:p>
            <a:pPr marL="241300" indent="-228600">
              <a:lnSpc>
                <a:spcPct val="100000"/>
              </a:lnSpc>
              <a:spcBef>
                <a:spcPts val="994"/>
              </a:spcBef>
              <a:buClr>
                <a:srgbClr val="C7BA87"/>
              </a:buClr>
              <a:buFont typeface="Arial"/>
              <a:buChar char="•"/>
              <a:tabLst>
                <a:tab pos="240665" algn="l"/>
                <a:tab pos="241300" algn="l"/>
              </a:tabLst>
            </a:pPr>
            <a:r>
              <a:rPr sz="1400" spc="-5" dirty="0">
                <a:solidFill>
                  <a:srgbClr val="3A3838"/>
                </a:solidFill>
                <a:latin typeface="Verdana"/>
                <a:cs typeface="Verdana"/>
              </a:rPr>
              <a:t>Potential</a:t>
            </a:r>
            <a:r>
              <a:rPr sz="1400" spc="-35" dirty="0">
                <a:solidFill>
                  <a:srgbClr val="3A3838"/>
                </a:solidFill>
                <a:latin typeface="Verdana"/>
                <a:cs typeface="Verdana"/>
              </a:rPr>
              <a:t> </a:t>
            </a:r>
            <a:r>
              <a:rPr sz="1400" spc="-5" dirty="0">
                <a:solidFill>
                  <a:srgbClr val="3A3838"/>
                </a:solidFill>
                <a:latin typeface="Verdana"/>
                <a:cs typeface="Verdana"/>
              </a:rPr>
              <a:t>to</a:t>
            </a:r>
            <a:r>
              <a:rPr sz="1400" dirty="0">
                <a:solidFill>
                  <a:srgbClr val="3A3838"/>
                </a:solidFill>
                <a:latin typeface="Verdana"/>
                <a:cs typeface="Verdana"/>
              </a:rPr>
              <a:t> develop</a:t>
            </a:r>
            <a:r>
              <a:rPr sz="1400" spc="-40" dirty="0">
                <a:solidFill>
                  <a:srgbClr val="3A3838"/>
                </a:solidFill>
                <a:latin typeface="Verdana"/>
                <a:cs typeface="Verdana"/>
              </a:rPr>
              <a:t> </a:t>
            </a:r>
            <a:r>
              <a:rPr sz="1400" dirty="0">
                <a:solidFill>
                  <a:srgbClr val="3A3838"/>
                </a:solidFill>
                <a:latin typeface="Verdana"/>
                <a:cs typeface="Verdana"/>
              </a:rPr>
              <a:t>a</a:t>
            </a:r>
            <a:r>
              <a:rPr sz="1400" spc="-5" dirty="0">
                <a:solidFill>
                  <a:srgbClr val="3A3838"/>
                </a:solidFill>
                <a:latin typeface="Verdana"/>
                <a:cs typeface="Verdana"/>
              </a:rPr>
              <a:t> </a:t>
            </a:r>
            <a:r>
              <a:rPr sz="1400" dirty="0">
                <a:solidFill>
                  <a:srgbClr val="3A3838"/>
                </a:solidFill>
                <a:latin typeface="Verdana"/>
                <a:cs typeface="Verdana"/>
              </a:rPr>
              <a:t>mineable</a:t>
            </a:r>
            <a:r>
              <a:rPr sz="1400" spc="-40" dirty="0">
                <a:solidFill>
                  <a:srgbClr val="3A3838"/>
                </a:solidFill>
                <a:latin typeface="Verdana"/>
                <a:cs typeface="Verdana"/>
              </a:rPr>
              <a:t> </a:t>
            </a:r>
            <a:r>
              <a:rPr sz="1400" dirty="0">
                <a:solidFill>
                  <a:srgbClr val="3A3838"/>
                </a:solidFill>
                <a:latin typeface="Verdana"/>
                <a:cs typeface="Verdana"/>
              </a:rPr>
              <a:t>resource</a:t>
            </a:r>
            <a:endParaRPr sz="1400" dirty="0">
              <a:latin typeface="Verdana"/>
              <a:cs typeface="Verdana"/>
            </a:endParaRPr>
          </a:p>
          <a:p>
            <a:pPr marL="241300" marR="225425" indent="-228600" algn="just">
              <a:lnSpc>
                <a:spcPct val="100000"/>
              </a:lnSpc>
              <a:spcBef>
                <a:spcPts val="1010"/>
              </a:spcBef>
              <a:buClr>
                <a:srgbClr val="C7BA87"/>
              </a:buClr>
              <a:buFont typeface="Arial"/>
              <a:buChar char="•"/>
              <a:tabLst>
                <a:tab pos="241300" algn="l"/>
              </a:tabLst>
            </a:pPr>
            <a:r>
              <a:rPr sz="1400" dirty="0">
                <a:solidFill>
                  <a:srgbClr val="3A3838"/>
                </a:solidFill>
                <a:latin typeface="Verdana"/>
                <a:cs typeface="Verdana"/>
              </a:rPr>
              <a:t>Maiden </a:t>
            </a:r>
            <a:r>
              <a:rPr sz="1400" spc="5" dirty="0">
                <a:solidFill>
                  <a:srgbClr val="3A3838"/>
                </a:solidFill>
                <a:latin typeface="Verdana"/>
                <a:cs typeface="Verdana"/>
              </a:rPr>
              <a:t>drilling </a:t>
            </a:r>
            <a:r>
              <a:rPr sz="1400" spc="-5" dirty="0">
                <a:solidFill>
                  <a:srgbClr val="3A3838"/>
                </a:solidFill>
                <a:latin typeface="Verdana"/>
                <a:cs typeface="Verdana"/>
              </a:rPr>
              <a:t>funded and environmental </a:t>
            </a:r>
            <a:r>
              <a:rPr sz="1400" spc="-480" dirty="0">
                <a:solidFill>
                  <a:srgbClr val="3A3838"/>
                </a:solidFill>
                <a:latin typeface="Verdana"/>
                <a:cs typeface="Verdana"/>
              </a:rPr>
              <a:t> </a:t>
            </a:r>
            <a:r>
              <a:rPr sz="1400" dirty="0">
                <a:solidFill>
                  <a:srgbClr val="3A3838"/>
                </a:solidFill>
                <a:latin typeface="Verdana"/>
                <a:cs typeface="Verdana"/>
              </a:rPr>
              <a:t>permission</a:t>
            </a:r>
            <a:r>
              <a:rPr sz="1400" spc="-45" dirty="0">
                <a:solidFill>
                  <a:srgbClr val="3A3838"/>
                </a:solidFill>
                <a:latin typeface="Verdana"/>
                <a:cs typeface="Verdana"/>
              </a:rPr>
              <a:t> </a:t>
            </a:r>
            <a:r>
              <a:rPr sz="1400" dirty="0">
                <a:solidFill>
                  <a:srgbClr val="3A3838"/>
                </a:solidFill>
                <a:latin typeface="Verdana"/>
                <a:cs typeface="Verdana"/>
              </a:rPr>
              <a:t>being</a:t>
            </a:r>
            <a:r>
              <a:rPr sz="1400" spc="-20" dirty="0">
                <a:solidFill>
                  <a:srgbClr val="3A3838"/>
                </a:solidFill>
                <a:latin typeface="Verdana"/>
                <a:cs typeface="Verdana"/>
              </a:rPr>
              <a:t> </a:t>
            </a:r>
            <a:r>
              <a:rPr sz="1400" dirty="0">
                <a:solidFill>
                  <a:srgbClr val="3A3838"/>
                </a:solidFill>
                <a:latin typeface="Verdana"/>
                <a:cs typeface="Verdana"/>
              </a:rPr>
              <a:t>concluded</a:t>
            </a:r>
            <a:r>
              <a:rPr sz="1400" spc="-35" dirty="0">
                <a:solidFill>
                  <a:srgbClr val="3A3838"/>
                </a:solidFill>
                <a:latin typeface="Verdana"/>
                <a:cs typeface="Verdana"/>
              </a:rPr>
              <a:t> </a:t>
            </a:r>
            <a:r>
              <a:rPr sz="1400" spc="-5" dirty="0">
                <a:solidFill>
                  <a:srgbClr val="3A3838"/>
                </a:solidFill>
                <a:latin typeface="Verdana"/>
                <a:cs typeface="Verdana"/>
              </a:rPr>
              <a:t>to</a:t>
            </a:r>
            <a:r>
              <a:rPr sz="1400" spc="-20" dirty="0">
                <a:solidFill>
                  <a:srgbClr val="3A3838"/>
                </a:solidFill>
                <a:latin typeface="Verdana"/>
                <a:cs typeface="Verdana"/>
              </a:rPr>
              <a:t> </a:t>
            </a:r>
            <a:r>
              <a:rPr sz="1400" dirty="0">
                <a:solidFill>
                  <a:srgbClr val="3A3838"/>
                </a:solidFill>
                <a:latin typeface="Verdana"/>
                <a:cs typeface="Verdana"/>
              </a:rPr>
              <a:t>commence </a:t>
            </a:r>
            <a:r>
              <a:rPr lang="en-GB" sz="1400" dirty="0">
                <a:solidFill>
                  <a:srgbClr val="3A3838"/>
                </a:solidFill>
                <a:latin typeface="Verdana"/>
                <a:cs typeface="Verdana"/>
              </a:rPr>
              <a:t>as soon as feasible </a:t>
            </a:r>
          </a:p>
        </p:txBody>
      </p:sp>
      <p:sp>
        <p:nvSpPr>
          <p:cNvPr id="7" name="object 7"/>
          <p:cNvSpPr txBox="1"/>
          <p:nvPr/>
        </p:nvSpPr>
        <p:spPr>
          <a:xfrm>
            <a:off x="6279470" y="1041473"/>
            <a:ext cx="4831080" cy="208279"/>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9B4413"/>
                </a:solidFill>
                <a:latin typeface="Verdana"/>
                <a:cs typeface="Verdana"/>
              </a:rPr>
              <a:t>Summary </a:t>
            </a:r>
            <a:r>
              <a:rPr sz="1200" b="1" dirty="0">
                <a:solidFill>
                  <a:srgbClr val="9B4413"/>
                </a:solidFill>
                <a:latin typeface="Verdana"/>
                <a:cs typeface="Verdana"/>
              </a:rPr>
              <a:t>of</a:t>
            </a:r>
            <a:r>
              <a:rPr sz="1200" b="1" spc="10" dirty="0">
                <a:solidFill>
                  <a:srgbClr val="9B4413"/>
                </a:solidFill>
                <a:latin typeface="Verdana"/>
                <a:cs typeface="Verdana"/>
              </a:rPr>
              <a:t> </a:t>
            </a:r>
            <a:r>
              <a:rPr sz="1200" b="1" spc="-5" dirty="0">
                <a:solidFill>
                  <a:srgbClr val="9B4413"/>
                </a:solidFill>
                <a:latin typeface="Verdana"/>
                <a:cs typeface="Verdana"/>
              </a:rPr>
              <a:t>high-grade</a:t>
            </a:r>
            <a:r>
              <a:rPr sz="1200" b="1" spc="-10" dirty="0">
                <a:solidFill>
                  <a:srgbClr val="9B4413"/>
                </a:solidFill>
                <a:latin typeface="Verdana"/>
                <a:cs typeface="Verdana"/>
              </a:rPr>
              <a:t> </a:t>
            </a:r>
            <a:r>
              <a:rPr sz="1200" b="1" spc="-5" dirty="0">
                <a:solidFill>
                  <a:srgbClr val="9B4413"/>
                </a:solidFill>
                <a:latin typeface="Verdana"/>
                <a:cs typeface="Verdana"/>
              </a:rPr>
              <a:t>samples</a:t>
            </a:r>
            <a:r>
              <a:rPr sz="1200" b="1" spc="20" dirty="0">
                <a:solidFill>
                  <a:srgbClr val="9B4413"/>
                </a:solidFill>
                <a:latin typeface="Verdana"/>
                <a:cs typeface="Verdana"/>
              </a:rPr>
              <a:t> </a:t>
            </a:r>
            <a:r>
              <a:rPr sz="1200" b="1" spc="-5" dirty="0">
                <a:solidFill>
                  <a:srgbClr val="9B4413"/>
                </a:solidFill>
                <a:latin typeface="Verdana"/>
                <a:cs typeface="Verdana"/>
              </a:rPr>
              <a:t>from</a:t>
            </a:r>
            <a:r>
              <a:rPr sz="1200" b="1" spc="15" dirty="0">
                <a:solidFill>
                  <a:srgbClr val="9B4413"/>
                </a:solidFill>
                <a:latin typeface="Verdana"/>
                <a:cs typeface="Verdana"/>
              </a:rPr>
              <a:t> </a:t>
            </a:r>
            <a:r>
              <a:rPr sz="1200" b="1" dirty="0">
                <a:solidFill>
                  <a:srgbClr val="9B4413"/>
                </a:solidFill>
                <a:latin typeface="Verdana"/>
                <a:cs typeface="Verdana"/>
              </a:rPr>
              <a:t>Los</a:t>
            </a:r>
            <a:r>
              <a:rPr sz="1200" b="1" spc="-5" dirty="0">
                <a:solidFill>
                  <a:srgbClr val="9B4413"/>
                </a:solidFill>
                <a:latin typeface="Verdana"/>
                <a:cs typeface="Verdana"/>
              </a:rPr>
              <a:t> Campos</a:t>
            </a:r>
            <a:r>
              <a:rPr sz="1200" b="1" spc="-10" dirty="0">
                <a:solidFill>
                  <a:srgbClr val="9B4413"/>
                </a:solidFill>
                <a:latin typeface="Verdana"/>
                <a:cs typeface="Verdana"/>
              </a:rPr>
              <a:t> </a:t>
            </a:r>
            <a:r>
              <a:rPr sz="1200" b="1" spc="-5" dirty="0">
                <a:solidFill>
                  <a:srgbClr val="9B4413"/>
                </a:solidFill>
                <a:latin typeface="Verdana"/>
                <a:cs typeface="Verdana"/>
              </a:rPr>
              <a:t>2019</a:t>
            </a:r>
            <a:endParaRPr sz="1200" dirty="0">
              <a:latin typeface="Verdana"/>
              <a:cs typeface="Verdana"/>
            </a:endParaRPr>
          </a:p>
        </p:txBody>
      </p:sp>
      <p:graphicFrame>
        <p:nvGraphicFramePr>
          <p:cNvPr id="8" name="object 8"/>
          <p:cNvGraphicFramePr>
            <a:graphicFrameLocks noGrp="1"/>
          </p:cNvGraphicFramePr>
          <p:nvPr>
            <p:extLst>
              <p:ext uri="{D42A27DB-BD31-4B8C-83A1-F6EECF244321}">
                <p14:modId xmlns:p14="http://schemas.microsoft.com/office/powerpoint/2010/main" val="1630394877"/>
              </p:ext>
            </p:extLst>
          </p:nvPr>
        </p:nvGraphicFramePr>
        <p:xfrm>
          <a:off x="6267422" y="1525272"/>
          <a:ext cx="4851400" cy="4779662"/>
        </p:xfrm>
        <a:graphic>
          <a:graphicData uri="http://schemas.openxmlformats.org/drawingml/2006/table">
            <a:tbl>
              <a:tblPr firstRow="1" bandRow="1">
                <a:tableStyleId>{2D5ABB26-0587-4C30-8999-92F81FD0307C}</a:tableStyleId>
              </a:tblPr>
              <a:tblGrid>
                <a:gridCol w="1597660">
                  <a:extLst>
                    <a:ext uri="{9D8B030D-6E8A-4147-A177-3AD203B41FA5}">
                      <a16:colId xmlns:a16="http://schemas.microsoft.com/office/drawing/2014/main" val="20000"/>
                    </a:ext>
                  </a:extLst>
                </a:gridCol>
                <a:gridCol w="1617980">
                  <a:extLst>
                    <a:ext uri="{9D8B030D-6E8A-4147-A177-3AD203B41FA5}">
                      <a16:colId xmlns:a16="http://schemas.microsoft.com/office/drawing/2014/main" val="20001"/>
                    </a:ext>
                  </a:extLst>
                </a:gridCol>
                <a:gridCol w="1635760">
                  <a:extLst>
                    <a:ext uri="{9D8B030D-6E8A-4147-A177-3AD203B41FA5}">
                      <a16:colId xmlns:a16="http://schemas.microsoft.com/office/drawing/2014/main" val="20002"/>
                    </a:ext>
                  </a:extLst>
                </a:gridCol>
              </a:tblGrid>
              <a:tr h="239044">
                <a:tc>
                  <a:txBody>
                    <a:bodyPr/>
                    <a:lstStyle/>
                    <a:p>
                      <a:pPr marL="19685" algn="ctr">
                        <a:lnSpc>
                          <a:spcPct val="100000"/>
                        </a:lnSpc>
                      </a:pPr>
                      <a:r>
                        <a:rPr sz="1000" b="1" spc="-10" dirty="0">
                          <a:solidFill>
                            <a:srgbClr val="FFFFFF"/>
                          </a:solidFill>
                          <a:latin typeface="Verdana"/>
                          <a:cs typeface="Verdana"/>
                        </a:rPr>
                        <a:t>Sample</a:t>
                      </a:r>
                      <a:endParaRPr sz="1000" dirty="0">
                        <a:latin typeface="Verdana"/>
                        <a:cs typeface="Verdana"/>
                      </a:endParaRPr>
                    </a:p>
                  </a:txBody>
                  <a:tcPr marL="0" marR="0" marT="0" marB="0" anchor="ctr">
                    <a:lnB w="12700">
                      <a:solidFill>
                        <a:srgbClr val="FFFFFF"/>
                      </a:solidFill>
                      <a:prstDash val="solid"/>
                    </a:lnB>
                    <a:solidFill>
                      <a:srgbClr val="C7BA87"/>
                    </a:solidFill>
                  </a:tcPr>
                </a:tc>
                <a:tc>
                  <a:txBody>
                    <a:bodyPr/>
                    <a:lstStyle/>
                    <a:p>
                      <a:pPr marL="36830" algn="ctr">
                        <a:lnSpc>
                          <a:spcPct val="100000"/>
                        </a:lnSpc>
                      </a:pPr>
                      <a:r>
                        <a:rPr sz="1000" b="1" spc="-10" dirty="0">
                          <a:solidFill>
                            <a:srgbClr val="FFFFFF"/>
                          </a:solidFill>
                          <a:latin typeface="Verdana"/>
                          <a:cs typeface="Verdana"/>
                        </a:rPr>
                        <a:t>Ag</a:t>
                      </a:r>
                      <a:r>
                        <a:rPr sz="1000" b="1" spc="-15" dirty="0">
                          <a:solidFill>
                            <a:srgbClr val="FFFFFF"/>
                          </a:solidFill>
                          <a:latin typeface="Verdana"/>
                          <a:cs typeface="Verdana"/>
                        </a:rPr>
                        <a:t> </a:t>
                      </a:r>
                      <a:r>
                        <a:rPr sz="1000" b="1" spc="-10" dirty="0">
                          <a:solidFill>
                            <a:srgbClr val="FFFFFF"/>
                          </a:solidFill>
                          <a:latin typeface="Verdana"/>
                          <a:cs typeface="Verdana"/>
                        </a:rPr>
                        <a:t>(g/t)</a:t>
                      </a:r>
                      <a:endParaRPr sz="1000" dirty="0">
                        <a:latin typeface="Verdana"/>
                        <a:cs typeface="Verdana"/>
                      </a:endParaRPr>
                    </a:p>
                  </a:txBody>
                  <a:tcPr marL="0" marR="0" marT="0" marB="0" anchor="ctr">
                    <a:lnB w="12700">
                      <a:solidFill>
                        <a:srgbClr val="FFFFFF"/>
                      </a:solidFill>
                      <a:prstDash val="solid"/>
                    </a:lnB>
                    <a:solidFill>
                      <a:srgbClr val="C7BA87"/>
                    </a:solidFill>
                  </a:tcPr>
                </a:tc>
                <a:tc>
                  <a:txBody>
                    <a:bodyPr/>
                    <a:lstStyle/>
                    <a:p>
                      <a:pPr marL="19050" algn="ctr">
                        <a:lnSpc>
                          <a:spcPct val="100000"/>
                        </a:lnSpc>
                      </a:pPr>
                      <a:r>
                        <a:rPr sz="1000" b="1" spc="-10" dirty="0">
                          <a:solidFill>
                            <a:srgbClr val="FFFFFF"/>
                          </a:solidFill>
                          <a:latin typeface="Verdana"/>
                          <a:cs typeface="Verdana"/>
                        </a:rPr>
                        <a:t>Ag</a:t>
                      </a:r>
                      <a:r>
                        <a:rPr sz="1000" b="1" spc="-20" dirty="0">
                          <a:solidFill>
                            <a:srgbClr val="FFFFFF"/>
                          </a:solidFill>
                          <a:latin typeface="Verdana"/>
                          <a:cs typeface="Verdana"/>
                        </a:rPr>
                        <a:t> </a:t>
                      </a:r>
                      <a:r>
                        <a:rPr sz="1000" b="1" spc="-5" dirty="0">
                          <a:solidFill>
                            <a:srgbClr val="FFFFFF"/>
                          </a:solidFill>
                          <a:latin typeface="Verdana"/>
                          <a:cs typeface="Verdana"/>
                        </a:rPr>
                        <a:t>(oz/t)</a:t>
                      </a:r>
                      <a:endParaRPr sz="1000" dirty="0">
                        <a:latin typeface="Verdana"/>
                        <a:cs typeface="Verdana"/>
                      </a:endParaRPr>
                    </a:p>
                  </a:txBody>
                  <a:tcPr marL="0" marR="0" marT="0" marB="0" anchor="ctr">
                    <a:lnB w="12700">
                      <a:solidFill>
                        <a:srgbClr val="FFFFFF"/>
                      </a:solidFill>
                      <a:prstDash val="solid"/>
                    </a:lnB>
                    <a:solidFill>
                      <a:srgbClr val="C7BA87"/>
                    </a:solidFill>
                  </a:tcPr>
                </a:tc>
                <a:extLst>
                  <a:ext uri="{0D108BD9-81ED-4DB2-BD59-A6C34878D82A}">
                    <a16:rowId xmlns:a16="http://schemas.microsoft.com/office/drawing/2014/main" val="10000"/>
                  </a:ext>
                </a:extLst>
              </a:tr>
              <a:tr h="324330">
                <a:tc>
                  <a:txBody>
                    <a:bodyPr/>
                    <a:lstStyle/>
                    <a:p>
                      <a:pPr marL="17780" algn="ctr">
                        <a:lnSpc>
                          <a:spcPct val="100000"/>
                        </a:lnSpc>
                        <a:spcBef>
                          <a:spcPts val="670"/>
                        </a:spcBef>
                      </a:pPr>
                      <a:r>
                        <a:rPr sz="1000" spc="-5" dirty="0">
                          <a:solidFill>
                            <a:srgbClr val="3A3838"/>
                          </a:solidFill>
                          <a:latin typeface="Verdana"/>
                          <a:cs typeface="Verdana"/>
                        </a:rPr>
                        <a:t>6940</a:t>
                      </a:r>
                      <a:endParaRPr sz="1000" dirty="0">
                        <a:latin typeface="Verdana"/>
                        <a:cs typeface="Verdana"/>
                      </a:endParaRPr>
                    </a:p>
                  </a:txBody>
                  <a:tcPr marL="0" marR="0" marT="85090" marB="0">
                    <a:lnT w="12700">
                      <a:solidFill>
                        <a:srgbClr val="FFFFFF"/>
                      </a:solidFill>
                      <a:prstDash val="solid"/>
                    </a:lnT>
                    <a:lnB w="12700">
                      <a:solidFill>
                        <a:srgbClr val="FFFFFF"/>
                      </a:solidFill>
                      <a:prstDash val="solid"/>
                    </a:lnB>
                    <a:solidFill>
                      <a:srgbClr val="C7BA87"/>
                    </a:solidFill>
                  </a:tcPr>
                </a:tc>
                <a:tc>
                  <a:txBody>
                    <a:bodyPr/>
                    <a:lstStyle/>
                    <a:p>
                      <a:pPr marL="38100" algn="ctr">
                        <a:lnSpc>
                          <a:spcPct val="100000"/>
                        </a:lnSpc>
                        <a:spcBef>
                          <a:spcPts val="670"/>
                        </a:spcBef>
                      </a:pPr>
                      <a:r>
                        <a:rPr sz="1000" spc="-5" dirty="0">
                          <a:solidFill>
                            <a:srgbClr val="3A3838"/>
                          </a:solidFill>
                          <a:latin typeface="Verdana"/>
                          <a:cs typeface="Verdana"/>
                        </a:rPr>
                        <a:t>161</a:t>
                      </a:r>
                      <a:endParaRPr sz="1000" dirty="0">
                        <a:latin typeface="Verdana"/>
                        <a:cs typeface="Verdana"/>
                      </a:endParaRPr>
                    </a:p>
                  </a:txBody>
                  <a:tcPr marL="0" marR="0" marT="85090" marB="0">
                    <a:lnT w="12700">
                      <a:solidFill>
                        <a:srgbClr val="FFFFFF"/>
                      </a:solidFill>
                      <a:prstDash val="solid"/>
                    </a:lnT>
                    <a:lnB w="12700">
                      <a:solidFill>
                        <a:srgbClr val="FFFFFF"/>
                      </a:solidFill>
                      <a:prstDash val="solid"/>
                    </a:lnB>
                    <a:solidFill>
                      <a:srgbClr val="C7BA87"/>
                    </a:solidFill>
                  </a:tcPr>
                </a:tc>
                <a:tc>
                  <a:txBody>
                    <a:bodyPr/>
                    <a:lstStyle/>
                    <a:p>
                      <a:pPr marL="17145" algn="ctr">
                        <a:lnSpc>
                          <a:spcPct val="100000"/>
                        </a:lnSpc>
                        <a:spcBef>
                          <a:spcPts val="670"/>
                        </a:spcBef>
                      </a:pPr>
                      <a:r>
                        <a:rPr sz="1000" spc="-5" dirty="0">
                          <a:solidFill>
                            <a:srgbClr val="3A3838"/>
                          </a:solidFill>
                          <a:latin typeface="Verdana"/>
                          <a:cs typeface="Verdana"/>
                        </a:rPr>
                        <a:t>5.2</a:t>
                      </a:r>
                      <a:endParaRPr sz="1000" dirty="0">
                        <a:latin typeface="Verdana"/>
                        <a:cs typeface="Verdana"/>
                      </a:endParaRPr>
                    </a:p>
                  </a:txBody>
                  <a:tcPr marL="0" marR="0" marT="85090" marB="0">
                    <a:lnT w="12700">
                      <a:solidFill>
                        <a:srgbClr val="FFFFFF"/>
                      </a:solidFill>
                      <a:prstDash val="solid"/>
                    </a:lnT>
                    <a:lnB w="12700">
                      <a:solidFill>
                        <a:srgbClr val="FFFFFF"/>
                      </a:solidFill>
                      <a:prstDash val="solid"/>
                    </a:lnB>
                    <a:solidFill>
                      <a:srgbClr val="C7BA87"/>
                    </a:solidFill>
                  </a:tcPr>
                </a:tc>
                <a:extLst>
                  <a:ext uri="{0D108BD9-81ED-4DB2-BD59-A6C34878D82A}">
                    <a16:rowId xmlns:a16="http://schemas.microsoft.com/office/drawing/2014/main" val="10001"/>
                  </a:ext>
                </a:extLst>
              </a:tr>
              <a:tr h="324330">
                <a:tc>
                  <a:txBody>
                    <a:bodyPr/>
                    <a:lstStyle/>
                    <a:p>
                      <a:pPr marL="17780" algn="ctr">
                        <a:lnSpc>
                          <a:spcPct val="100000"/>
                        </a:lnSpc>
                        <a:spcBef>
                          <a:spcPts val="670"/>
                        </a:spcBef>
                      </a:pPr>
                      <a:r>
                        <a:rPr sz="1000" spc="-5" dirty="0">
                          <a:solidFill>
                            <a:srgbClr val="3A3838"/>
                          </a:solidFill>
                          <a:latin typeface="Verdana"/>
                          <a:cs typeface="Verdana"/>
                        </a:rPr>
                        <a:t>6942</a:t>
                      </a:r>
                      <a:endParaRPr sz="1000" dirty="0">
                        <a:latin typeface="Verdana"/>
                        <a:cs typeface="Verdana"/>
                      </a:endParaRPr>
                    </a:p>
                  </a:txBody>
                  <a:tcPr marL="0" marR="0" marT="85090" marB="0">
                    <a:lnT w="12700">
                      <a:solidFill>
                        <a:srgbClr val="FFFFFF"/>
                      </a:solidFill>
                      <a:prstDash val="solid"/>
                    </a:lnT>
                    <a:lnB w="12700">
                      <a:solidFill>
                        <a:srgbClr val="FFFFFF"/>
                      </a:solidFill>
                      <a:prstDash val="solid"/>
                    </a:lnB>
                    <a:solidFill>
                      <a:srgbClr val="C7BA87"/>
                    </a:solidFill>
                  </a:tcPr>
                </a:tc>
                <a:tc>
                  <a:txBody>
                    <a:bodyPr/>
                    <a:lstStyle/>
                    <a:p>
                      <a:pPr marL="36195" algn="ctr">
                        <a:lnSpc>
                          <a:spcPct val="100000"/>
                        </a:lnSpc>
                        <a:spcBef>
                          <a:spcPts val="670"/>
                        </a:spcBef>
                      </a:pPr>
                      <a:r>
                        <a:rPr sz="1000" spc="-5" dirty="0">
                          <a:solidFill>
                            <a:srgbClr val="3A3838"/>
                          </a:solidFill>
                          <a:latin typeface="Verdana"/>
                          <a:cs typeface="Verdana"/>
                        </a:rPr>
                        <a:t>59</a:t>
                      </a:r>
                      <a:endParaRPr sz="1000" dirty="0">
                        <a:latin typeface="Verdana"/>
                        <a:cs typeface="Verdana"/>
                      </a:endParaRPr>
                    </a:p>
                  </a:txBody>
                  <a:tcPr marL="0" marR="0" marT="85090" marB="0">
                    <a:lnT w="12700">
                      <a:solidFill>
                        <a:srgbClr val="FFFFFF"/>
                      </a:solidFill>
                      <a:prstDash val="solid"/>
                    </a:lnT>
                    <a:lnB w="12700">
                      <a:solidFill>
                        <a:srgbClr val="FFFFFF"/>
                      </a:solidFill>
                      <a:prstDash val="solid"/>
                    </a:lnB>
                    <a:solidFill>
                      <a:srgbClr val="C7BA87"/>
                    </a:solidFill>
                  </a:tcPr>
                </a:tc>
                <a:tc>
                  <a:txBody>
                    <a:bodyPr/>
                    <a:lstStyle/>
                    <a:p>
                      <a:pPr marL="17145" algn="ctr">
                        <a:lnSpc>
                          <a:spcPct val="100000"/>
                        </a:lnSpc>
                        <a:spcBef>
                          <a:spcPts val="670"/>
                        </a:spcBef>
                      </a:pPr>
                      <a:r>
                        <a:rPr sz="1000" spc="-5" dirty="0">
                          <a:solidFill>
                            <a:srgbClr val="3A3838"/>
                          </a:solidFill>
                          <a:latin typeface="Verdana"/>
                          <a:cs typeface="Verdana"/>
                        </a:rPr>
                        <a:t>1.9</a:t>
                      </a:r>
                      <a:endParaRPr sz="1000" dirty="0">
                        <a:latin typeface="Verdana"/>
                        <a:cs typeface="Verdana"/>
                      </a:endParaRPr>
                    </a:p>
                  </a:txBody>
                  <a:tcPr marL="0" marR="0" marT="85090" marB="0">
                    <a:lnT w="12700">
                      <a:solidFill>
                        <a:srgbClr val="FFFFFF"/>
                      </a:solidFill>
                      <a:prstDash val="solid"/>
                    </a:lnT>
                    <a:lnB w="12700">
                      <a:solidFill>
                        <a:srgbClr val="FFFFFF"/>
                      </a:solidFill>
                      <a:prstDash val="solid"/>
                    </a:lnB>
                    <a:solidFill>
                      <a:srgbClr val="C7BA87"/>
                    </a:solidFill>
                  </a:tcPr>
                </a:tc>
                <a:extLst>
                  <a:ext uri="{0D108BD9-81ED-4DB2-BD59-A6C34878D82A}">
                    <a16:rowId xmlns:a16="http://schemas.microsoft.com/office/drawing/2014/main" val="10002"/>
                  </a:ext>
                </a:extLst>
              </a:tr>
              <a:tr h="324330">
                <a:tc>
                  <a:txBody>
                    <a:bodyPr/>
                    <a:lstStyle/>
                    <a:p>
                      <a:pPr marL="17780" algn="ctr">
                        <a:lnSpc>
                          <a:spcPct val="100000"/>
                        </a:lnSpc>
                        <a:spcBef>
                          <a:spcPts val="670"/>
                        </a:spcBef>
                      </a:pPr>
                      <a:r>
                        <a:rPr sz="1000" spc="-5" dirty="0">
                          <a:solidFill>
                            <a:srgbClr val="3A3838"/>
                          </a:solidFill>
                          <a:latin typeface="Verdana"/>
                          <a:cs typeface="Verdana"/>
                        </a:rPr>
                        <a:t>6946</a:t>
                      </a:r>
                      <a:endParaRPr sz="1000" dirty="0">
                        <a:latin typeface="Verdana"/>
                        <a:cs typeface="Verdana"/>
                      </a:endParaRPr>
                    </a:p>
                  </a:txBody>
                  <a:tcPr marL="0" marR="0" marT="85090" marB="0">
                    <a:lnT w="12700">
                      <a:solidFill>
                        <a:srgbClr val="FFFFFF"/>
                      </a:solidFill>
                      <a:prstDash val="solid"/>
                    </a:lnT>
                    <a:lnB w="12700">
                      <a:solidFill>
                        <a:srgbClr val="FFFFFF"/>
                      </a:solidFill>
                      <a:prstDash val="solid"/>
                    </a:lnB>
                    <a:solidFill>
                      <a:srgbClr val="C7BA87"/>
                    </a:solidFill>
                  </a:tcPr>
                </a:tc>
                <a:tc>
                  <a:txBody>
                    <a:bodyPr/>
                    <a:lstStyle/>
                    <a:p>
                      <a:pPr marL="36195" algn="ctr">
                        <a:lnSpc>
                          <a:spcPct val="100000"/>
                        </a:lnSpc>
                        <a:spcBef>
                          <a:spcPts val="670"/>
                        </a:spcBef>
                      </a:pPr>
                      <a:r>
                        <a:rPr sz="1000" spc="-5" dirty="0">
                          <a:solidFill>
                            <a:srgbClr val="3A3838"/>
                          </a:solidFill>
                          <a:latin typeface="Verdana"/>
                          <a:cs typeface="Verdana"/>
                        </a:rPr>
                        <a:t>97</a:t>
                      </a:r>
                      <a:endParaRPr sz="1000" dirty="0">
                        <a:latin typeface="Verdana"/>
                        <a:cs typeface="Verdana"/>
                      </a:endParaRPr>
                    </a:p>
                  </a:txBody>
                  <a:tcPr marL="0" marR="0" marT="85090" marB="0">
                    <a:lnT w="12700">
                      <a:solidFill>
                        <a:srgbClr val="FFFFFF"/>
                      </a:solidFill>
                      <a:prstDash val="solid"/>
                    </a:lnT>
                    <a:lnB w="12700">
                      <a:solidFill>
                        <a:srgbClr val="FFFFFF"/>
                      </a:solidFill>
                      <a:prstDash val="solid"/>
                    </a:lnB>
                    <a:solidFill>
                      <a:srgbClr val="C7BA87"/>
                    </a:solidFill>
                  </a:tcPr>
                </a:tc>
                <a:tc>
                  <a:txBody>
                    <a:bodyPr/>
                    <a:lstStyle/>
                    <a:p>
                      <a:pPr marL="17145" algn="ctr">
                        <a:lnSpc>
                          <a:spcPct val="100000"/>
                        </a:lnSpc>
                        <a:spcBef>
                          <a:spcPts val="670"/>
                        </a:spcBef>
                      </a:pPr>
                      <a:r>
                        <a:rPr sz="1000" spc="-5" dirty="0">
                          <a:solidFill>
                            <a:srgbClr val="3A3838"/>
                          </a:solidFill>
                          <a:latin typeface="Verdana"/>
                          <a:cs typeface="Verdana"/>
                        </a:rPr>
                        <a:t>3.1</a:t>
                      </a:r>
                      <a:endParaRPr sz="1000" dirty="0">
                        <a:latin typeface="Verdana"/>
                        <a:cs typeface="Verdana"/>
                      </a:endParaRPr>
                    </a:p>
                  </a:txBody>
                  <a:tcPr marL="0" marR="0" marT="85090" marB="0">
                    <a:lnT w="12700">
                      <a:solidFill>
                        <a:srgbClr val="FFFFFF"/>
                      </a:solidFill>
                      <a:prstDash val="solid"/>
                    </a:lnT>
                    <a:lnB w="12700">
                      <a:solidFill>
                        <a:srgbClr val="FFFFFF"/>
                      </a:solidFill>
                      <a:prstDash val="solid"/>
                    </a:lnB>
                    <a:solidFill>
                      <a:srgbClr val="C7BA87"/>
                    </a:solidFill>
                  </a:tcPr>
                </a:tc>
                <a:extLst>
                  <a:ext uri="{0D108BD9-81ED-4DB2-BD59-A6C34878D82A}">
                    <a16:rowId xmlns:a16="http://schemas.microsoft.com/office/drawing/2014/main" val="10003"/>
                  </a:ext>
                </a:extLst>
              </a:tr>
              <a:tr h="324330">
                <a:tc>
                  <a:txBody>
                    <a:bodyPr/>
                    <a:lstStyle/>
                    <a:p>
                      <a:pPr marL="17780" algn="ctr">
                        <a:lnSpc>
                          <a:spcPct val="100000"/>
                        </a:lnSpc>
                        <a:spcBef>
                          <a:spcPts val="670"/>
                        </a:spcBef>
                      </a:pPr>
                      <a:r>
                        <a:rPr sz="1000" spc="-5" dirty="0">
                          <a:solidFill>
                            <a:srgbClr val="3A3838"/>
                          </a:solidFill>
                          <a:latin typeface="Verdana"/>
                          <a:cs typeface="Verdana"/>
                        </a:rPr>
                        <a:t>6947</a:t>
                      </a:r>
                      <a:endParaRPr sz="1000" dirty="0">
                        <a:latin typeface="Verdana"/>
                        <a:cs typeface="Verdana"/>
                      </a:endParaRPr>
                    </a:p>
                  </a:txBody>
                  <a:tcPr marL="0" marR="0" marT="85090" marB="0">
                    <a:lnT w="12700">
                      <a:solidFill>
                        <a:srgbClr val="FFFFFF"/>
                      </a:solidFill>
                      <a:prstDash val="solid"/>
                    </a:lnT>
                    <a:lnB w="12700">
                      <a:solidFill>
                        <a:srgbClr val="FFFFFF"/>
                      </a:solidFill>
                      <a:prstDash val="solid"/>
                    </a:lnB>
                    <a:solidFill>
                      <a:srgbClr val="C7BA87"/>
                    </a:solidFill>
                  </a:tcPr>
                </a:tc>
                <a:tc>
                  <a:txBody>
                    <a:bodyPr/>
                    <a:lstStyle/>
                    <a:p>
                      <a:pPr marL="38100" algn="ctr">
                        <a:lnSpc>
                          <a:spcPct val="100000"/>
                        </a:lnSpc>
                        <a:spcBef>
                          <a:spcPts val="670"/>
                        </a:spcBef>
                      </a:pPr>
                      <a:r>
                        <a:rPr sz="1000" spc="-5" dirty="0">
                          <a:solidFill>
                            <a:srgbClr val="3A3838"/>
                          </a:solidFill>
                          <a:latin typeface="Verdana"/>
                          <a:cs typeface="Verdana"/>
                        </a:rPr>
                        <a:t>219</a:t>
                      </a:r>
                      <a:endParaRPr sz="1000" dirty="0">
                        <a:latin typeface="Verdana"/>
                        <a:cs typeface="Verdana"/>
                      </a:endParaRPr>
                    </a:p>
                  </a:txBody>
                  <a:tcPr marL="0" marR="0" marT="85090" marB="0">
                    <a:lnT w="12700">
                      <a:solidFill>
                        <a:srgbClr val="FFFFFF"/>
                      </a:solidFill>
                      <a:prstDash val="solid"/>
                    </a:lnT>
                    <a:lnB w="12700">
                      <a:solidFill>
                        <a:srgbClr val="FFFFFF"/>
                      </a:solidFill>
                      <a:prstDash val="solid"/>
                    </a:lnB>
                    <a:solidFill>
                      <a:srgbClr val="C7BA87"/>
                    </a:solidFill>
                  </a:tcPr>
                </a:tc>
                <a:tc>
                  <a:txBody>
                    <a:bodyPr/>
                    <a:lstStyle/>
                    <a:p>
                      <a:pPr marL="17145" algn="ctr">
                        <a:lnSpc>
                          <a:spcPct val="100000"/>
                        </a:lnSpc>
                        <a:spcBef>
                          <a:spcPts val="670"/>
                        </a:spcBef>
                      </a:pPr>
                      <a:r>
                        <a:rPr sz="1000" spc="-5" dirty="0">
                          <a:solidFill>
                            <a:srgbClr val="3A3838"/>
                          </a:solidFill>
                          <a:latin typeface="Verdana"/>
                          <a:cs typeface="Verdana"/>
                        </a:rPr>
                        <a:t>7.0</a:t>
                      </a:r>
                      <a:endParaRPr sz="1000" dirty="0">
                        <a:latin typeface="Verdana"/>
                        <a:cs typeface="Verdana"/>
                      </a:endParaRPr>
                    </a:p>
                  </a:txBody>
                  <a:tcPr marL="0" marR="0" marT="85090" marB="0">
                    <a:lnT w="12700">
                      <a:solidFill>
                        <a:srgbClr val="FFFFFF"/>
                      </a:solidFill>
                      <a:prstDash val="solid"/>
                    </a:lnT>
                    <a:lnB w="12700">
                      <a:solidFill>
                        <a:srgbClr val="FFFFFF"/>
                      </a:solidFill>
                      <a:prstDash val="solid"/>
                    </a:lnB>
                    <a:solidFill>
                      <a:srgbClr val="C7BA87"/>
                    </a:solidFill>
                  </a:tcPr>
                </a:tc>
                <a:extLst>
                  <a:ext uri="{0D108BD9-81ED-4DB2-BD59-A6C34878D82A}">
                    <a16:rowId xmlns:a16="http://schemas.microsoft.com/office/drawing/2014/main" val="10004"/>
                  </a:ext>
                </a:extLst>
              </a:tr>
              <a:tr h="324330">
                <a:tc>
                  <a:txBody>
                    <a:bodyPr/>
                    <a:lstStyle/>
                    <a:p>
                      <a:pPr marL="17780" algn="ctr">
                        <a:lnSpc>
                          <a:spcPct val="100000"/>
                        </a:lnSpc>
                        <a:spcBef>
                          <a:spcPts val="670"/>
                        </a:spcBef>
                      </a:pPr>
                      <a:r>
                        <a:rPr sz="1000" spc="-5" dirty="0">
                          <a:solidFill>
                            <a:srgbClr val="3A3838"/>
                          </a:solidFill>
                          <a:latin typeface="Verdana"/>
                          <a:cs typeface="Verdana"/>
                        </a:rPr>
                        <a:t>6959</a:t>
                      </a:r>
                      <a:endParaRPr sz="1000" dirty="0">
                        <a:latin typeface="Verdana"/>
                        <a:cs typeface="Verdana"/>
                      </a:endParaRPr>
                    </a:p>
                  </a:txBody>
                  <a:tcPr marL="0" marR="0" marT="85090" marB="0">
                    <a:lnT w="12700">
                      <a:solidFill>
                        <a:srgbClr val="FFFFFF"/>
                      </a:solidFill>
                      <a:prstDash val="solid"/>
                    </a:lnT>
                    <a:lnB w="12700">
                      <a:solidFill>
                        <a:srgbClr val="FFFFFF"/>
                      </a:solidFill>
                      <a:prstDash val="solid"/>
                    </a:lnB>
                    <a:solidFill>
                      <a:srgbClr val="C7BA87"/>
                    </a:solidFill>
                  </a:tcPr>
                </a:tc>
                <a:tc>
                  <a:txBody>
                    <a:bodyPr/>
                    <a:lstStyle/>
                    <a:p>
                      <a:pPr marL="36195" algn="ctr">
                        <a:lnSpc>
                          <a:spcPct val="100000"/>
                        </a:lnSpc>
                        <a:spcBef>
                          <a:spcPts val="670"/>
                        </a:spcBef>
                      </a:pPr>
                      <a:r>
                        <a:rPr sz="1000" spc="-5" dirty="0">
                          <a:solidFill>
                            <a:srgbClr val="3A3838"/>
                          </a:solidFill>
                          <a:latin typeface="Verdana"/>
                          <a:cs typeface="Verdana"/>
                        </a:rPr>
                        <a:t>94</a:t>
                      </a:r>
                      <a:endParaRPr sz="1000" dirty="0">
                        <a:latin typeface="Verdana"/>
                        <a:cs typeface="Verdana"/>
                      </a:endParaRPr>
                    </a:p>
                  </a:txBody>
                  <a:tcPr marL="0" marR="0" marT="85090" marB="0">
                    <a:lnT w="12700">
                      <a:solidFill>
                        <a:srgbClr val="FFFFFF"/>
                      </a:solidFill>
                      <a:prstDash val="solid"/>
                    </a:lnT>
                    <a:lnB w="12700">
                      <a:solidFill>
                        <a:srgbClr val="FFFFFF"/>
                      </a:solidFill>
                      <a:prstDash val="solid"/>
                    </a:lnB>
                    <a:solidFill>
                      <a:srgbClr val="C7BA87"/>
                    </a:solidFill>
                  </a:tcPr>
                </a:tc>
                <a:tc>
                  <a:txBody>
                    <a:bodyPr/>
                    <a:lstStyle/>
                    <a:p>
                      <a:pPr marL="17145" algn="ctr">
                        <a:lnSpc>
                          <a:spcPct val="100000"/>
                        </a:lnSpc>
                        <a:spcBef>
                          <a:spcPts val="670"/>
                        </a:spcBef>
                      </a:pPr>
                      <a:r>
                        <a:rPr sz="1000" spc="-5" dirty="0">
                          <a:solidFill>
                            <a:srgbClr val="3A3838"/>
                          </a:solidFill>
                          <a:latin typeface="Verdana"/>
                          <a:cs typeface="Verdana"/>
                        </a:rPr>
                        <a:t>3.0</a:t>
                      </a:r>
                      <a:endParaRPr sz="1000" dirty="0">
                        <a:latin typeface="Verdana"/>
                        <a:cs typeface="Verdana"/>
                      </a:endParaRPr>
                    </a:p>
                  </a:txBody>
                  <a:tcPr marL="0" marR="0" marT="85090" marB="0">
                    <a:lnT w="12700">
                      <a:solidFill>
                        <a:srgbClr val="FFFFFF"/>
                      </a:solidFill>
                      <a:prstDash val="solid"/>
                    </a:lnT>
                    <a:lnB w="12700">
                      <a:solidFill>
                        <a:srgbClr val="FFFFFF"/>
                      </a:solidFill>
                      <a:prstDash val="solid"/>
                    </a:lnB>
                    <a:solidFill>
                      <a:srgbClr val="C7BA87"/>
                    </a:solidFill>
                  </a:tcPr>
                </a:tc>
                <a:extLst>
                  <a:ext uri="{0D108BD9-81ED-4DB2-BD59-A6C34878D82A}">
                    <a16:rowId xmlns:a16="http://schemas.microsoft.com/office/drawing/2014/main" val="10005"/>
                  </a:ext>
                </a:extLst>
              </a:tr>
              <a:tr h="324330">
                <a:tc>
                  <a:txBody>
                    <a:bodyPr/>
                    <a:lstStyle/>
                    <a:p>
                      <a:pPr marL="17780" algn="ctr">
                        <a:lnSpc>
                          <a:spcPct val="100000"/>
                        </a:lnSpc>
                        <a:spcBef>
                          <a:spcPts val="670"/>
                        </a:spcBef>
                      </a:pPr>
                      <a:r>
                        <a:rPr sz="1000" spc="-5" dirty="0">
                          <a:solidFill>
                            <a:srgbClr val="3A3838"/>
                          </a:solidFill>
                          <a:latin typeface="Verdana"/>
                          <a:cs typeface="Verdana"/>
                        </a:rPr>
                        <a:t>6968</a:t>
                      </a:r>
                      <a:endParaRPr sz="1000" dirty="0">
                        <a:latin typeface="Verdana"/>
                        <a:cs typeface="Verdana"/>
                      </a:endParaRPr>
                    </a:p>
                  </a:txBody>
                  <a:tcPr marL="0" marR="0" marT="85090" marB="0">
                    <a:lnT w="12700">
                      <a:solidFill>
                        <a:srgbClr val="FFFFFF"/>
                      </a:solidFill>
                      <a:prstDash val="solid"/>
                    </a:lnT>
                    <a:lnB w="12700">
                      <a:solidFill>
                        <a:srgbClr val="FFFFFF"/>
                      </a:solidFill>
                      <a:prstDash val="solid"/>
                    </a:lnB>
                    <a:solidFill>
                      <a:srgbClr val="C7BA87"/>
                    </a:solidFill>
                  </a:tcPr>
                </a:tc>
                <a:tc>
                  <a:txBody>
                    <a:bodyPr/>
                    <a:lstStyle/>
                    <a:p>
                      <a:pPr marL="38100" algn="ctr">
                        <a:lnSpc>
                          <a:spcPct val="100000"/>
                        </a:lnSpc>
                        <a:spcBef>
                          <a:spcPts val="670"/>
                        </a:spcBef>
                      </a:pPr>
                      <a:r>
                        <a:rPr sz="1000" spc="-5" dirty="0">
                          <a:solidFill>
                            <a:srgbClr val="3A3838"/>
                          </a:solidFill>
                          <a:latin typeface="Verdana"/>
                          <a:cs typeface="Verdana"/>
                        </a:rPr>
                        <a:t>218</a:t>
                      </a:r>
                      <a:endParaRPr sz="1000" dirty="0">
                        <a:latin typeface="Verdana"/>
                        <a:cs typeface="Verdana"/>
                      </a:endParaRPr>
                    </a:p>
                  </a:txBody>
                  <a:tcPr marL="0" marR="0" marT="85090" marB="0">
                    <a:lnT w="12700">
                      <a:solidFill>
                        <a:srgbClr val="FFFFFF"/>
                      </a:solidFill>
                      <a:prstDash val="solid"/>
                    </a:lnT>
                    <a:lnB w="12700">
                      <a:solidFill>
                        <a:srgbClr val="FFFFFF"/>
                      </a:solidFill>
                      <a:prstDash val="solid"/>
                    </a:lnB>
                    <a:solidFill>
                      <a:srgbClr val="C7BA87"/>
                    </a:solidFill>
                  </a:tcPr>
                </a:tc>
                <a:tc>
                  <a:txBody>
                    <a:bodyPr/>
                    <a:lstStyle/>
                    <a:p>
                      <a:pPr marL="17145" algn="ctr">
                        <a:lnSpc>
                          <a:spcPct val="100000"/>
                        </a:lnSpc>
                        <a:spcBef>
                          <a:spcPts val="670"/>
                        </a:spcBef>
                      </a:pPr>
                      <a:r>
                        <a:rPr sz="1000" spc="-5" dirty="0">
                          <a:solidFill>
                            <a:srgbClr val="3A3838"/>
                          </a:solidFill>
                          <a:latin typeface="Verdana"/>
                          <a:cs typeface="Verdana"/>
                        </a:rPr>
                        <a:t>7.0</a:t>
                      </a:r>
                      <a:endParaRPr sz="1000" dirty="0">
                        <a:latin typeface="Verdana"/>
                        <a:cs typeface="Verdana"/>
                      </a:endParaRPr>
                    </a:p>
                  </a:txBody>
                  <a:tcPr marL="0" marR="0" marT="85090" marB="0">
                    <a:lnT w="12700">
                      <a:solidFill>
                        <a:srgbClr val="FFFFFF"/>
                      </a:solidFill>
                      <a:prstDash val="solid"/>
                    </a:lnT>
                    <a:lnB w="12700">
                      <a:solidFill>
                        <a:srgbClr val="FFFFFF"/>
                      </a:solidFill>
                      <a:prstDash val="solid"/>
                    </a:lnB>
                    <a:solidFill>
                      <a:srgbClr val="C7BA87"/>
                    </a:solidFill>
                  </a:tcPr>
                </a:tc>
                <a:extLst>
                  <a:ext uri="{0D108BD9-81ED-4DB2-BD59-A6C34878D82A}">
                    <a16:rowId xmlns:a16="http://schemas.microsoft.com/office/drawing/2014/main" val="10006"/>
                  </a:ext>
                </a:extLst>
              </a:tr>
              <a:tr h="324330">
                <a:tc>
                  <a:txBody>
                    <a:bodyPr/>
                    <a:lstStyle/>
                    <a:p>
                      <a:pPr marL="17780" algn="ctr">
                        <a:lnSpc>
                          <a:spcPct val="100000"/>
                        </a:lnSpc>
                        <a:spcBef>
                          <a:spcPts val="670"/>
                        </a:spcBef>
                      </a:pPr>
                      <a:r>
                        <a:rPr sz="1000" spc="-5" dirty="0">
                          <a:solidFill>
                            <a:srgbClr val="3A3838"/>
                          </a:solidFill>
                          <a:latin typeface="Verdana"/>
                          <a:cs typeface="Verdana"/>
                        </a:rPr>
                        <a:t>6969</a:t>
                      </a:r>
                      <a:endParaRPr sz="1000" dirty="0">
                        <a:latin typeface="Verdana"/>
                        <a:cs typeface="Verdana"/>
                      </a:endParaRPr>
                    </a:p>
                  </a:txBody>
                  <a:tcPr marL="0" marR="0" marT="85090" marB="0">
                    <a:lnT w="12700">
                      <a:solidFill>
                        <a:srgbClr val="FFFFFF"/>
                      </a:solidFill>
                      <a:prstDash val="solid"/>
                    </a:lnT>
                    <a:lnB w="12700">
                      <a:solidFill>
                        <a:srgbClr val="FFFFFF"/>
                      </a:solidFill>
                      <a:prstDash val="solid"/>
                    </a:lnB>
                    <a:solidFill>
                      <a:srgbClr val="C7BA87"/>
                    </a:solidFill>
                  </a:tcPr>
                </a:tc>
                <a:tc>
                  <a:txBody>
                    <a:bodyPr/>
                    <a:lstStyle/>
                    <a:p>
                      <a:pPr marL="36195" algn="ctr">
                        <a:lnSpc>
                          <a:spcPct val="100000"/>
                        </a:lnSpc>
                        <a:spcBef>
                          <a:spcPts val="670"/>
                        </a:spcBef>
                      </a:pPr>
                      <a:r>
                        <a:rPr sz="1000" spc="-5" dirty="0">
                          <a:solidFill>
                            <a:srgbClr val="3A3838"/>
                          </a:solidFill>
                          <a:latin typeface="Verdana"/>
                          <a:cs typeface="Verdana"/>
                        </a:rPr>
                        <a:t>46</a:t>
                      </a:r>
                      <a:endParaRPr sz="1000" dirty="0">
                        <a:latin typeface="Verdana"/>
                        <a:cs typeface="Verdana"/>
                      </a:endParaRPr>
                    </a:p>
                  </a:txBody>
                  <a:tcPr marL="0" marR="0" marT="85090" marB="0">
                    <a:lnT w="12700">
                      <a:solidFill>
                        <a:srgbClr val="FFFFFF"/>
                      </a:solidFill>
                      <a:prstDash val="solid"/>
                    </a:lnT>
                    <a:lnB w="12700">
                      <a:solidFill>
                        <a:srgbClr val="FFFFFF"/>
                      </a:solidFill>
                      <a:prstDash val="solid"/>
                    </a:lnB>
                    <a:solidFill>
                      <a:srgbClr val="C7BA87"/>
                    </a:solidFill>
                  </a:tcPr>
                </a:tc>
                <a:tc>
                  <a:txBody>
                    <a:bodyPr/>
                    <a:lstStyle/>
                    <a:p>
                      <a:pPr marL="17145" algn="ctr">
                        <a:lnSpc>
                          <a:spcPct val="100000"/>
                        </a:lnSpc>
                        <a:spcBef>
                          <a:spcPts val="670"/>
                        </a:spcBef>
                      </a:pPr>
                      <a:r>
                        <a:rPr sz="1000" spc="-5" dirty="0">
                          <a:solidFill>
                            <a:srgbClr val="3A3838"/>
                          </a:solidFill>
                          <a:latin typeface="Verdana"/>
                          <a:cs typeface="Verdana"/>
                        </a:rPr>
                        <a:t>1.5</a:t>
                      </a:r>
                      <a:endParaRPr sz="1000" dirty="0">
                        <a:latin typeface="Verdana"/>
                        <a:cs typeface="Verdana"/>
                      </a:endParaRPr>
                    </a:p>
                  </a:txBody>
                  <a:tcPr marL="0" marR="0" marT="85090" marB="0">
                    <a:lnT w="12700">
                      <a:solidFill>
                        <a:srgbClr val="FFFFFF"/>
                      </a:solidFill>
                      <a:prstDash val="solid"/>
                    </a:lnT>
                    <a:lnB w="12700">
                      <a:solidFill>
                        <a:srgbClr val="FFFFFF"/>
                      </a:solidFill>
                      <a:prstDash val="solid"/>
                    </a:lnB>
                    <a:solidFill>
                      <a:srgbClr val="C7BA87"/>
                    </a:solidFill>
                  </a:tcPr>
                </a:tc>
                <a:extLst>
                  <a:ext uri="{0D108BD9-81ED-4DB2-BD59-A6C34878D82A}">
                    <a16:rowId xmlns:a16="http://schemas.microsoft.com/office/drawing/2014/main" val="10007"/>
                  </a:ext>
                </a:extLst>
              </a:tr>
              <a:tr h="324330">
                <a:tc>
                  <a:txBody>
                    <a:bodyPr/>
                    <a:lstStyle/>
                    <a:p>
                      <a:pPr marL="17780" algn="ctr">
                        <a:lnSpc>
                          <a:spcPct val="100000"/>
                        </a:lnSpc>
                        <a:spcBef>
                          <a:spcPts val="670"/>
                        </a:spcBef>
                      </a:pPr>
                      <a:r>
                        <a:rPr sz="1000" spc="-5" dirty="0">
                          <a:solidFill>
                            <a:srgbClr val="3A3838"/>
                          </a:solidFill>
                          <a:latin typeface="Verdana"/>
                          <a:cs typeface="Verdana"/>
                        </a:rPr>
                        <a:t>6970</a:t>
                      </a:r>
                      <a:endParaRPr sz="1000" dirty="0">
                        <a:latin typeface="Verdana"/>
                        <a:cs typeface="Verdana"/>
                      </a:endParaRPr>
                    </a:p>
                  </a:txBody>
                  <a:tcPr marL="0" marR="0" marT="85090" marB="0">
                    <a:lnT w="12700">
                      <a:solidFill>
                        <a:srgbClr val="FFFFFF"/>
                      </a:solidFill>
                      <a:prstDash val="solid"/>
                    </a:lnT>
                    <a:lnB w="12700">
                      <a:solidFill>
                        <a:srgbClr val="FFFFFF"/>
                      </a:solidFill>
                      <a:prstDash val="solid"/>
                    </a:lnB>
                    <a:solidFill>
                      <a:srgbClr val="C7BA87"/>
                    </a:solidFill>
                  </a:tcPr>
                </a:tc>
                <a:tc>
                  <a:txBody>
                    <a:bodyPr/>
                    <a:lstStyle/>
                    <a:p>
                      <a:pPr marL="38100" algn="ctr">
                        <a:lnSpc>
                          <a:spcPct val="100000"/>
                        </a:lnSpc>
                        <a:spcBef>
                          <a:spcPts val="670"/>
                        </a:spcBef>
                      </a:pPr>
                      <a:r>
                        <a:rPr sz="1000" spc="-5" dirty="0">
                          <a:solidFill>
                            <a:srgbClr val="3A3838"/>
                          </a:solidFill>
                          <a:latin typeface="Verdana"/>
                          <a:cs typeface="Verdana"/>
                        </a:rPr>
                        <a:t>196</a:t>
                      </a:r>
                      <a:endParaRPr sz="1000" dirty="0">
                        <a:latin typeface="Verdana"/>
                        <a:cs typeface="Verdana"/>
                      </a:endParaRPr>
                    </a:p>
                  </a:txBody>
                  <a:tcPr marL="0" marR="0" marT="85090" marB="0">
                    <a:lnT w="12700">
                      <a:solidFill>
                        <a:srgbClr val="FFFFFF"/>
                      </a:solidFill>
                      <a:prstDash val="solid"/>
                    </a:lnT>
                    <a:lnB w="12700">
                      <a:solidFill>
                        <a:srgbClr val="FFFFFF"/>
                      </a:solidFill>
                      <a:prstDash val="solid"/>
                    </a:lnB>
                    <a:solidFill>
                      <a:srgbClr val="C7BA87"/>
                    </a:solidFill>
                  </a:tcPr>
                </a:tc>
                <a:tc>
                  <a:txBody>
                    <a:bodyPr/>
                    <a:lstStyle/>
                    <a:p>
                      <a:pPr marL="17145" algn="ctr">
                        <a:lnSpc>
                          <a:spcPct val="100000"/>
                        </a:lnSpc>
                        <a:spcBef>
                          <a:spcPts val="670"/>
                        </a:spcBef>
                      </a:pPr>
                      <a:r>
                        <a:rPr sz="1000" spc="-5" dirty="0">
                          <a:solidFill>
                            <a:srgbClr val="3A3838"/>
                          </a:solidFill>
                          <a:latin typeface="Verdana"/>
                          <a:cs typeface="Verdana"/>
                        </a:rPr>
                        <a:t>6.3</a:t>
                      </a:r>
                      <a:endParaRPr sz="1000" dirty="0">
                        <a:latin typeface="Verdana"/>
                        <a:cs typeface="Verdana"/>
                      </a:endParaRPr>
                    </a:p>
                  </a:txBody>
                  <a:tcPr marL="0" marR="0" marT="85090" marB="0">
                    <a:lnT w="12700">
                      <a:solidFill>
                        <a:srgbClr val="FFFFFF"/>
                      </a:solidFill>
                      <a:prstDash val="solid"/>
                    </a:lnT>
                    <a:lnB w="12700">
                      <a:solidFill>
                        <a:srgbClr val="FFFFFF"/>
                      </a:solidFill>
                      <a:prstDash val="solid"/>
                    </a:lnB>
                    <a:solidFill>
                      <a:srgbClr val="C7BA87"/>
                    </a:solidFill>
                  </a:tcPr>
                </a:tc>
                <a:extLst>
                  <a:ext uri="{0D108BD9-81ED-4DB2-BD59-A6C34878D82A}">
                    <a16:rowId xmlns:a16="http://schemas.microsoft.com/office/drawing/2014/main" val="10008"/>
                  </a:ext>
                </a:extLst>
              </a:tr>
              <a:tr h="324330">
                <a:tc>
                  <a:txBody>
                    <a:bodyPr/>
                    <a:lstStyle/>
                    <a:p>
                      <a:pPr marL="17780" algn="ctr">
                        <a:lnSpc>
                          <a:spcPct val="100000"/>
                        </a:lnSpc>
                        <a:spcBef>
                          <a:spcPts val="670"/>
                        </a:spcBef>
                      </a:pPr>
                      <a:r>
                        <a:rPr sz="1000" spc="-5" dirty="0">
                          <a:solidFill>
                            <a:srgbClr val="3A3838"/>
                          </a:solidFill>
                          <a:latin typeface="Verdana"/>
                          <a:cs typeface="Verdana"/>
                        </a:rPr>
                        <a:t>6977</a:t>
                      </a:r>
                      <a:endParaRPr sz="1000" dirty="0">
                        <a:latin typeface="Verdana"/>
                        <a:cs typeface="Verdana"/>
                      </a:endParaRPr>
                    </a:p>
                  </a:txBody>
                  <a:tcPr marL="0" marR="0" marT="85090" marB="0">
                    <a:lnT w="12700">
                      <a:solidFill>
                        <a:srgbClr val="FFFFFF"/>
                      </a:solidFill>
                      <a:prstDash val="solid"/>
                    </a:lnT>
                    <a:lnB w="12700">
                      <a:solidFill>
                        <a:srgbClr val="FFFFFF"/>
                      </a:solidFill>
                      <a:prstDash val="solid"/>
                    </a:lnB>
                    <a:solidFill>
                      <a:srgbClr val="C7BA87"/>
                    </a:solidFill>
                  </a:tcPr>
                </a:tc>
                <a:tc>
                  <a:txBody>
                    <a:bodyPr/>
                    <a:lstStyle/>
                    <a:p>
                      <a:pPr marL="38100" algn="ctr">
                        <a:lnSpc>
                          <a:spcPct val="100000"/>
                        </a:lnSpc>
                        <a:spcBef>
                          <a:spcPts val="670"/>
                        </a:spcBef>
                      </a:pPr>
                      <a:r>
                        <a:rPr sz="1000" spc="-5" dirty="0">
                          <a:solidFill>
                            <a:srgbClr val="3A3838"/>
                          </a:solidFill>
                          <a:latin typeface="Verdana"/>
                          <a:cs typeface="Verdana"/>
                        </a:rPr>
                        <a:t>222</a:t>
                      </a:r>
                      <a:endParaRPr sz="1000" dirty="0">
                        <a:latin typeface="Verdana"/>
                        <a:cs typeface="Verdana"/>
                      </a:endParaRPr>
                    </a:p>
                  </a:txBody>
                  <a:tcPr marL="0" marR="0" marT="85090" marB="0">
                    <a:lnT w="12700">
                      <a:solidFill>
                        <a:srgbClr val="FFFFFF"/>
                      </a:solidFill>
                      <a:prstDash val="solid"/>
                    </a:lnT>
                    <a:lnB w="12700">
                      <a:solidFill>
                        <a:srgbClr val="FFFFFF"/>
                      </a:solidFill>
                      <a:prstDash val="solid"/>
                    </a:lnB>
                    <a:solidFill>
                      <a:srgbClr val="C7BA87"/>
                    </a:solidFill>
                  </a:tcPr>
                </a:tc>
                <a:tc>
                  <a:txBody>
                    <a:bodyPr/>
                    <a:lstStyle/>
                    <a:p>
                      <a:pPr marL="17145" algn="ctr">
                        <a:lnSpc>
                          <a:spcPct val="100000"/>
                        </a:lnSpc>
                        <a:spcBef>
                          <a:spcPts val="670"/>
                        </a:spcBef>
                      </a:pPr>
                      <a:r>
                        <a:rPr sz="1000" spc="-5" dirty="0">
                          <a:solidFill>
                            <a:srgbClr val="3A3838"/>
                          </a:solidFill>
                          <a:latin typeface="Verdana"/>
                          <a:cs typeface="Verdana"/>
                        </a:rPr>
                        <a:t>7.1</a:t>
                      </a:r>
                      <a:endParaRPr sz="1000" dirty="0">
                        <a:latin typeface="Verdana"/>
                        <a:cs typeface="Verdana"/>
                      </a:endParaRPr>
                    </a:p>
                  </a:txBody>
                  <a:tcPr marL="0" marR="0" marT="85090" marB="0">
                    <a:lnT w="12700">
                      <a:solidFill>
                        <a:srgbClr val="FFFFFF"/>
                      </a:solidFill>
                      <a:prstDash val="solid"/>
                    </a:lnT>
                    <a:lnB w="12700">
                      <a:solidFill>
                        <a:srgbClr val="FFFFFF"/>
                      </a:solidFill>
                      <a:prstDash val="solid"/>
                    </a:lnB>
                    <a:solidFill>
                      <a:srgbClr val="C7BA87"/>
                    </a:solidFill>
                  </a:tcPr>
                </a:tc>
                <a:extLst>
                  <a:ext uri="{0D108BD9-81ED-4DB2-BD59-A6C34878D82A}">
                    <a16:rowId xmlns:a16="http://schemas.microsoft.com/office/drawing/2014/main" val="10009"/>
                  </a:ext>
                </a:extLst>
              </a:tr>
              <a:tr h="324328">
                <a:tc>
                  <a:txBody>
                    <a:bodyPr/>
                    <a:lstStyle/>
                    <a:p>
                      <a:pPr marL="17780" algn="ctr">
                        <a:lnSpc>
                          <a:spcPct val="100000"/>
                        </a:lnSpc>
                        <a:spcBef>
                          <a:spcPts val="670"/>
                        </a:spcBef>
                      </a:pPr>
                      <a:r>
                        <a:rPr sz="1000" spc="-5" dirty="0">
                          <a:solidFill>
                            <a:srgbClr val="3A3838"/>
                          </a:solidFill>
                          <a:latin typeface="Verdana"/>
                          <a:cs typeface="Verdana"/>
                        </a:rPr>
                        <a:t>6985</a:t>
                      </a:r>
                      <a:endParaRPr sz="1000" dirty="0">
                        <a:latin typeface="Verdana"/>
                        <a:cs typeface="Verdana"/>
                      </a:endParaRPr>
                    </a:p>
                  </a:txBody>
                  <a:tcPr marL="0" marR="0" marT="85090" marB="0">
                    <a:lnT w="12700">
                      <a:solidFill>
                        <a:srgbClr val="FFFFFF"/>
                      </a:solidFill>
                      <a:prstDash val="solid"/>
                    </a:lnT>
                    <a:lnB w="12700">
                      <a:solidFill>
                        <a:srgbClr val="FFFFFF"/>
                      </a:solidFill>
                      <a:prstDash val="solid"/>
                    </a:lnB>
                    <a:solidFill>
                      <a:srgbClr val="C7BA87"/>
                    </a:solidFill>
                  </a:tcPr>
                </a:tc>
                <a:tc>
                  <a:txBody>
                    <a:bodyPr/>
                    <a:lstStyle/>
                    <a:p>
                      <a:pPr marL="38100" algn="ctr">
                        <a:lnSpc>
                          <a:spcPct val="100000"/>
                        </a:lnSpc>
                        <a:spcBef>
                          <a:spcPts val="670"/>
                        </a:spcBef>
                      </a:pPr>
                      <a:r>
                        <a:rPr sz="1000" spc="-5" dirty="0">
                          <a:solidFill>
                            <a:srgbClr val="3A3838"/>
                          </a:solidFill>
                          <a:latin typeface="Verdana"/>
                          <a:cs typeface="Verdana"/>
                        </a:rPr>
                        <a:t>122</a:t>
                      </a:r>
                      <a:endParaRPr sz="1000" dirty="0">
                        <a:latin typeface="Verdana"/>
                        <a:cs typeface="Verdana"/>
                      </a:endParaRPr>
                    </a:p>
                  </a:txBody>
                  <a:tcPr marL="0" marR="0" marT="85090" marB="0">
                    <a:lnT w="12700">
                      <a:solidFill>
                        <a:srgbClr val="FFFFFF"/>
                      </a:solidFill>
                      <a:prstDash val="solid"/>
                    </a:lnT>
                    <a:lnB w="12700">
                      <a:solidFill>
                        <a:srgbClr val="FFFFFF"/>
                      </a:solidFill>
                      <a:prstDash val="solid"/>
                    </a:lnB>
                    <a:solidFill>
                      <a:srgbClr val="C7BA87"/>
                    </a:solidFill>
                  </a:tcPr>
                </a:tc>
                <a:tc>
                  <a:txBody>
                    <a:bodyPr/>
                    <a:lstStyle/>
                    <a:p>
                      <a:pPr marL="17145" algn="ctr">
                        <a:lnSpc>
                          <a:spcPct val="100000"/>
                        </a:lnSpc>
                        <a:spcBef>
                          <a:spcPts val="670"/>
                        </a:spcBef>
                      </a:pPr>
                      <a:r>
                        <a:rPr sz="1000" spc="-5" dirty="0">
                          <a:solidFill>
                            <a:srgbClr val="3A3838"/>
                          </a:solidFill>
                          <a:latin typeface="Verdana"/>
                          <a:cs typeface="Verdana"/>
                        </a:rPr>
                        <a:t>3.9</a:t>
                      </a:r>
                      <a:endParaRPr sz="1000" dirty="0">
                        <a:latin typeface="Verdana"/>
                        <a:cs typeface="Verdana"/>
                      </a:endParaRPr>
                    </a:p>
                  </a:txBody>
                  <a:tcPr marL="0" marR="0" marT="85090" marB="0">
                    <a:lnT w="12700">
                      <a:solidFill>
                        <a:srgbClr val="FFFFFF"/>
                      </a:solidFill>
                      <a:prstDash val="solid"/>
                    </a:lnT>
                    <a:lnB w="12700">
                      <a:solidFill>
                        <a:srgbClr val="FFFFFF"/>
                      </a:solidFill>
                      <a:prstDash val="solid"/>
                    </a:lnB>
                    <a:solidFill>
                      <a:srgbClr val="C7BA87"/>
                    </a:solidFill>
                  </a:tcPr>
                </a:tc>
                <a:extLst>
                  <a:ext uri="{0D108BD9-81ED-4DB2-BD59-A6C34878D82A}">
                    <a16:rowId xmlns:a16="http://schemas.microsoft.com/office/drawing/2014/main" val="10010"/>
                  </a:ext>
                </a:extLst>
              </a:tr>
              <a:tr h="324330">
                <a:tc>
                  <a:txBody>
                    <a:bodyPr/>
                    <a:lstStyle/>
                    <a:p>
                      <a:pPr marL="17780" algn="ctr">
                        <a:lnSpc>
                          <a:spcPct val="100000"/>
                        </a:lnSpc>
                        <a:spcBef>
                          <a:spcPts val="670"/>
                        </a:spcBef>
                      </a:pPr>
                      <a:r>
                        <a:rPr sz="1000" spc="-5" dirty="0">
                          <a:solidFill>
                            <a:srgbClr val="3A3838"/>
                          </a:solidFill>
                          <a:latin typeface="Verdana"/>
                          <a:cs typeface="Verdana"/>
                        </a:rPr>
                        <a:t>6986</a:t>
                      </a:r>
                      <a:endParaRPr sz="1000" dirty="0">
                        <a:latin typeface="Verdana"/>
                        <a:cs typeface="Verdana"/>
                      </a:endParaRPr>
                    </a:p>
                  </a:txBody>
                  <a:tcPr marL="0" marR="0" marT="85090" marB="0">
                    <a:lnT w="12700">
                      <a:solidFill>
                        <a:srgbClr val="FFFFFF"/>
                      </a:solidFill>
                      <a:prstDash val="solid"/>
                    </a:lnT>
                    <a:lnB w="12700">
                      <a:solidFill>
                        <a:srgbClr val="FFFFFF"/>
                      </a:solidFill>
                      <a:prstDash val="solid"/>
                    </a:lnB>
                    <a:solidFill>
                      <a:srgbClr val="C7BA87"/>
                    </a:solidFill>
                  </a:tcPr>
                </a:tc>
                <a:tc>
                  <a:txBody>
                    <a:bodyPr/>
                    <a:lstStyle/>
                    <a:p>
                      <a:pPr marL="38100" algn="ctr">
                        <a:lnSpc>
                          <a:spcPct val="100000"/>
                        </a:lnSpc>
                        <a:spcBef>
                          <a:spcPts val="670"/>
                        </a:spcBef>
                      </a:pPr>
                      <a:r>
                        <a:rPr sz="1000" spc="-5" dirty="0">
                          <a:solidFill>
                            <a:srgbClr val="3A3838"/>
                          </a:solidFill>
                          <a:latin typeface="Verdana"/>
                          <a:cs typeface="Verdana"/>
                        </a:rPr>
                        <a:t>292</a:t>
                      </a:r>
                      <a:endParaRPr sz="1000" dirty="0">
                        <a:latin typeface="Verdana"/>
                        <a:cs typeface="Verdana"/>
                      </a:endParaRPr>
                    </a:p>
                  </a:txBody>
                  <a:tcPr marL="0" marR="0" marT="85090" marB="0">
                    <a:lnT w="12700">
                      <a:solidFill>
                        <a:srgbClr val="FFFFFF"/>
                      </a:solidFill>
                      <a:prstDash val="solid"/>
                    </a:lnT>
                    <a:lnB w="12700">
                      <a:solidFill>
                        <a:srgbClr val="FFFFFF"/>
                      </a:solidFill>
                      <a:prstDash val="solid"/>
                    </a:lnB>
                    <a:solidFill>
                      <a:srgbClr val="C7BA87"/>
                    </a:solidFill>
                  </a:tcPr>
                </a:tc>
                <a:tc>
                  <a:txBody>
                    <a:bodyPr/>
                    <a:lstStyle/>
                    <a:p>
                      <a:pPr marL="17145" algn="ctr">
                        <a:lnSpc>
                          <a:spcPct val="100000"/>
                        </a:lnSpc>
                        <a:spcBef>
                          <a:spcPts val="670"/>
                        </a:spcBef>
                      </a:pPr>
                      <a:r>
                        <a:rPr sz="1000" spc="-5" dirty="0">
                          <a:solidFill>
                            <a:srgbClr val="3A3838"/>
                          </a:solidFill>
                          <a:latin typeface="Verdana"/>
                          <a:cs typeface="Verdana"/>
                        </a:rPr>
                        <a:t>9.4</a:t>
                      </a:r>
                      <a:endParaRPr sz="1000" dirty="0">
                        <a:latin typeface="Verdana"/>
                        <a:cs typeface="Verdana"/>
                      </a:endParaRPr>
                    </a:p>
                  </a:txBody>
                  <a:tcPr marL="0" marR="0" marT="85090" marB="0">
                    <a:lnT w="12700">
                      <a:solidFill>
                        <a:srgbClr val="FFFFFF"/>
                      </a:solidFill>
                      <a:prstDash val="solid"/>
                    </a:lnT>
                    <a:lnB w="12700">
                      <a:solidFill>
                        <a:srgbClr val="FFFFFF"/>
                      </a:solidFill>
                      <a:prstDash val="solid"/>
                    </a:lnB>
                    <a:solidFill>
                      <a:srgbClr val="C7BA87"/>
                    </a:solidFill>
                  </a:tcPr>
                </a:tc>
                <a:extLst>
                  <a:ext uri="{0D108BD9-81ED-4DB2-BD59-A6C34878D82A}">
                    <a16:rowId xmlns:a16="http://schemas.microsoft.com/office/drawing/2014/main" val="10011"/>
                  </a:ext>
                </a:extLst>
              </a:tr>
              <a:tr h="324330">
                <a:tc>
                  <a:txBody>
                    <a:bodyPr/>
                    <a:lstStyle/>
                    <a:p>
                      <a:pPr marL="17780" algn="ctr">
                        <a:lnSpc>
                          <a:spcPct val="100000"/>
                        </a:lnSpc>
                        <a:spcBef>
                          <a:spcPts val="670"/>
                        </a:spcBef>
                      </a:pPr>
                      <a:r>
                        <a:rPr sz="1000" spc="-5" dirty="0">
                          <a:solidFill>
                            <a:srgbClr val="3A3838"/>
                          </a:solidFill>
                          <a:latin typeface="Verdana"/>
                          <a:cs typeface="Verdana"/>
                        </a:rPr>
                        <a:t>6987</a:t>
                      </a:r>
                      <a:endParaRPr sz="1000" dirty="0">
                        <a:latin typeface="Verdana"/>
                        <a:cs typeface="Verdana"/>
                      </a:endParaRPr>
                    </a:p>
                  </a:txBody>
                  <a:tcPr marL="0" marR="0" marT="85090" marB="0">
                    <a:lnT w="12700">
                      <a:solidFill>
                        <a:srgbClr val="FFFFFF"/>
                      </a:solidFill>
                      <a:prstDash val="solid"/>
                    </a:lnT>
                    <a:lnB w="12700">
                      <a:solidFill>
                        <a:srgbClr val="FFFFFF"/>
                      </a:solidFill>
                      <a:prstDash val="solid"/>
                    </a:lnB>
                    <a:solidFill>
                      <a:srgbClr val="C7BA87"/>
                    </a:solidFill>
                  </a:tcPr>
                </a:tc>
                <a:tc>
                  <a:txBody>
                    <a:bodyPr/>
                    <a:lstStyle/>
                    <a:p>
                      <a:pPr marL="38100" algn="ctr">
                        <a:lnSpc>
                          <a:spcPct val="100000"/>
                        </a:lnSpc>
                        <a:spcBef>
                          <a:spcPts val="670"/>
                        </a:spcBef>
                      </a:pPr>
                      <a:r>
                        <a:rPr sz="1000" spc="-5" dirty="0">
                          <a:solidFill>
                            <a:srgbClr val="3A3838"/>
                          </a:solidFill>
                          <a:latin typeface="Verdana"/>
                          <a:cs typeface="Verdana"/>
                        </a:rPr>
                        <a:t>547</a:t>
                      </a:r>
                      <a:endParaRPr sz="1000" dirty="0">
                        <a:latin typeface="Verdana"/>
                        <a:cs typeface="Verdana"/>
                      </a:endParaRPr>
                    </a:p>
                  </a:txBody>
                  <a:tcPr marL="0" marR="0" marT="85090" marB="0">
                    <a:lnT w="12700">
                      <a:solidFill>
                        <a:srgbClr val="FFFFFF"/>
                      </a:solidFill>
                      <a:prstDash val="solid"/>
                    </a:lnT>
                    <a:lnB w="12700">
                      <a:solidFill>
                        <a:srgbClr val="FFFFFF"/>
                      </a:solidFill>
                      <a:prstDash val="solid"/>
                    </a:lnB>
                    <a:solidFill>
                      <a:srgbClr val="C7BA87"/>
                    </a:solidFill>
                  </a:tcPr>
                </a:tc>
                <a:tc>
                  <a:txBody>
                    <a:bodyPr/>
                    <a:lstStyle/>
                    <a:p>
                      <a:pPr marL="18415" algn="ctr">
                        <a:lnSpc>
                          <a:spcPct val="100000"/>
                        </a:lnSpc>
                        <a:spcBef>
                          <a:spcPts val="670"/>
                        </a:spcBef>
                      </a:pPr>
                      <a:r>
                        <a:rPr sz="1000" spc="-5" dirty="0">
                          <a:solidFill>
                            <a:srgbClr val="3A3838"/>
                          </a:solidFill>
                          <a:latin typeface="Verdana"/>
                          <a:cs typeface="Verdana"/>
                        </a:rPr>
                        <a:t>17.6</a:t>
                      </a:r>
                      <a:endParaRPr sz="1000" dirty="0">
                        <a:latin typeface="Verdana"/>
                        <a:cs typeface="Verdana"/>
                      </a:endParaRPr>
                    </a:p>
                  </a:txBody>
                  <a:tcPr marL="0" marR="0" marT="85090" marB="0">
                    <a:lnT w="12700">
                      <a:solidFill>
                        <a:srgbClr val="FFFFFF"/>
                      </a:solidFill>
                      <a:prstDash val="solid"/>
                    </a:lnT>
                    <a:lnB w="12700">
                      <a:solidFill>
                        <a:srgbClr val="FFFFFF"/>
                      </a:solidFill>
                      <a:prstDash val="solid"/>
                    </a:lnB>
                    <a:solidFill>
                      <a:srgbClr val="C7BA87"/>
                    </a:solidFill>
                  </a:tcPr>
                </a:tc>
                <a:extLst>
                  <a:ext uri="{0D108BD9-81ED-4DB2-BD59-A6C34878D82A}">
                    <a16:rowId xmlns:a16="http://schemas.microsoft.com/office/drawing/2014/main" val="10012"/>
                  </a:ext>
                </a:extLst>
              </a:tr>
              <a:tr h="324330">
                <a:tc>
                  <a:txBody>
                    <a:bodyPr/>
                    <a:lstStyle/>
                    <a:p>
                      <a:pPr marL="17780" algn="ctr">
                        <a:lnSpc>
                          <a:spcPct val="100000"/>
                        </a:lnSpc>
                        <a:spcBef>
                          <a:spcPts val="670"/>
                        </a:spcBef>
                      </a:pPr>
                      <a:r>
                        <a:rPr sz="1000" spc="-5" dirty="0">
                          <a:solidFill>
                            <a:srgbClr val="3A3838"/>
                          </a:solidFill>
                          <a:latin typeface="Verdana"/>
                          <a:cs typeface="Verdana"/>
                        </a:rPr>
                        <a:t>6988</a:t>
                      </a:r>
                      <a:endParaRPr sz="1000" dirty="0">
                        <a:latin typeface="Verdana"/>
                        <a:cs typeface="Verdana"/>
                      </a:endParaRPr>
                    </a:p>
                  </a:txBody>
                  <a:tcPr marL="0" marR="0" marT="85090" marB="0">
                    <a:lnT w="12700">
                      <a:solidFill>
                        <a:srgbClr val="FFFFFF"/>
                      </a:solidFill>
                      <a:prstDash val="solid"/>
                    </a:lnT>
                    <a:lnB w="12700">
                      <a:solidFill>
                        <a:srgbClr val="FFFFFF"/>
                      </a:solidFill>
                      <a:prstDash val="solid"/>
                    </a:lnB>
                    <a:solidFill>
                      <a:srgbClr val="C7BA87"/>
                    </a:solidFill>
                  </a:tcPr>
                </a:tc>
                <a:tc>
                  <a:txBody>
                    <a:bodyPr/>
                    <a:lstStyle/>
                    <a:p>
                      <a:pPr marL="38100" algn="ctr">
                        <a:lnSpc>
                          <a:spcPct val="100000"/>
                        </a:lnSpc>
                        <a:spcBef>
                          <a:spcPts val="670"/>
                        </a:spcBef>
                      </a:pPr>
                      <a:r>
                        <a:rPr sz="1000" spc="-5" dirty="0">
                          <a:solidFill>
                            <a:srgbClr val="3A3838"/>
                          </a:solidFill>
                          <a:latin typeface="Verdana"/>
                          <a:cs typeface="Verdana"/>
                        </a:rPr>
                        <a:t>274</a:t>
                      </a:r>
                      <a:endParaRPr sz="1000" dirty="0">
                        <a:latin typeface="Verdana"/>
                        <a:cs typeface="Verdana"/>
                      </a:endParaRPr>
                    </a:p>
                  </a:txBody>
                  <a:tcPr marL="0" marR="0" marT="85090" marB="0">
                    <a:lnT w="12700">
                      <a:solidFill>
                        <a:srgbClr val="FFFFFF"/>
                      </a:solidFill>
                      <a:prstDash val="solid"/>
                    </a:lnT>
                    <a:lnB w="12700">
                      <a:solidFill>
                        <a:srgbClr val="FFFFFF"/>
                      </a:solidFill>
                      <a:prstDash val="solid"/>
                    </a:lnB>
                    <a:solidFill>
                      <a:srgbClr val="C7BA87"/>
                    </a:solidFill>
                  </a:tcPr>
                </a:tc>
                <a:tc>
                  <a:txBody>
                    <a:bodyPr/>
                    <a:lstStyle/>
                    <a:p>
                      <a:pPr marL="17145" algn="ctr">
                        <a:lnSpc>
                          <a:spcPct val="100000"/>
                        </a:lnSpc>
                        <a:spcBef>
                          <a:spcPts val="670"/>
                        </a:spcBef>
                      </a:pPr>
                      <a:r>
                        <a:rPr sz="1000" spc="-5" dirty="0">
                          <a:solidFill>
                            <a:srgbClr val="3A3838"/>
                          </a:solidFill>
                          <a:latin typeface="Verdana"/>
                          <a:cs typeface="Verdana"/>
                        </a:rPr>
                        <a:t>8.8</a:t>
                      </a:r>
                      <a:endParaRPr sz="1000" dirty="0">
                        <a:latin typeface="Verdana"/>
                        <a:cs typeface="Verdana"/>
                      </a:endParaRPr>
                    </a:p>
                  </a:txBody>
                  <a:tcPr marL="0" marR="0" marT="85090" marB="0">
                    <a:lnT w="12700">
                      <a:solidFill>
                        <a:srgbClr val="FFFFFF"/>
                      </a:solidFill>
                      <a:prstDash val="solid"/>
                    </a:lnT>
                    <a:lnB w="12700">
                      <a:solidFill>
                        <a:srgbClr val="FFFFFF"/>
                      </a:solidFill>
                      <a:prstDash val="solid"/>
                    </a:lnB>
                    <a:solidFill>
                      <a:srgbClr val="C7BA87"/>
                    </a:solidFill>
                  </a:tcPr>
                </a:tc>
                <a:extLst>
                  <a:ext uri="{0D108BD9-81ED-4DB2-BD59-A6C34878D82A}">
                    <a16:rowId xmlns:a16="http://schemas.microsoft.com/office/drawing/2014/main" val="10013"/>
                  </a:ext>
                </a:extLst>
              </a:tr>
              <a:tr h="324330">
                <a:tc>
                  <a:txBody>
                    <a:bodyPr/>
                    <a:lstStyle/>
                    <a:p>
                      <a:pPr marL="17780" algn="ctr">
                        <a:lnSpc>
                          <a:spcPct val="100000"/>
                        </a:lnSpc>
                        <a:spcBef>
                          <a:spcPts val="670"/>
                        </a:spcBef>
                      </a:pPr>
                      <a:r>
                        <a:rPr sz="1000" spc="-5" dirty="0">
                          <a:solidFill>
                            <a:srgbClr val="3A3838"/>
                          </a:solidFill>
                          <a:latin typeface="Verdana"/>
                          <a:cs typeface="Verdana"/>
                        </a:rPr>
                        <a:t>6989</a:t>
                      </a:r>
                      <a:endParaRPr sz="1000" dirty="0">
                        <a:latin typeface="Verdana"/>
                        <a:cs typeface="Verdana"/>
                      </a:endParaRPr>
                    </a:p>
                  </a:txBody>
                  <a:tcPr marL="0" marR="0" marT="85090" marB="0">
                    <a:lnT w="12700">
                      <a:solidFill>
                        <a:srgbClr val="FFFFFF"/>
                      </a:solidFill>
                      <a:prstDash val="solid"/>
                    </a:lnT>
                    <a:lnB w="12700">
                      <a:solidFill>
                        <a:srgbClr val="FFFFFF"/>
                      </a:solidFill>
                      <a:prstDash val="solid"/>
                    </a:lnB>
                    <a:solidFill>
                      <a:srgbClr val="C7BA87"/>
                    </a:solidFill>
                  </a:tcPr>
                </a:tc>
                <a:tc>
                  <a:txBody>
                    <a:bodyPr/>
                    <a:lstStyle/>
                    <a:p>
                      <a:pPr marL="36195" algn="ctr">
                        <a:lnSpc>
                          <a:spcPct val="100000"/>
                        </a:lnSpc>
                        <a:spcBef>
                          <a:spcPts val="670"/>
                        </a:spcBef>
                      </a:pPr>
                      <a:r>
                        <a:rPr sz="1000" spc="-5" dirty="0">
                          <a:solidFill>
                            <a:srgbClr val="3A3838"/>
                          </a:solidFill>
                          <a:latin typeface="Verdana"/>
                          <a:cs typeface="Verdana"/>
                        </a:rPr>
                        <a:t>44</a:t>
                      </a:r>
                      <a:endParaRPr sz="1000" dirty="0">
                        <a:latin typeface="Verdana"/>
                        <a:cs typeface="Verdana"/>
                      </a:endParaRPr>
                    </a:p>
                  </a:txBody>
                  <a:tcPr marL="0" marR="0" marT="85090" marB="0">
                    <a:lnT w="12700">
                      <a:solidFill>
                        <a:srgbClr val="FFFFFF"/>
                      </a:solidFill>
                      <a:prstDash val="solid"/>
                    </a:lnT>
                    <a:lnB w="12700">
                      <a:solidFill>
                        <a:srgbClr val="FFFFFF"/>
                      </a:solidFill>
                      <a:prstDash val="solid"/>
                    </a:lnB>
                    <a:solidFill>
                      <a:srgbClr val="C7BA87"/>
                    </a:solidFill>
                  </a:tcPr>
                </a:tc>
                <a:tc>
                  <a:txBody>
                    <a:bodyPr/>
                    <a:lstStyle/>
                    <a:p>
                      <a:pPr marL="17145" algn="ctr">
                        <a:lnSpc>
                          <a:spcPct val="100000"/>
                        </a:lnSpc>
                        <a:spcBef>
                          <a:spcPts val="670"/>
                        </a:spcBef>
                      </a:pPr>
                      <a:r>
                        <a:rPr sz="1000" spc="-5" dirty="0">
                          <a:solidFill>
                            <a:srgbClr val="3A3838"/>
                          </a:solidFill>
                          <a:latin typeface="Verdana"/>
                          <a:cs typeface="Verdana"/>
                        </a:rPr>
                        <a:t>1.4</a:t>
                      </a:r>
                      <a:endParaRPr sz="1000" dirty="0">
                        <a:latin typeface="Verdana"/>
                        <a:cs typeface="Verdana"/>
                      </a:endParaRPr>
                    </a:p>
                  </a:txBody>
                  <a:tcPr marL="0" marR="0" marT="85090" marB="0">
                    <a:lnT w="12700">
                      <a:solidFill>
                        <a:srgbClr val="FFFFFF"/>
                      </a:solidFill>
                      <a:prstDash val="solid"/>
                    </a:lnT>
                    <a:lnB w="12700">
                      <a:solidFill>
                        <a:srgbClr val="FFFFFF"/>
                      </a:solidFill>
                      <a:prstDash val="solid"/>
                    </a:lnB>
                    <a:solidFill>
                      <a:srgbClr val="C7BA87"/>
                    </a:solidFill>
                  </a:tcPr>
                </a:tc>
                <a:extLst>
                  <a:ext uri="{0D108BD9-81ED-4DB2-BD59-A6C34878D82A}">
                    <a16:rowId xmlns:a16="http://schemas.microsoft.com/office/drawing/2014/main" val="10014"/>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FD2D8CC-1009-48C7-B06B-67F35A7BC2DB}"/>
              </a:ext>
            </a:extLst>
          </p:cNvPr>
          <p:cNvSpPr/>
          <p:nvPr/>
        </p:nvSpPr>
        <p:spPr>
          <a:xfrm>
            <a:off x="-1219200" y="1558739"/>
            <a:ext cx="12649200" cy="4444314"/>
          </a:xfrm>
          <a:prstGeom prst="rect">
            <a:avLst/>
          </a:prstGeom>
          <a:blipFill dpi="0" rotWithShape="1">
            <a:blip r:embed="rId2">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object 4"/>
          <p:cNvSpPr txBox="1"/>
          <p:nvPr/>
        </p:nvSpPr>
        <p:spPr>
          <a:xfrm>
            <a:off x="8170930" y="5217807"/>
            <a:ext cx="3597910" cy="904735"/>
          </a:xfrm>
          <a:prstGeom prst="rect">
            <a:avLst/>
          </a:prstGeom>
        </p:spPr>
        <p:txBody>
          <a:bodyPr vert="horz" wrap="square" lIns="0" tIns="12065" rIns="0" bIns="0" rtlCol="0">
            <a:spAutoFit/>
          </a:bodyPr>
          <a:lstStyle/>
          <a:p>
            <a:pPr algn="ctr">
              <a:spcBef>
                <a:spcPts val="645"/>
              </a:spcBef>
            </a:pPr>
            <a:r>
              <a:rPr sz="1600" b="1" spc="-5" dirty="0">
                <a:solidFill>
                  <a:srgbClr val="9B4413"/>
                </a:solidFill>
                <a:latin typeface="Verdana"/>
              </a:rPr>
              <a:t>EXPERIENCED TEAM</a:t>
            </a:r>
          </a:p>
          <a:p>
            <a:pPr marL="12065" marR="5080" algn="ctr">
              <a:lnSpc>
                <a:spcPct val="100000"/>
              </a:lnSpc>
              <a:spcBef>
                <a:spcPts val="10"/>
              </a:spcBef>
            </a:pPr>
            <a:r>
              <a:rPr sz="1400" spc="-5" dirty="0">
                <a:latin typeface="Verdana"/>
                <a:cs typeface="Verdana"/>
              </a:rPr>
              <a:t>Focused</a:t>
            </a:r>
            <a:r>
              <a:rPr sz="1400" spc="-40" dirty="0">
                <a:latin typeface="Verdana"/>
                <a:cs typeface="Verdana"/>
              </a:rPr>
              <a:t> </a:t>
            </a:r>
            <a:r>
              <a:rPr sz="1400" dirty="0">
                <a:latin typeface="Verdana"/>
                <a:cs typeface="Verdana"/>
              </a:rPr>
              <a:t>team</a:t>
            </a:r>
            <a:r>
              <a:rPr sz="1400" spc="-35" dirty="0">
                <a:latin typeface="Verdana"/>
                <a:cs typeface="Verdana"/>
              </a:rPr>
              <a:t> </a:t>
            </a:r>
            <a:r>
              <a:rPr sz="1400" dirty="0">
                <a:latin typeface="Verdana"/>
                <a:cs typeface="Verdana"/>
              </a:rPr>
              <a:t>with</a:t>
            </a:r>
            <a:r>
              <a:rPr sz="1400" spc="-30" dirty="0">
                <a:latin typeface="Verdana"/>
                <a:cs typeface="Verdana"/>
              </a:rPr>
              <a:t> </a:t>
            </a:r>
            <a:r>
              <a:rPr sz="1400" spc="-5" dirty="0">
                <a:latin typeface="Verdana"/>
                <a:cs typeface="Verdana"/>
              </a:rPr>
              <a:t>50+</a:t>
            </a:r>
            <a:r>
              <a:rPr sz="1400" spc="-20" dirty="0">
                <a:latin typeface="Verdana"/>
                <a:cs typeface="Verdana"/>
              </a:rPr>
              <a:t> </a:t>
            </a:r>
            <a:r>
              <a:rPr sz="1400" spc="-5" dirty="0">
                <a:latin typeface="Verdana"/>
                <a:cs typeface="Verdana"/>
              </a:rPr>
              <a:t>years</a:t>
            </a:r>
            <a:r>
              <a:rPr lang="en-GB" sz="1400" spc="-5" dirty="0">
                <a:latin typeface="Verdana"/>
                <a:cs typeface="Verdana"/>
              </a:rPr>
              <a:t> </a:t>
            </a:r>
            <a:r>
              <a:rPr lang="en-GB" sz="1400" spc="-480" dirty="0">
                <a:latin typeface="Verdana"/>
                <a:cs typeface="Verdana"/>
              </a:rPr>
              <a:t> </a:t>
            </a:r>
            <a:r>
              <a:rPr lang="en-GB" sz="1400" dirty="0">
                <a:latin typeface="Verdana"/>
                <a:cs typeface="Verdana"/>
              </a:rPr>
              <a:t>technical expertise,</a:t>
            </a:r>
            <a:r>
              <a:rPr sz="1400" spc="5" dirty="0">
                <a:latin typeface="Verdana"/>
                <a:cs typeface="Verdana"/>
              </a:rPr>
              <a:t> </a:t>
            </a:r>
            <a:r>
              <a:rPr lang="en-GB" sz="1400" dirty="0">
                <a:latin typeface="Verdana"/>
                <a:cs typeface="Verdana"/>
              </a:rPr>
              <a:t>proven </a:t>
            </a:r>
            <a:r>
              <a:rPr sz="1400" spc="5" dirty="0">
                <a:latin typeface="Verdana"/>
                <a:cs typeface="Verdana"/>
              </a:rPr>
              <a:t>in </a:t>
            </a:r>
            <a:r>
              <a:rPr sz="1400" dirty="0">
                <a:latin typeface="Verdana"/>
                <a:cs typeface="Verdana"/>
              </a:rPr>
              <a:t>M&amp;A </a:t>
            </a:r>
            <a:r>
              <a:rPr sz="1400" spc="-5" dirty="0">
                <a:latin typeface="Verdana"/>
                <a:cs typeface="Verdana"/>
              </a:rPr>
              <a:t>and </a:t>
            </a:r>
            <a:r>
              <a:rPr sz="1400" dirty="0">
                <a:latin typeface="Verdana"/>
                <a:cs typeface="Verdana"/>
              </a:rPr>
              <a:t>delivering</a:t>
            </a:r>
            <a:r>
              <a:rPr sz="1400" spc="-40" dirty="0">
                <a:latin typeface="Verdana"/>
                <a:cs typeface="Verdana"/>
              </a:rPr>
              <a:t> </a:t>
            </a:r>
            <a:r>
              <a:rPr sz="1400" spc="-5" dirty="0">
                <a:latin typeface="Verdana"/>
                <a:cs typeface="Verdana"/>
              </a:rPr>
              <a:t>value</a:t>
            </a:r>
            <a:endParaRPr sz="1400" dirty="0">
              <a:latin typeface="Verdana"/>
              <a:cs typeface="Verdana"/>
            </a:endParaRPr>
          </a:p>
        </p:txBody>
      </p:sp>
      <p:sp>
        <p:nvSpPr>
          <p:cNvPr id="6" name="object 6"/>
          <p:cNvSpPr txBox="1"/>
          <p:nvPr/>
        </p:nvSpPr>
        <p:spPr>
          <a:xfrm>
            <a:off x="7845050" y="2688786"/>
            <a:ext cx="4249670" cy="1260602"/>
          </a:xfrm>
          <a:prstGeom prst="rect">
            <a:avLst/>
          </a:prstGeom>
        </p:spPr>
        <p:txBody>
          <a:bodyPr vert="horz" wrap="square" lIns="0" tIns="69850" rIns="0" bIns="0" rtlCol="0">
            <a:spAutoFit/>
          </a:bodyPr>
          <a:lstStyle/>
          <a:p>
            <a:pPr algn="ctr">
              <a:spcBef>
                <a:spcPts val="645"/>
              </a:spcBef>
            </a:pPr>
            <a:r>
              <a:rPr sz="1600" b="1" spc="-5" dirty="0">
                <a:solidFill>
                  <a:srgbClr val="9B4413"/>
                </a:solidFill>
                <a:latin typeface="Verdana"/>
              </a:rPr>
              <a:t>SILVER</a:t>
            </a:r>
            <a:r>
              <a:rPr lang="en-GB" sz="1600" b="1" spc="-5" dirty="0">
                <a:solidFill>
                  <a:srgbClr val="9B4413"/>
                </a:solidFill>
                <a:latin typeface="Verdana"/>
              </a:rPr>
              <a:t>, COPPER AND</a:t>
            </a:r>
            <a:r>
              <a:rPr sz="1600" b="1" spc="-5" dirty="0">
                <a:solidFill>
                  <a:srgbClr val="9B4413"/>
                </a:solidFill>
                <a:latin typeface="Verdana"/>
              </a:rPr>
              <a:t> IRON ORE UPSIDE</a:t>
            </a:r>
          </a:p>
          <a:p>
            <a:pPr marL="57785" marR="50800" algn="ctr">
              <a:lnSpc>
                <a:spcPct val="100000"/>
              </a:lnSpc>
              <a:spcBef>
                <a:spcPts val="405"/>
              </a:spcBef>
            </a:pPr>
            <a:r>
              <a:rPr lang="en-GB" sz="1400" spc="-5" dirty="0">
                <a:latin typeface="Verdana"/>
                <a:cs typeface="Verdana"/>
              </a:rPr>
              <a:t>High grade Silver, Copper and Iron Ore projects - commodities with positive price </a:t>
            </a:r>
            <a:r>
              <a:rPr lang="en-GB" sz="1400" dirty="0">
                <a:latin typeface="Verdana"/>
                <a:cs typeface="Verdana"/>
              </a:rPr>
              <a:t>forecasts</a:t>
            </a:r>
            <a:endParaRPr sz="1400" dirty="0">
              <a:latin typeface="Verdana"/>
              <a:cs typeface="Verdana"/>
            </a:endParaRPr>
          </a:p>
        </p:txBody>
      </p:sp>
      <p:sp>
        <p:nvSpPr>
          <p:cNvPr id="7" name="object 7"/>
          <p:cNvSpPr txBox="1"/>
          <p:nvPr/>
        </p:nvSpPr>
        <p:spPr>
          <a:xfrm>
            <a:off x="4421354" y="5120135"/>
            <a:ext cx="2997833" cy="1014380"/>
          </a:xfrm>
          <a:prstGeom prst="rect">
            <a:avLst/>
          </a:prstGeom>
        </p:spPr>
        <p:txBody>
          <a:bodyPr vert="horz" wrap="square" lIns="0" tIns="69850" rIns="0" bIns="0" rtlCol="0">
            <a:spAutoFit/>
          </a:bodyPr>
          <a:lstStyle/>
          <a:p>
            <a:pPr algn="ctr">
              <a:spcBef>
                <a:spcPts val="645"/>
              </a:spcBef>
            </a:pPr>
            <a:r>
              <a:rPr sz="1600" b="1" spc="-5" dirty="0">
                <a:solidFill>
                  <a:srgbClr val="9B4413"/>
                </a:solidFill>
                <a:latin typeface="Verdana"/>
              </a:rPr>
              <a:t>EXPLORATION</a:t>
            </a:r>
          </a:p>
          <a:p>
            <a:pPr marL="12065" marR="5080" algn="ctr">
              <a:lnSpc>
                <a:spcPct val="100000"/>
              </a:lnSpc>
              <a:spcBef>
                <a:spcPts val="405"/>
              </a:spcBef>
            </a:pPr>
            <a:r>
              <a:rPr sz="1400" spc="-5" dirty="0">
                <a:latin typeface="Verdana"/>
                <a:cs typeface="Verdana"/>
              </a:rPr>
              <a:t>Potential</a:t>
            </a:r>
            <a:r>
              <a:rPr sz="1400" spc="-50" dirty="0">
                <a:latin typeface="Verdana"/>
                <a:cs typeface="Verdana"/>
              </a:rPr>
              <a:t> </a:t>
            </a:r>
            <a:r>
              <a:rPr sz="1400" dirty="0">
                <a:latin typeface="Verdana"/>
                <a:cs typeface="Verdana"/>
              </a:rPr>
              <a:t>for</a:t>
            </a:r>
            <a:r>
              <a:rPr sz="1400" spc="-30" dirty="0">
                <a:latin typeface="Verdana"/>
                <a:cs typeface="Verdana"/>
              </a:rPr>
              <a:t> </a:t>
            </a:r>
            <a:r>
              <a:rPr sz="1400" dirty="0">
                <a:latin typeface="Verdana"/>
                <a:cs typeface="Verdana"/>
              </a:rPr>
              <a:t>significant</a:t>
            </a:r>
            <a:r>
              <a:rPr sz="1400" spc="-55" dirty="0">
                <a:latin typeface="Verdana"/>
                <a:cs typeface="Verdana"/>
              </a:rPr>
              <a:t> </a:t>
            </a:r>
            <a:r>
              <a:rPr sz="1400" dirty="0">
                <a:latin typeface="Verdana"/>
                <a:cs typeface="Verdana"/>
              </a:rPr>
              <a:t>upside </a:t>
            </a:r>
            <a:r>
              <a:rPr sz="1400" spc="5" dirty="0">
                <a:latin typeface="Verdana"/>
                <a:cs typeface="Verdana"/>
              </a:rPr>
              <a:t>in</a:t>
            </a:r>
            <a:r>
              <a:rPr sz="1400" spc="-20" dirty="0">
                <a:latin typeface="Verdana"/>
                <a:cs typeface="Verdana"/>
              </a:rPr>
              <a:t> </a:t>
            </a:r>
            <a:r>
              <a:rPr sz="1400" dirty="0">
                <a:latin typeface="Verdana"/>
                <a:cs typeface="Verdana"/>
              </a:rPr>
              <a:t>all</a:t>
            </a:r>
            <a:r>
              <a:rPr sz="1400" spc="-20" dirty="0">
                <a:latin typeface="Verdana"/>
                <a:cs typeface="Verdana"/>
              </a:rPr>
              <a:t> </a:t>
            </a:r>
            <a:r>
              <a:rPr sz="1400" dirty="0">
                <a:latin typeface="Verdana"/>
                <a:cs typeface="Verdana"/>
              </a:rPr>
              <a:t>projects</a:t>
            </a:r>
            <a:r>
              <a:rPr lang="en-GB" sz="1400" dirty="0">
                <a:latin typeface="Verdana"/>
                <a:cs typeface="Verdana"/>
              </a:rPr>
              <a:t> as they progress up the value curve</a:t>
            </a:r>
            <a:endParaRPr sz="1400" dirty="0">
              <a:latin typeface="Verdana"/>
              <a:cs typeface="Verdana"/>
            </a:endParaRPr>
          </a:p>
        </p:txBody>
      </p:sp>
      <p:sp>
        <p:nvSpPr>
          <p:cNvPr id="8" name="object 8"/>
          <p:cNvSpPr txBox="1"/>
          <p:nvPr/>
        </p:nvSpPr>
        <p:spPr>
          <a:xfrm>
            <a:off x="489558" y="2677359"/>
            <a:ext cx="2997835" cy="1039387"/>
          </a:xfrm>
          <a:prstGeom prst="rect">
            <a:avLst/>
          </a:prstGeom>
        </p:spPr>
        <p:txBody>
          <a:bodyPr vert="horz" wrap="square" lIns="0" tIns="81915" rIns="0" bIns="0" rtlCol="0">
            <a:spAutoFit/>
          </a:bodyPr>
          <a:lstStyle/>
          <a:p>
            <a:pPr algn="ctr">
              <a:lnSpc>
                <a:spcPct val="100000"/>
              </a:lnSpc>
              <a:spcBef>
                <a:spcPts val="645"/>
              </a:spcBef>
            </a:pPr>
            <a:r>
              <a:rPr lang="en-GB" sz="1600" b="1" spc="-5" dirty="0">
                <a:solidFill>
                  <a:srgbClr val="9B4413"/>
                </a:solidFill>
                <a:latin typeface="Verdana"/>
              </a:rPr>
              <a:t>A</a:t>
            </a:r>
            <a:r>
              <a:rPr sz="1600" b="1" spc="-5" dirty="0">
                <a:solidFill>
                  <a:srgbClr val="9B4413"/>
                </a:solidFill>
                <a:latin typeface="Verdana"/>
                <a:cs typeface="Verdana"/>
              </a:rPr>
              <a:t>CQUISITI</a:t>
            </a:r>
            <a:r>
              <a:rPr lang="en-GB" sz="1600" b="1" spc="-5" dirty="0">
                <a:solidFill>
                  <a:srgbClr val="9B4413"/>
                </a:solidFill>
                <a:latin typeface="Verdana"/>
                <a:cs typeface="Verdana"/>
              </a:rPr>
              <a:t>VE STRATEGY</a:t>
            </a:r>
            <a:endParaRPr sz="1600" dirty="0">
              <a:solidFill>
                <a:srgbClr val="9B4413"/>
              </a:solidFill>
              <a:latin typeface="Verdana"/>
              <a:cs typeface="Verdana"/>
            </a:endParaRPr>
          </a:p>
          <a:p>
            <a:pPr marL="12065" marR="5080" indent="-1905" algn="ctr">
              <a:lnSpc>
                <a:spcPct val="100000"/>
              </a:lnSpc>
              <a:spcBef>
                <a:spcPts val="490"/>
              </a:spcBef>
            </a:pPr>
            <a:r>
              <a:rPr sz="1400" spc="-5" dirty="0">
                <a:latin typeface="Verdana"/>
                <a:cs typeface="Verdana"/>
              </a:rPr>
              <a:t>Generating value </a:t>
            </a:r>
            <a:r>
              <a:rPr sz="1400" dirty="0">
                <a:latin typeface="Verdana"/>
                <a:cs typeface="Verdana"/>
              </a:rPr>
              <a:t>through </a:t>
            </a:r>
            <a:r>
              <a:rPr sz="1400" spc="-5" dirty="0">
                <a:latin typeface="Verdana"/>
                <a:cs typeface="Verdana"/>
              </a:rPr>
              <a:t>the </a:t>
            </a:r>
            <a:r>
              <a:rPr sz="1400" dirty="0">
                <a:latin typeface="Verdana"/>
                <a:cs typeface="Verdana"/>
              </a:rPr>
              <a:t> exploration</a:t>
            </a:r>
            <a:r>
              <a:rPr sz="1400" spc="-60" dirty="0">
                <a:latin typeface="Verdana"/>
                <a:cs typeface="Verdana"/>
              </a:rPr>
              <a:t> </a:t>
            </a:r>
            <a:r>
              <a:rPr sz="1400" dirty="0">
                <a:latin typeface="Verdana"/>
                <a:cs typeface="Verdana"/>
              </a:rPr>
              <a:t>of</a:t>
            </a:r>
            <a:r>
              <a:rPr sz="1400" spc="-35" dirty="0">
                <a:latin typeface="Verdana"/>
                <a:cs typeface="Verdana"/>
              </a:rPr>
              <a:t> </a:t>
            </a:r>
            <a:r>
              <a:rPr sz="1400" spc="5" dirty="0">
                <a:latin typeface="Verdana"/>
                <a:cs typeface="Verdana"/>
              </a:rPr>
              <a:t>low</a:t>
            </a:r>
            <a:r>
              <a:rPr lang="en-GB" sz="1400" spc="5" dirty="0">
                <a:latin typeface="Verdana"/>
                <a:cs typeface="Verdana"/>
              </a:rPr>
              <a:t>-</a:t>
            </a:r>
            <a:r>
              <a:rPr sz="1400" dirty="0">
                <a:latin typeface="Verdana"/>
                <a:cs typeface="Verdana"/>
              </a:rPr>
              <a:t>cost</a:t>
            </a:r>
            <a:r>
              <a:rPr sz="1400" spc="-50" dirty="0">
                <a:latin typeface="Verdana"/>
                <a:cs typeface="Verdana"/>
              </a:rPr>
              <a:t> </a:t>
            </a:r>
            <a:r>
              <a:rPr sz="1400" dirty="0">
                <a:latin typeface="Verdana"/>
                <a:cs typeface="Verdana"/>
              </a:rPr>
              <a:t>acquisitions</a:t>
            </a:r>
          </a:p>
        </p:txBody>
      </p:sp>
      <p:sp>
        <p:nvSpPr>
          <p:cNvPr id="9" name="object 9"/>
          <p:cNvSpPr txBox="1"/>
          <p:nvPr/>
        </p:nvSpPr>
        <p:spPr>
          <a:xfrm>
            <a:off x="488315" y="5159945"/>
            <a:ext cx="2997834" cy="1014380"/>
          </a:xfrm>
          <a:prstGeom prst="rect">
            <a:avLst/>
          </a:prstGeom>
        </p:spPr>
        <p:txBody>
          <a:bodyPr vert="horz" wrap="square" lIns="0" tIns="69850" rIns="0" bIns="0" rtlCol="0">
            <a:spAutoFit/>
          </a:bodyPr>
          <a:lstStyle/>
          <a:p>
            <a:pPr algn="ctr">
              <a:spcBef>
                <a:spcPts val="645"/>
              </a:spcBef>
            </a:pPr>
            <a:r>
              <a:rPr lang="en-GB" sz="1600" b="1" spc="-5" dirty="0">
                <a:solidFill>
                  <a:srgbClr val="9B4413"/>
                </a:solidFill>
                <a:latin typeface="Verdana"/>
              </a:rPr>
              <a:t>JOINT VENTURES</a:t>
            </a:r>
            <a:endParaRPr sz="1600" b="1" spc="-5" dirty="0">
              <a:solidFill>
                <a:srgbClr val="9B4413"/>
              </a:solidFill>
              <a:latin typeface="Verdana"/>
            </a:endParaRPr>
          </a:p>
          <a:p>
            <a:pPr marL="12700" marR="5080" algn="ctr">
              <a:lnSpc>
                <a:spcPct val="100000"/>
              </a:lnSpc>
              <a:spcBef>
                <a:spcPts val="405"/>
              </a:spcBef>
            </a:pPr>
            <a:r>
              <a:rPr lang="en-GB" sz="1400" dirty="0">
                <a:latin typeface="Verdana"/>
                <a:cs typeface="Verdana"/>
              </a:rPr>
              <a:t>Joint Ventures lower risk and provide funding from third party major mining companies</a:t>
            </a:r>
          </a:p>
        </p:txBody>
      </p:sp>
      <p:sp>
        <p:nvSpPr>
          <p:cNvPr id="11" name="object 11"/>
          <p:cNvSpPr txBox="1"/>
          <p:nvPr/>
        </p:nvSpPr>
        <p:spPr>
          <a:xfrm>
            <a:off x="8763000" y="1782317"/>
            <a:ext cx="718185" cy="737870"/>
          </a:xfrm>
          <a:prstGeom prst="rect">
            <a:avLst/>
          </a:prstGeom>
          <a:solidFill>
            <a:srgbClr val="A6A6A6"/>
          </a:solidFill>
          <a:ln w="19050">
            <a:noFill/>
          </a:ln>
        </p:spPr>
        <p:txBody>
          <a:bodyPr vert="horz" wrap="square" lIns="0" tIns="121920" rIns="0" bIns="0" rtlCol="0">
            <a:noAutofit/>
          </a:bodyPr>
          <a:lstStyle/>
          <a:p>
            <a:pPr marL="100330">
              <a:lnSpc>
                <a:spcPct val="100000"/>
              </a:lnSpc>
              <a:spcBef>
                <a:spcPts val="960"/>
              </a:spcBef>
            </a:pPr>
            <a:r>
              <a:rPr sz="2800" b="1" spc="-5" dirty="0">
                <a:solidFill>
                  <a:schemeClr val="bg1"/>
                </a:solidFill>
                <a:latin typeface="Verdana"/>
                <a:cs typeface="Verdana"/>
              </a:rPr>
              <a:t>Ag</a:t>
            </a:r>
            <a:endParaRPr lang="en-GB" sz="2800" dirty="0">
              <a:solidFill>
                <a:schemeClr val="bg1"/>
              </a:solidFill>
              <a:latin typeface="Verdana"/>
              <a:cs typeface="Verdana"/>
            </a:endParaRPr>
          </a:p>
        </p:txBody>
      </p:sp>
      <p:sp>
        <p:nvSpPr>
          <p:cNvPr id="12" name="object 12"/>
          <p:cNvSpPr txBox="1"/>
          <p:nvPr/>
        </p:nvSpPr>
        <p:spPr>
          <a:xfrm>
            <a:off x="10427530" y="1781361"/>
            <a:ext cx="716280" cy="737870"/>
          </a:xfrm>
          <a:prstGeom prst="rect">
            <a:avLst/>
          </a:prstGeom>
          <a:solidFill>
            <a:srgbClr val="3A3838"/>
          </a:solidFill>
          <a:ln w="19050">
            <a:noFill/>
          </a:ln>
        </p:spPr>
        <p:txBody>
          <a:bodyPr vert="horz" wrap="square" lIns="0" tIns="135255" rIns="0" bIns="0" rtlCol="0">
            <a:noAutofit/>
          </a:bodyPr>
          <a:lstStyle/>
          <a:p>
            <a:pPr marL="107950">
              <a:lnSpc>
                <a:spcPct val="100000"/>
              </a:lnSpc>
              <a:spcBef>
                <a:spcPts val="1065"/>
              </a:spcBef>
            </a:pPr>
            <a:r>
              <a:rPr sz="2800" b="1" spc="-5" dirty="0">
                <a:solidFill>
                  <a:schemeClr val="bg1"/>
                </a:solidFill>
                <a:latin typeface="Verdana"/>
                <a:cs typeface="Verdana"/>
              </a:rPr>
              <a:t>Fe</a:t>
            </a:r>
            <a:endParaRPr sz="2800" dirty="0">
              <a:solidFill>
                <a:schemeClr val="bg1"/>
              </a:solidFill>
              <a:latin typeface="Verdana"/>
              <a:cs typeface="Verdana"/>
            </a:endParaRPr>
          </a:p>
        </p:txBody>
      </p:sp>
      <p:pic>
        <p:nvPicPr>
          <p:cNvPr id="14" name="object 14"/>
          <p:cNvPicPr/>
          <p:nvPr/>
        </p:nvPicPr>
        <p:blipFill>
          <a:blip r:embed="rId3" cstate="print"/>
          <a:stretch>
            <a:fillRect/>
          </a:stretch>
        </p:blipFill>
        <p:spPr>
          <a:xfrm>
            <a:off x="1396953" y="1491283"/>
            <a:ext cx="1246631" cy="1245107"/>
          </a:xfrm>
          <a:prstGeom prst="rect">
            <a:avLst/>
          </a:prstGeom>
        </p:spPr>
      </p:pic>
      <p:pic>
        <p:nvPicPr>
          <p:cNvPr id="15" name="object 15"/>
          <p:cNvPicPr/>
          <p:nvPr/>
        </p:nvPicPr>
        <p:blipFill>
          <a:blip r:embed="rId4" cstate="print"/>
          <a:stretch>
            <a:fillRect/>
          </a:stretch>
        </p:blipFill>
        <p:spPr>
          <a:xfrm>
            <a:off x="4982249" y="3792957"/>
            <a:ext cx="1540763" cy="1459991"/>
          </a:xfrm>
          <a:prstGeom prst="rect">
            <a:avLst/>
          </a:prstGeom>
        </p:spPr>
      </p:pic>
      <p:pic>
        <p:nvPicPr>
          <p:cNvPr id="16" name="object 16"/>
          <p:cNvPicPr/>
          <p:nvPr/>
        </p:nvPicPr>
        <p:blipFill>
          <a:blip r:embed="rId5" cstate="print"/>
          <a:stretch>
            <a:fillRect/>
          </a:stretch>
        </p:blipFill>
        <p:spPr>
          <a:xfrm>
            <a:off x="9154668" y="3835907"/>
            <a:ext cx="1804415" cy="1600199"/>
          </a:xfrm>
          <a:prstGeom prst="rect">
            <a:avLst/>
          </a:prstGeom>
        </p:spPr>
      </p:pic>
      <p:pic>
        <p:nvPicPr>
          <p:cNvPr id="17" name="object 17"/>
          <p:cNvPicPr/>
          <p:nvPr/>
        </p:nvPicPr>
        <p:blipFill>
          <a:blip r:embed="rId6" cstate="print"/>
          <a:stretch>
            <a:fillRect/>
          </a:stretch>
        </p:blipFill>
        <p:spPr>
          <a:xfrm>
            <a:off x="1159763" y="4035551"/>
            <a:ext cx="1542287" cy="1336547"/>
          </a:xfrm>
          <a:prstGeom prst="rect">
            <a:avLst/>
          </a:prstGeom>
        </p:spPr>
      </p:pic>
      <p:sp>
        <p:nvSpPr>
          <p:cNvPr id="21" name="Title 20">
            <a:extLst>
              <a:ext uri="{FF2B5EF4-FFF2-40B4-BE49-F238E27FC236}">
                <a16:creationId xmlns:a16="http://schemas.microsoft.com/office/drawing/2014/main" id="{F738B301-DDF6-4754-8C56-FA5CEE54FFF4}"/>
              </a:ext>
            </a:extLst>
          </p:cNvPr>
          <p:cNvSpPr>
            <a:spLocks noGrp="1"/>
          </p:cNvSpPr>
          <p:nvPr>
            <p:ph type="title"/>
          </p:nvPr>
        </p:nvSpPr>
        <p:spPr>
          <a:xfrm>
            <a:off x="489558" y="450743"/>
            <a:ext cx="6520842" cy="646331"/>
          </a:xfrm>
        </p:spPr>
        <p:txBody>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en-GB" spc="-5" dirty="0"/>
              <a:t>COMPANY OVERVIEW</a:t>
            </a:r>
            <a:br>
              <a:rPr lang="en-GB" b="0" kern="0" spc="600" dirty="0"/>
            </a:br>
            <a:r>
              <a:rPr kumimoji="0" lang="en-GB" sz="1800" b="1" i="1" u="none" strike="noStrike" kern="1200" cap="none" spc="-5" normalizeH="0" baseline="0" noProof="0" dirty="0">
                <a:ln>
                  <a:noFill/>
                </a:ln>
                <a:solidFill>
                  <a:srgbClr val="9B4413"/>
                </a:solidFill>
                <a:effectLst/>
                <a:uLnTx/>
                <a:uFillTx/>
                <a:latin typeface="Calibri"/>
                <a:ea typeface="+mn-ea"/>
                <a:cs typeface="Calibri"/>
              </a:rPr>
              <a:t>Project</a:t>
            </a:r>
            <a:r>
              <a:rPr kumimoji="0" lang="en-GB" sz="1800" b="1" i="1" u="none" strike="noStrike" kern="1200" cap="none" spc="-20" normalizeH="0" baseline="0" noProof="0" dirty="0">
                <a:ln>
                  <a:noFill/>
                </a:ln>
                <a:solidFill>
                  <a:srgbClr val="9B4413"/>
                </a:solidFill>
                <a:effectLst/>
                <a:uLnTx/>
                <a:uFillTx/>
                <a:latin typeface="Calibri"/>
                <a:ea typeface="+mn-ea"/>
                <a:cs typeface="Calibri"/>
              </a:rPr>
              <a:t> developer,</a:t>
            </a:r>
            <a:r>
              <a:rPr kumimoji="0" lang="en-GB" sz="1800" b="1" i="1" u="none" strike="noStrike" kern="1200" cap="none" spc="-40" normalizeH="0" baseline="0" noProof="0" dirty="0">
                <a:ln>
                  <a:noFill/>
                </a:ln>
                <a:solidFill>
                  <a:srgbClr val="9B4413"/>
                </a:solidFill>
                <a:effectLst/>
                <a:uLnTx/>
                <a:uFillTx/>
                <a:latin typeface="Calibri"/>
                <a:ea typeface="+mn-ea"/>
                <a:cs typeface="Calibri"/>
              </a:rPr>
              <a:t> </a:t>
            </a:r>
            <a:r>
              <a:rPr kumimoji="0" lang="en-GB" sz="1800" b="1" i="1" u="none" strike="noStrike" kern="1200" cap="none" spc="-5" normalizeH="0" baseline="0" noProof="0" dirty="0">
                <a:ln>
                  <a:noFill/>
                </a:ln>
                <a:solidFill>
                  <a:srgbClr val="9B4413"/>
                </a:solidFill>
                <a:effectLst/>
                <a:uLnTx/>
                <a:uFillTx/>
                <a:latin typeface="Calibri"/>
                <a:ea typeface="+mn-ea"/>
                <a:cs typeface="Calibri"/>
              </a:rPr>
              <a:t>unlocking</a:t>
            </a:r>
            <a:r>
              <a:rPr kumimoji="0" lang="en-GB" sz="1800" b="1" i="1" u="none" strike="noStrike" kern="1200" cap="none" spc="-40" normalizeH="0" baseline="0" noProof="0" dirty="0">
                <a:ln>
                  <a:noFill/>
                </a:ln>
                <a:solidFill>
                  <a:srgbClr val="9B4413"/>
                </a:solidFill>
                <a:effectLst/>
                <a:uLnTx/>
                <a:uFillTx/>
                <a:latin typeface="Calibri"/>
                <a:ea typeface="+mn-ea"/>
                <a:cs typeface="Calibri"/>
              </a:rPr>
              <a:t> </a:t>
            </a:r>
            <a:r>
              <a:rPr kumimoji="0" lang="en-GB" sz="1800" b="1" i="1" u="none" strike="noStrike" kern="1200" cap="none" spc="-5" normalizeH="0" baseline="0" noProof="0" dirty="0">
                <a:ln>
                  <a:noFill/>
                </a:ln>
                <a:solidFill>
                  <a:srgbClr val="9B4413"/>
                </a:solidFill>
                <a:effectLst/>
                <a:uLnTx/>
                <a:uFillTx/>
                <a:latin typeface="Calibri"/>
                <a:ea typeface="+mn-ea"/>
                <a:cs typeface="Calibri"/>
              </a:rPr>
              <a:t>value</a:t>
            </a:r>
            <a:r>
              <a:rPr kumimoji="0" lang="en-GB" sz="1800" b="1" i="1" u="none" strike="noStrike" kern="1200" cap="none" spc="-25" normalizeH="0" baseline="0" noProof="0" dirty="0">
                <a:ln>
                  <a:noFill/>
                </a:ln>
                <a:solidFill>
                  <a:srgbClr val="9B4413"/>
                </a:solidFill>
                <a:effectLst/>
                <a:uLnTx/>
                <a:uFillTx/>
                <a:latin typeface="Calibri"/>
                <a:ea typeface="+mn-ea"/>
                <a:cs typeface="Calibri"/>
              </a:rPr>
              <a:t> </a:t>
            </a:r>
            <a:r>
              <a:rPr kumimoji="0" lang="en-GB" sz="1800" b="1" i="1" u="none" strike="noStrike" kern="1200" cap="none" spc="-10" normalizeH="0" baseline="0" noProof="0" dirty="0">
                <a:ln>
                  <a:noFill/>
                </a:ln>
                <a:solidFill>
                  <a:srgbClr val="9B4413"/>
                </a:solidFill>
                <a:effectLst/>
                <a:uLnTx/>
                <a:uFillTx/>
                <a:latin typeface="Calibri"/>
                <a:ea typeface="+mn-ea"/>
                <a:cs typeface="Calibri"/>
              </a:rPr>
              <a:t>from</a:t>
            </a:r>
            <a:r>
              <a:rPr kumimoji="0" lang="en-GB" sz="1800" b="1" i="1" u="none" strike="noStrike" kern="1200" cap="none" spc="10" normalizeH="0" baseline="0" noProof="0" dirty="0">
                <a:ln>
                  <a:noFill/>
                </a:ln>
                <a:solidFill>
                  <a:srgbClr val="9B4413"/>
                </a:solidFill>
                <a:effectLst/>
                <a:uLnTx/>
                <a:uFillTx/>
                <a:latin typeface="Calibri"/>
                <a:ea typeface="+mn-ea"/>
                <a:cs typeface="Calibri"/>
              </a:rPr>
              <a:t> </a:t>
            </a:r>
            <a:r>
              <a:rPr kumimoji="0" lang="en-GB" sz="1800" b="1" i="1" u="none" strike="noStrike" kern="1200" cap="none" spc="0" normalizeH="0" baseline="0" noProof="0" dirty="0">
                <a:ln>
                  <a:noFill/>
                </a:ln>
                <a:solidFill>
                  <a:srgbClr val="9B4413"/>
                </a:solidFill>
                <a:effectLst/>
                <a:uLnTx/>
                <a:uFillTx/>
                <a:latin typeface="Calibri"/>
                <a:ea typeface="+mn-ea"/>
                <a:cs typeface="Calibri"/>
              </a:rPr>
              <a:t>a diverse</a:t>
            </a:r>
            <a:r>
              <a:rPr kumimoji="0" lang="en-GB" sz="1800" b="1" i="1" u="none" strike="noStrike" kern="1200" cap="none" spc="-5" normalizeH="0" baseline="0" noProof="0" dirty="0">
                <a:ln>
                  <a:noFill/>
                </a:ln>
                <a:solidFill>
                  <a:srgbClr val="9B4413"/>
                </a:solidFill>
                <a:effectLst/>
                <a:uLnTx/>
                <a:uFillTx/>
                <a:latin typeface="Calibri"/>
                <a:ea typeface="+mn-ea"/>
                <a:cs typeface="Calibri"/>
              </a:rPr>
              <a:t> portfolio</a:t>
            </a:r>
            <a:r>
              <a:rPr kumimoji="0" lang="en-GB" sz="1800" b="1" i="1" u="none" strike="noStrike" kern="1200" cap="none" spc="-35" normalizeH="0" baseline="0" noProof="0" dirty="0">
                <a:ln>
                  <a:noFill/>
                </a:ln>
                <a:solidFill>
                  <a:srgbClr val="9B4413"/>
                </a:solidFill>
                <a:effectLst/>
                <a:uLnTx/>
                <a:uFillTx/>
                <a:latin typeface="Calibri"/>
                <a:ea typeface="+mn-ea"/>
                <a:cs typeface="Calibri"/>
              </a:rPr>
              <a:t> </a:t>
            </a:r>
            <a:r>
              <a:rPr kumimoji="0" lang="en-GB" sz="1800" b="1" i="1" u="none" strike="noStrike" kern="1200" cap="none" spc="0" normalizeH="0" baseline="0" noProof="0" dirty="0">
                <a:ln>
                  <a:noFill/>
                </a:ln>
                <a:solidFill>
                  <a:srgbClr val="9B4413"/>
                </a:solidFill>
                <a:effectLst/>
                <a:uLnTx/>
                <a:uFillTx/>
                <a:latin typeface="Calibri"/>
                <a:ea typeface="+mn-ea"/>
                <a:cs typeface="Calibri"/>
              </a:rPr>
              <a:t>of</a:t>
            </a:r>
            <a:r>
              <a:rPr kumimoji="0" lang="en-GB" sz="1800" b="1" i="1" u="none" strike="noStrike" kern="1200" cap="none" spc="5" normalizeH="0" baseline="0" noProof="0" dirty="0">
                <a:ln>
                  <a:noFill/>
                </a:ln>
                <a:solidFill>
                  <a:srgbClr val="9B4413"/>
                </a:solidFill>
                <a:effectLst/>
                <a:uLnTx/>
                <a:uFillTx/>
                <a:latin typeface="Calibri"/>
                <a:ea typeface="+mn-ea"/>
                <a:cs typeface="Calibri"/>
              </a:rPr>
              <a:t> </a:t>
            </a:r>
            <a:r>
              <a:rPr kumimoji="0" lang="en-GB" sz="1800" b="1" i="1" u="none" strike="noStrike" kern="1200" cap="none" spc="-5" normalizeH="0" baseline="0" noProof="0" dirty="0">
                <a:ln>
                  <a:noFill/>
                </a:ln>
                <a:solidFill>
                  <a:srgbClr val="9B4413"/>
                </a:solidFill>
                <a:effectLst/>
                <a:uLnTx/>
                <a:uFillTx/>
                <a:latin typeface="Calibri"/>
                <a:ea typeface="+mn-ea"/>
                <a:cs typeface="Calibri"/>
              </a:rPr>
              <a:t>assets</a:t>
            </a:r>
            <a:endParaRPr lang="en-GB" dirty="0"/>
          </a:p>
        </p:txBody>
      </p:sp>
      <p:sp>
        <p:nvSpPr>
          <p:cNvPr id="18" name="object 7">
            <a:extLst>
              <a:ext uri="{FF2B5EF4-FFF2-40B4-BE49-F238E27FC236}">
                <a16:creationId xmlns:a16="http://schemas.microsoft.com/office/drawing/2014/main" id="{418864CA-5B6A-4CF2-A25A-CAD9792D15CB}"/>
              </a:ext>
            </a:extLst>
          </p:cNvPr>
          <p:cNvSpPr txBox="1">
            <a:spLocks noGrp="1"/>
          </p:cNvSpPr>
          <p:nvPr>
            <p:ph type="sldNum" sz="quarter" idx="7"/>
          </p:nvPr>
        </p:nvSpPr>
        <p:spPr>
          <a:xfrm>
            <a:off x="10912270" y="6490287"/>
            <a:ext cx="1104265" cy="179704"/>
          </a:xfrm>
          <a:prstGeom prst="rect">
            <a:avLst/>
          </a:prstGeom>
        </p:spPr>
        <p:txBody>
          <a:bodyPr vert="horz" wrap="square" lIns="0" tIns="12700" rIns="0" bIns="0" rtlCol="0">
            <a:spAutoFit/>
          </a:bodyPr>
          <a:lstStyle/>
          <a:p>
            <a:pPr marL="12700">
              <a:lnSpc>
                <a:spcPct val="100000"/>
              </a:lnSpc>
              <a:spcBef>
                <a:spcPts val="100"/>
              </a:spcBef>
            </a:pPr>
            <a:r>
              <a:rPr spc="-10" dirty="0"/>
              <a:t>AIM:UFO</a:t>
            </a:r>
            <a:r>
              <a:rPr spc="10" dirty="0"/>
              <a:t> </a:t>
            </a:r>
            <a:r>
              <a:rPr spc="-5" dirty="0"/>
              <a:t>|</a:t>
            </a:r>
            <a:r>
              <a:rPr spc="300" dirty="0"/>
              <a:t> </a:t>
            </a:r>
            <a:fld id="{81D60167-4931-47E6-BA6A-407CBD079E47}" type="slidenum">
              <a:rPr spc="-5" dirty="0">
                <a:solidFill>
                  <a:srgbClr val="AA9F75"/>
                </a:solidFill>
              </a:rPr>
              <a:t>3</a:t>
            </a:fld>
            <a:endParaRPr spc="-5" dirty="0">
              <a:solidFill>
                <a:srgbClr val="AA9F75"/>
              </a:solidFill>
            </a:endParaRPr>
          </a:p>
        </p:txBody>
      </p:sp>
      <p:sp>
        <p:nvSpPr>
          <p:cNvPr id="26" name="object 5">
            <a:extLst>
              <a:ext uri="{FF2B5EF4-FFF2-40B4-BE49-F238E27FC236}">
                <a16:creationId xmlns:a16="http://schemas.microsoft.com/office/drawing/2014/main" id="{BE6A2BA1-5DBF-4427-9772-A710BF1BBA04}"/>
              </a:ext>
            </a:extLst>
          </p:cNvPr>
          <p:cNvSpPr txBox="1"/>
          <p:nvPr/>
        </p:nvSpPr>
        <p:spPr>
          <a:xfrm>
            <a:off x="4359111" y="2684238"/>
            <a:ext cx="2997835" cy="987450"/>
          </a:xfrm>
          <a:prstGeom prst="rect">
            <a:avLst/>
          </a:prstGeom>
        </p:spPr>
        <p:txBody>
          <a:bodyPr vert="horz" wrap="square" lIns="0" tIns="55880" rIns="0" bIns="0" rtlCol="0">
            <a:spAutoFit/>
          </a:bodyPr>
          <a:lstStyle/>
          <a:p>
            <a:pPr algn="ctr">
              <a:lnSpc>
                <a:spcPct val="100000"/>
              </a:lnSpc>
              <a:spcBef>
                <a:spcPts val="440"/>
              </a:spcBef>
            </a:pPr>
            <a:r>
              <a:rPr lang="en-GB" sz="1600" b="1" spc="-5" dirty="0">
                <a:solidFill>
                  <a:srgbClr val="9B4413"/>
                </a:solidFill>
                <a:latin typeface="Verdana"/>
              </a:rPr>
              <a:t>DIVERSIFIED PORTFOLIO</a:t>
            </a:r>
            <a:endParaRPr sz="1600" b="1" spc="-5" dirty="0">
              <a:solidFill>
                <a:srgbClr val="9B4413"/>
              </a:solidFill>
              <a:latin typeface="Verdana"/>
            </a:endParaRPr>
          </a:p>
          <a:p>
            <a:pPr marL="12700" marR="5080" indent="-635" algn="ctr">
              <a:lnSpc>
                <a:spcPct val="100000"/>
              </a:lnSpc>
              <a:spcBef>
                <a:spcPts val="310"/>
              </a:spcBef>
            </a:pPr>
            <a:r>
              <a:rPr lang="en-GB" sz="1400" spc="-5" dirty="0">
                <a:latin typeface="Verdana"/>
                <a:cs typeface="Verdana"/>
              </a:rPr>
              <a:t>Multi-mineral portfolio of diverse assets in tier one jurisdictions around the world </a:t>
            </a:r>
            <a:endParaRPr sz="1400" dirty="0">
              <a:latin typeface="Verdana"/>
              <a:cs typeface="Verdana"/>
            </a:endParaRPr>
          </a:p>
        </p:txBody>
      </p:sp>
      <p:pic>
        <p:nvPicPr>
          <p:cNvPr id="28" name="object 18">
            <a:extLst>
              <a:ext uri="{FF2B5EF4-FFF2-40B4-BE49-F238E27FC236}">
                <a16:creationId xmlns:a16="http://schemas.microsoft.com/office/drawing/2014/main" id="{C8BCF94E-D9FA-46E6-B550-ADA0B3DD2AC0}"/>
              </a:ext>
            </a:extLst>
          </p:cNvPr>
          <p:cNvPicPr/>
          <p:nvPr/>
        </p:nvPicPr>
        <p:blipFill>
          <a:blip r:embed="rId7" cstate="print"/>
          <a:stretch>
            <a:fillRect/>
          </a:stretch>
        </p:blipFill>
        <p:spPr>
          <a:xfrm>
            <a:off x="5065775" y="1443227"/>
            <a:ext cx="1284731" cy="1386839"/>
          </a:xfrm>
          <a:prstGeom prst="rect">
            <a:avLst/>
          </a:prstGeom>
        </p:spPr>
      </p:pic>
      <p:sp>
        <p:nvSpPr>
          <p:cNvPr id="20" name="object 11">
            <a:extLst>
              <a:ext uri="{FF2B5EF4-FFF2-40B4-BE49-F238E27FC236}">
                <a16:creationId xmlns:a16="http://schemas.microsoft.com/office/drawing/2014/main" id="{A745AE1F-DB24-47CF-9BFD-21D4AF75A6D8}"/>
              </a:ext>
            </a:extLst>
          </p:cNvPr>
          <p:cNvSpPr txBox="1"/>
          <p:nvPr/>
        </p:nvSpPr>
        <p:spPr>
          <a:xfrm>
            <a:off x="9592934" y="1781361"/>
            <a:ext cx="718185" cy="738664"/>
          </a:xfrm>
          <a:prstGeom prst="rect">
            <a:avLst/>
          </a:prstGeom>
          <a:solidFill>
            <a:srgbClr val="B36B03"/>
          </a:solidFill>
          <a:ln w="19050">
            <a:noFill/>
          </a:ln>
        </p:spPr>
        <p:txBody>
          <a:bodyPr vert="horz" wrap="square" lIns="0" tIns="121920" rIns="0" bIns="0" rtlCol="0">
            <a:noAutofit/>
          </a:bodyPr>
          <a:lstStyle/>
          <a:p>
            <a:pPr marL="100330">
              <a:lnSpc>
                <a:spcPct val="100000"/>
              </a:lnSpc>
              <a:spcBef>
                <a:spcPts val="960"/>
              </a:spcBef>
            </a:pPr>
            <a:r>
              <a:rPr lang="en-GB" sz="2800" b="1" spc="-5" dirty="0">
                <a:solidFill>
                  <a:schemeClr val="bg1"/>
                </a:solidFill>
                <a:latin typeface="Verdana"/>
                <a:cs typeface="Verdana"/>
              </a:rPr>
              <a:t>Cu</a:t>
            </a:r>
            <a:br>
              <a:rPr lang="en-GB" sz="2800" b="1" spc="-5" dirty="0">
                <a:solidFill>
                  <a:schemeClr val="bg1"/>
                </a:solidFill>
                <a:latin typeface="Verdana"/>
                <a:cs typeface="Verdana"/>
              </a:rPr>
            </a:br>
            <a:endParaRPr lang="en-GB" sz="1200" b="1" spc="-5" dirty="0">
              <a:solidFill>
                <a:schemeClr val="bg1"/>
              </a:solidFill>
              <a:latin typeface="Verdana"/>
              <a:cs typeface="Verdan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1998" cy="6857999"/>
          </a:xfrm>
          <a:prstGeom prst="rect">
            <a:avLst/>
          </a:prstGeom>
        </p:spPr>
      </p:pic>
      <p:sp>
        <p:nvSpPr>
          <p:cNvPr id="3" name="object 3"/>
          <p:cNvSpPr txBox="1">
            <a:spLocks noGrp="1"/>
          </p:cNvSpPr>
          <p:nvPr>
            <p:ph type="title"/>
          </p:nvPr>
        </p:nvSpPr>
        <p:spPr>
          <a:xfrm>
            <a:off x="516061" y="464127"/>
            <a:ext cx="3503295" cy="391160"/>
          </a:xfrm>
          <a:prstGeom prst="rect">
            <a:avLst/>
          </a:prstGeom>
        </p:spPr>
        <p:txBody>
          <a:bodyPr vert="horz" wrap="square" lIns="0" tIns="12700" rIns="0" bIns="0" rtlCol="0">
            <a:spAutoFit/>
          </a:bodyPr>
          <a:lstStyle/>
          <a:p>
            <a:pPr marL="12700">
              <a:lnSpc>
                <a:spcPct val="100000"/>
              </a:lnSpc>
              <a:spcBef>
                <a:spcPts val="100"/>
              </a:spcBef>
            </a:pPr>
            <a:r>
              <a:rPr spc="-5" dirty="0">
                <a:solidFill>
                  <a:srgbClr val="FFFFFF"/>
                </a:solidFill>
              </a:rPr>
              <a:t>Contact</a:t>
            </a:r>
            <a:r>
              <a:rPr spc="-75" dirty="0">
                <a:solidFill>
                  <a:srgbClr val="FFFFFF"/>
                </a:solidFill>
              </a:rPr>
              <a:t> </a:t>
            </a:r>
            <a:r>
              <a:rPr spc="-5" dirty="0">
                <a:solidFill>
                  <a:srgbClr val="FFFFFF"/>
                </a:solidFill>
              </a:rPr>
              <a:t>Information</a:t>
            </a:r>
          </a:p>
        </p:txBody>
      </p:sp>
      <p:sp>
        <p:nvSpPr>
          <p:cNvPr id="4" name="object 4"/>
          <p:cNvSpPr txBox="1"/>
          <p:nvPr/>
        </p:nvSpPr>
        <p:spPr>
          <a:xfrm>
            <a:off x="516061" y="1139606"/>
            <a:ext cx="2983230" cy="2587118"/>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9B4413"/>
                </a:solidFill>
                <a:latin typeface="Verdana"/>
                <a:cs typeface="Verdana"/>
              </a:rPr>
              <a:t>Dan</a:t>
            </a:r>
            <a:r>
              <a:rPr sz="1200" b="1" spc="-30" dirty="0">
                <a:solidFill>
                  <a:srgbClr val="9B4413"/>
                </a:solidFill>
                <a:latin typeface="Verdana"/>
                <a:cs typeface="Verdana"/>
              </a:rPr>
              <a:t> </a:t>
            </a:r>
            <a:r>
              <a:rPr sz="1200" b="1" spc="-5" dirty="0">
                <a:solidFill>
                  <a:srgbClr val="9B4413"/>
                </a:solidFill>
                <a:latin typeface="Verdana"/>
                <a:cs typeface="Verdana"/>
              </a:rPr>
              <a:t>Smith</a:t>
            </a:r>
            <a:endParaRPr sz="1200" dirty="0">
              <a:latin typeface="Verdana"/>
              <a:cs typeface="Verdana"/>
            </a:endParaRPr>
          </a:p>
          <a:p>
            <a:pPr marL="12700">
              <a:lnSpc>
                <a:spcPct val="100000"/>
              </a:lnSpc>
            </a:pPr>
            <a:r>
              <a:rPr sz="1200" b="1" spc="-5" dirty="0">
                <a:solidFill>
                  <a:srgbClr val="3A3838"/>
                </a:solidFill>
                <a:latin typeface="Verdana"/>
                <a:cs typeface="Verdana"/>
              </a:rPr>
              <a:t>Non-Executive</a:t>
            </a:r>
            <a:r>
              <a:rPr sz="1200" b="1" spc="-20" dirty="0">
                <a:solidFill>
                  <a:srgbClr val="3A3838"/>
                </a:solidFill>
                <a:latin typeface="Verdana"/>
                <a:cs typeface="Verdana"/>
              </a:rPr>
              <a:t> </a:t>
            </a:r>
            <a:r>
              <a:rPr sz="1200" b="1" spc="-5" dirty="0">
                <a:solidFill>
                  <a:srgbClr val="3A3838"/>
                </a:solidFill>
                <a:latin typeface="Verdana"/>
                <a:cs typeface="Verdana"/>
              </a:rPr>
              <a:t>Chairman</a:t>
            </a:r>
            <a:endParaRPr sz="1200" dirty="0">
              <a:latin typeface="Verdana"/>
              <a:cs typeface="Verdana"/>
            </a:endParaRPr>
          </a:p>
          <a:p>
            <a:pPr>
              <a:lnSpc>
                <a:spcPct val="100000"/>
              </a:lnSpc>
            </a:pPr>
            <a:endParaRPr sz="1400" dirty="0">
              <a:latin typeface="Verdana"/>
              <a:cs typeface="Verdana"/>
            </a:endParaRPr>
          </a:p>
          <a:p>
            <a:pPr>
              <a:lnSpc>
                <a:spcPct val="100000"/>
              </a:lnSpc>
              <a:spcBef>
                <a:spcPts val="40"/>
              </a:spcBef>
            </a:pPr>
            <a:endParaRPr sz="1400" dirty="0">
              <a:latin typeface="Verdana"/>
              <a:cs typeface="Verdana"/>
            </a:endParaRPr>
          </a:p>
          <a:p>
            <a:pPr marL="12700">
              <a:lnSpc>
                <a:spcPct val="100000"/>
              </a:lnSpc>
            </a:pPr>
            <a:r>
              <a:rPr sz="1200" b="1" spc="-5" dirty="0">
                <a:solidFill>
                  <a:srgbClr val="9B4413"/>
                </a:solidFill>
                <a:latin typeface="Verdana"/>
                <a:cs typeface="Verdana"/>
              </a:rPr>
              <a:t>Bill</a:t>
            </a:r>
            <a:r>
              <a:rPr sz="1200" b="1" spc="5" dirty="0">
                <a:solidFill>
                  <a:srgbClr val="9B4413"/>
                </a:solidFill>
                <a:latin typeface="Verdana"/>
                <a:cs typeface="Verdana"/>
              </a:rPr>
              <a:t> </a:t>
            </a:r>
            <a:r>
              <a:rPr sz="1200" b="1" spc="-5" dirty="0">
                <a:solidFill>
                  <a:srgbClr val="9B4413"/>
                </a:solidFill>
                <a:latin typeface="Verdana"/>
                <a:cs typeface="Verdana"/>
              </a:rPr>
              <a:t>Brodie Good</a:t>
            </a:r>
            <a:endParaRPr sz="1200" dirty="0">
              <a:latin typeface="Verdana"/>
              <a:cs typeface="Verdana"/>
            </a:endParaRPr>
          </a:p>
          <a:p>
            <a:pPr marL="12700">
              <a:lnSpc>
                <a:spcPct val="100000"/>
              </a:lnSpc>
            </a:pPr>
            <a:r>
              <a:rPr sz="1200" b="1" spc="-5" dirty="0">
                <a:solidFill>
                  <a:srgbClr val="3A3838"/>
                </a:solidFill>
                <a:latin typeface="Verdana"/>
                <a:cs typeface="Verdana"/>
              </a:rPr>
              <a:t>CEO and</a:t>
            </a:r>
            <a:r>
              <a:rPr sz="1200" b="1" spc="-10" dirty="0">
                <a:solidFill>
                  <a:srgbClr val="3A3838"/>
                </a:solidFill>
                <a:latin typeface="Verdana"/>
                <a:cs typeface="Verdana"/>
              </a:rPr>
              <a:t> </a:t>
            </a:r>
            <a:r>
              <a:rPr sz="1200" b="1" spc="-5" dirty="0">
                <a:solidFill>
                  <a:srgbClr val="3A3838"/>
                </a:solidFill>
                <a:latin typeface="Verdana"/>
                <a:cs typeface="Verdana"/>
              </a:rPr>
              <a:t>Technical</a:t>
            </a:r>
            <a:r>
              <a:rPr sz="1200" b="1" spc="-10" dirty="0">
                <a:solidFill>
                  <a:srgbClr val="3A3838"/>
                </a:solidFill>
                <a:latin typeface="Verdana"/>
                <a:cs typeface="Verdana"/>
              </a:rPr>
              <a:t> </a:t>
            </a:r>
            <a:r>
              <a:rPr sz="1200" b="1" spc="-5" dirty="0">
                <a:solidFill>
                  <a:srgbClr val="3A3838"/>
                </a:solidFill>
                <a:latin typeface="Verdana"/>
                <a:cs typeface="Verdana"/>
              </a:rPr>
              <a:t>Director</a:t>
            </a:r>
            <a:endParaRPr sz="1200" dirty="0">
              <a:latin typeface="Verdana"/>
              <a:cs typeface="Verdana"/>
            </a:endParaRPr>
          </a:p>
          <a:p>
            <a:pPr marL="12700" marR="5080">
              <a:lnSpc>
                <a:spcPct val="100000"/>
              </a:lnSpc>
              <a:spcBef>
                <a:spcPts val="994"/>
              </a:spcBef>
            </a:pPr>
            <a:r>
              <a:rPr sz="1200" dirty="0">
                <a:solidFill>
                  <a:srgbClr val="3A3838"/>
                </a:solidFill>
                <a:latin typeface="Verdana"/>
                <a:cs typeface="Verdana"/>
              </a:rPr>
              <a:t>16 Berkeley </a:t>
            </a:r>
            <a:r>
              <a:rPr sz="1200" spc="-5" dirty="0">
                <a:solidFill>
                  <a:srgbClr val="3A3838"/>
                </a:solidFill>
                <a:latin typeface="Verdana"/>
                <a:cs typeface="Verdana"/>
              </a:rPr>
              <a:t>Street, London, </a:t>
            </a:r>
            <a:r>
              <a:rPr sz="1200" dirty="0">
                <a:solidFill>
                  <a:srgbClr val="3A3838"/>
                </a:solidFill>
                <a:latin typeface="Verdana"/>
                <a:cs typeface="Verdana"/>
              </a:rPr>
              <a:t>W1J </a:t>
            </a:r>
            <a:r>
              <a:rPr sz="1200" spc="-5" dirty="0">
                <a:solidFill>
                  <a:srgbClr val="3A3838"/>
                </a:solidFill>
                <a:latin typeface="Verdana"/>
                <a:cs typeface="Verdana"/>
              </a:rPr>
              <a:t>8DZ, </a:t>
            </a:r>
            <a:r>
              <a:rPr sz="1200" spc="-409" dirty="0">
                <a:solidFill>
                  <a:srgbClr val="3A3838"/>
                </a:solidFill>
                <a:latin typeface="Verdana"/>
                <a:cs typeface="Verdana"/>
              </a:rPr>
              <a:t> </a:t>
            </a:r>
            <a:r>
              <a:rPr sz="1200" spc="-5" dirty="0">
                <a:solidFill>
                  <a:srgbClr val="3A3838"/>
                </a:solidFill>
                <a:latin typeface="Verdana"/>
                <a:cs typeface="Verdana"/>
              </a:rPr>
              <a:t>United</a:t>
            </a:r>
            <a:r>
              <a:rPr sz="1200" dirty="0">
                <a:solidFill>
                  <a:srgbClr val="3A3838"/>
                </a:solidFill>
                <a:latin typeface="Verdana"/>
                <a:cs typeface="Verdana"/>
              </a:rPr>
              <a:t> </a:t>
            </a:r>
            <a:r>
              <a:rPr sz="1200" spc="-5" dirty="0">
                <a:solidFill>
                  <a:srgbClr val="3A3838"/>
                </a:solidFill>
                <a:latin typeface="Verdana"/>
                <a:cs typeface="Verdana"/>
              </a:rPr>
              <a:t>Kingdom</a:t>
            </a:r>
            <a:endParaRPr sz="1200" dirty="0">
              <a:latin typeface="Verdana"/>
              <a:cs typeface="Verdana"/>
            </a:endParaRPr>
          </a:p>
          <a:p>
            <a:pPr>
              <a:lnSpc>
                <a:spcPct val="100000"/>
              </a:lnSpc>
              <a:spcBef>
                <a:spcPts val="40"/>
              </a:spcBef>
            </a:pPr>
            <a:endParaRPr sz="1400" dirty="0">
              <a:latin typeface="Verdana"/>
              <a:cs typeface="Verdana"/>
            </a:endParaRPr>
          </a:p>
          <a:p>
            <a:pPr marL="12700">
              <a:lnSpc>
                <a:spcPct val="100000"/>
              </a:lnSpc>
            </a:pPr>
            <a:r>
              <a:rPr sz="1200" b="1" spc="-5" dirty="0">
                <a:solidFill>
                  <a:srgbClr val="3A3838"/>
                </a:solidFill>
                <a:latin typeface="Verdana"/>
                <a:cs typeface="Verdana"/>
              </a:rPr>
              <a:t>Yellow</a:t>
            </a:r>
            <a:r>
              <a:rPr sz="1200" b="1" dirty="0">
                <a:solidFill>
                  <a:srgbClr val="3A3838"/>
                </a:solidFill>
                <a:latin typeface="Verdana"/>
                <a:cs typeface="Verdana"/>
              </a:rPr>
              <a:t> </a:t>
            </a:r>
            <a:r>
              <a:rPr sz="1200" b="1" spc="-5" dirty="0">
                <a:solidFill>
                  <a:srgbClr val="3A3838"/>
                </a:solidFill>
                <a:latin typeface="Verdana"/>
                <a:cs typeface="Verdana"/>
              </a:rPr>
              <a:t>Jersey (Financial</a:t>
            </a:r>
            <a:r>
              <a:rPr sz="1200" b="1" spc="-10" dirty="0">
                <a:solidFill>
                  <a:srgbClr val="3A3838"/>
                </a:solidFill>
                <a:latin typeface="Verdana"/>
                <a:cs typeface="Verdana"/>
              </a:rPr>
              <a:t> </a:t>
            </a:r>
            <a:r>
              <a:rPr sz="1200" b="1" spc="-5" dirty="0">
                <a:solidFill>
                  <a:srgbClr val="3A3838"/>
                </a:solidFill>
                <a:latin typeface="Verdana"/>
                <a:cs typeface="Verdana"/>
              </a:rPr>
              <a:t>PR)</a:t>
            </a:r>
            <a:endParaRPr sz="1200" dirty="0">
              <a:latin typeface="Verdana"/>
              <a:cs typeface="Verdana"/>
            </a:endParaRPr>
          </a:p>
          <a:p>
            <a:pPr marL="12700">
              <a:lnSpc>
                <a:spcPct val="100000"/>
              </a:lnSpc>
              <a:spcBef>
                <a:spcPts val="1000"/>
              </a:spcBef>
            </a:pPr>
            <a:r>
              <a:rPr sz="1200" b="1" dirty="0">
                <a:solidFill>
                  <a:srgbClr val="3A3838"/>
                </a:solidFill>
                <a:latin typeface="Verdana"/>
                <a:cs typeface="Verdana"/>
              </a:rPr>
              <a:t>T</a:t>
            </a:r>
            <a:r>
              <a:rPr sz="1200" b="1" spc="-10" dirty="0">
                <a:solidFill>
                  <a:srgbClr val="3A3838"/>
                </a:solidFill>
                <a:latin typeface="Verdana"/>
                <a:cs typeface="Verdana"/>
              </a:rPr>
              <a:t> </a:t>
            </a:r>
            <a:r>
              <a:rPr sz="1200" dirty="0">
                <a:solidFill>
                  <a:srgbClr val="3A3838"/>
                </a:solidFill>
                <a:latin typeface="Verdana"/>
                <a:cs typeface="Verdana"/>
              </a:rPr>
              <a:t>+44</a:t>
            </a:r>
            <a:r>
              <a:rPr sz="1200" spc="-10" dirty="0">
                <a:solidFill>
                  <a:srgbClr val="3A3838"/>
                </a:solidFill>
                <a:latin typeface="Verdana"/>
                <a:cs typeface="Verdana"/>
              </a:rPr>
              <a:t> </a:t>
            </a:r>
            <a:r>
              <a:rPr sz="1200" dirty="0">
                <a:solidFill>
                  <a:srgbClr val="3A3838"/>
                </a:solidFill>
                <a:latin typeface="Verdana"/>
                <a:cs typeface="Verdana"/>
              </a:rPr>
              <a:t>(0)20 3004</a:t>
            </a:r>
            <a:r>
              <a:rPr sz="1200" spc="-35" dirty="0">
                <a:solidFill>
                  <a:srgbClr val="3A3838"/>
                </a:solidFill>
                <a:latin typeface="Verdana"/>
                <a:cs typeface="Verdana"/>
              </a:rPr>
              <a:t> </a:t>
            </a:r>
            <a:r>
              <a:rPr sz="1200" spc="5" dirty="0">
                <a:solidFill>
                  <a:srgbClr val="3A3838"/>
                </a:solidFill>
                <a:latin typeface="Verdana"/>
                <a:cs typeface="Verdana"/>
              </a:rPr>
              <a:t>9512</a:t>
            </a:r>
            <a:endParaRPr sz="1200" dirty="0">
              <a:latin typeface="Verdana"/>
              <a:cs typeface="Verdana"/>
            </a:endParaRPr>
          </a:p>
          <a:p>
            <a:pPr marL="12700">
              <a:lnSpc>
                <a:spcPct val="100000"/>
              </a:lnSpc>
            </a:pPr>
            <a:r>
              <a:rPr sz="1200" b="1" dirty="0">
                <a:solidFill>
                  <a:srgbClr val="3A3838"/>
                </a:solidFill>
                <a:latin typeface="Verdana"/>
                <a:cs typeface="Verdana"/>
              </a:rPr>
              <a:t>E</a:t>
            </a:r>
            <a:r>
              <a:rPr sz="1200" b="1" spc="-10" dirty="0">
                <a:solidFill>
                  <a:srgbClr val="3A3838"/>
                </a:solidFill>
                <a:latin typeface="Verdana"/>
                <a:cs typeface="Verdana"/>
              </a:rPr>
              <a:t> </a:t>
            </a:r>
            <a:r>
              <a:rPr lang="en-GB" sz="1200" b="1" u="sng" spc="-5" dirty="0">
                <a:solidFill>
                  <a:srgbClr val="3A3838"/>
                </a:solidFill>
                <a:latin typeface="Verdana"/>
                <a:cs typeface="Verdana"/>
              </a:rPr>
              <a:t>alienmetals</a:t>
            </a:r>
            <a:r>
              <a:rPr sz="1200" b="1" spc="-5" dirty="0">
                <a:solidFill>
                  <a:srgbClr val="3A3838"/>
                </a:solidFill>
                <a:latin typeface="Verdana"/>
                <a:cs typeface="Verdana"/>
                <a:hlinkClick r:id="rId3"/>
              </a:rPr>
              <a:t>@yellowjerseypr.com</a:t>
            </a:r>
            <a:endParaRPr sz="1200" dirty="0">
              <a:latin typeface="Verdana"/>
              <a:cs typeface="Verdana"/>
            </a:endParaRPr>
          </a:p>
        </p:txBody>
      </p:sp>
      <p:pic>
        <p:nvPicPr>
          <p:cNvPr id="5" name="object 5"/>
          <p:cNvPicPr/>
          <p:nvPr/>
        </p:nvPicPr>
        <p:blipFill>
          <a:blip r:embed="rId4" cstate="print"/>
          <a:stretch>
            <a:fillRect/>
          </a:stretch>
        </p:blipFill>
        <p:spPr>
          <a:xfrm>
            <a:off x="566927" y="5277611"/>
            <a:ext cx="167639" cy="160019"/>
          </a:xfrm>
          <a:prstGeom prst="rect">
            <a:avLst/>
          </a:prstGeom>
        </p:spPr>
      </p:pic>
      <p:sp>
        <p:nvSpPr>
          <p:cNvPr id="6" name="object 6"/>
          <p:cNvSpPr txBox="1"/>
          <p:nvPr/>
        </p:nvSpPr>
        <p:spPr>
          <a:xfrm>
            <a:off x="812656" y="4957776"/>
            <a:ext cx="1929764" cy="531495"/>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3A3838"/>
                </a:solidFill>
                <a:latin typeface="Verdana"/>
                <a:cs typeface="Verdana"/>
              </a:rPr>
              <a:t>@AlienMetals</a:t>
            </a:r>
            <a:endParaRPr sz="1200" dirty="0">
              <a:latin typeface="Verdana"/>
              <a:cs typeface="Verdana"/>
            </a:endParaRPr>
          </a:p>
          <a:p>
            <a:pPr marL="12700">
              <a:lnSpc>
                <a:spcPct val="100000"/>
              </a:lnSpc>
              <a:spcBef>
                <a:spcPts val="1100"/>
              </a:spcBef>
            </a:pPr>
            <a:r>
              <a:rPr sz="1200" spc="-10" dirty="0">
                <a:solidFill>
                  <a:srgbClr val="3A3838"/>
                </a:solidFill>
                <a:latin typeface="Verdana"/>
                <a:cs typeface="Verdana"/>
              </a:rPr>
              <a:t>linkedin.com/alienmetals</a:t>
            </a:r>
            <a:endParaRPr sz="1200" dirty="0">
              <a:latin typeface="Verdana"/>
              <a:cs typeface="Verdana"/>
            </a:endParaRPr>
          </a:p>
        </p:txBody>
      </p:sp>
      <p:pic>
        <p:nvPicPr>
          <p:cNvPr id="7" name="object 7"/>
          <p:cNvPicPr/>
          <p:nvPr/>
        </p:nvPicPr>
        <p:blipFill>
          <a:blip r:embed="rId5" cstate="print"/>
          <a:stretch>
            <a:fillRect/>
          </a:stretch>
        </p:blipFill>
        <p:spPr>
          <a:xfrm>
            <a:off x="507491" y="4911852"/>
            <a:ext cx="292608" cy="29108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319796"/>
            <a:ext cx="12192000" cy="4923046"/>
          </a:xfrm>
          <a:custGeom>
            <a:avLst/>
            <a:gdLst/>
            <a:ahLst/>
            <a:cxnLst/>
            <a:rect l="l" t="t" r="r" b="b"/>
            <a:pathLst>
              <a:path w="12192000" h="4790440">
                <a:moveTo>
                  <a:pt x="12192000" y="0"/>
                </a:moveTo>
                <a:lnTo>
                  <a:pt x="0" y="0"/>
                </a:lnTo>
                <a:lnTo>
                  <a:pt x="0" y="4789919"/>
                </a:lnTo>
                <a:lnTo>
                  <a:pt x="12192000" y="4789919"/>
                </a:lnTo>
                <a:lnTo>
                  <a:pt x="12192000" y="0"/>
                </a:lnTo>
                <a:close/>
              </a:path>
            </a:pathLst>
          </a:custGeom>
          <a:solidFill>
            <a:srgbClr val="C7BA87"/>
          </a:solidFill>
        </p:spPr>
        <p:txBody>
          <a:bodyPr wrap="square" lIns="0" tIns="0" rIns="0" bIns="0" rtlCol="0"/>
          <a:lstStyle/>
          <a:p>
            <a:endParaRPr dirty="0"/>
          </a:p>
        </p:txBody>
      </p:sp>
      <p:sp>
        <p:nvSpPr>
          <p:cNvPr id="3" name="object 3"/>
          <p:cNvSpPr txBox="1">
            <a:spLocks noGrp="1"/>
          </p:cNvSpPr>
          <p:nvPr>
            <p:ph type="title"/>
          </p:nvPr>
        </p:nvSpPr>
        <p:spPr>
          <a:xfrm>
            <a:off x="516060" y="407411"/>
            <a:ext cx="8226366" cy="993221"/>
          </a:xfrm>
          <a:prstGeom prst="rect">
            <a:avLst/>
          </a:prstGeom>
        </p:spPr>
        <p:txBody>
          <a:bodyPr vert="horz" wrap="square" lIns="0" tIns="69215" rIns="0" bIns="0" rtlCol="0">
            <a:spAutoFit/>
          </a:bodyPr>
          <a:lstStyle/>
          <a:p>
            <a:pPr marL="12700">
              <a:lnSpc>
                <a:spcPct val="100000"/>
              </a:lnSpc>
              <a:spcBef>
                <a:spcPts val="545"/>
              </a:spcBef>
            </a:pPr>
            <a:r>
              <a:rPr lang="en-GB" spc="-5" dirty="0"/>
              <a:t>BOARD AND MANAGEMENT</a:t>
            </a:r>
            <a:br>
              <a:rPr lang="en-GB" b="0" spc="600" dirty="0"/>
            </a:br>
            <a:r>
              <a:rPr lang="en-GB" sz="1800" i="1" spc="-5" dirty="0">
                <a:solidFill>
                  <a:srgbClr val="9B4413"/>
                </a:solidFill>
                <a:latin typeface="Calibri"/>
                <a:cs typeface="Calibri"/>
              </a:rPr>
              <a:t>Recognised experts in global mining with a proven track record of building value</a:t>
            </a:r>
            <a:br>
              <a:rPr lang="en-GB" sz="1800" spc="-5" dirty="0">
                <a:solidFill>
                  <a:srgbClr val="9B4413"/>
                </a:solidFill>
                <a:latin typeface="Calibri"/>
                <a:cs typeface="Calibri"/>
              </a:rPr>
            </a:br>
            <a:endParaRPr lang="en-GB" sz="1800" dirty="0">
              <a:latin typeface="Calibri"/>
              <a:cs typeface="Calibri"/>
            </a:endParaRPr>
          </a:p>
        </p:txBody>
      </p:sp>
      <p:sp>
        <p:nvSpPr>
          <p:cNvPr id="4" name="object 4"/>
          <p:cNvSpPr txBox="1"/>
          <p:nvPr/>
        </p:nvSpPr>
        <p:spPr>
          <a:xfrm>
            <a:off x="501493" y="1865062"/>
            <a:ext cx="3269615" cy="1859483"/>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9B4413"/>
                </a:solidFill>
                <a:latin typeface="Verdana"/>
                <a:cs typeface="Verdana"/>
              </a:rPr>
              <a:t>DAN</a:t>
            </a:r>
            <a:r>
              <a:rPr sz="1200" b="1" spc="-20" dirty="0">
                <a:solidFill>
                  <a:srgbClr val="9B4413"/>
                </a:solidFill>
                <a:latin typeface="Verdana"/>
                <a:cs typeface="Verdana"/>
              </a:rPr>
              <a:t> </a:t>
            </a:r>
            <a:r>
              <a:rPr sz="1200" b="1" spc="-5" dirty="0">
                <a:solidFill>
                  <a:srgbClr val="9B4413"/>
                </a:solidFill>
                <a:latin typeface="Verdana"/>
                <a:cs typeface="Verdana"/>
              </a:rPr>
              <a:t>SMITH</a:t>
            </a:r>
            <a:endParaRPr sz="1200" dirty="0">
              <a:latin typeface="Verdana"/>
              <a:cs typeface="Verdana"/>
            </a:endParaRPr>
          </a:p>
          <a:p>
            <a:pPr marL="12700">
              <a:lnSpc>
                <a:spcPct val="100000"/>
              </a:lnSpc>
            </a:pPr>
            <a:r>
              <a:rPr sz="1200" b="1" spc="-5" dirty="0">
                <a:solidFill>
                  <a:srgbClr val="3A3838"/>
                </a:solidFill>
                <a:latin typeface="Verdana"/>
                <a:cs typeface="Verdana"/>
              </a:rPr>
              <a:t>Non-Executive</a:t>
            </a:r>
            <a:r>
              <a:rPr sz="1200" b="1" spc="-20" dirty="0">
                <a:solidFill>
                  <a:srgbClr val="3A3838"/>
                </a:solidFill>
                <a:latin typeface="Verdana"/>
                <a:cs typeface="Verdana"/>
              </a:rPr>
              <a:t> </a:t>
            </a:r>
            <a:r>
              <a:rPr sz="1200" b="1" spc="-5" dirty="0">
                <a:solidFill>
                  <a:srgbClr val="3A3838"/>
                </a:solidFill>
                <a:latin typeface="Verdana"/>
                <a:cs typeface="Verdana"/>
              </a:rPr>
              <a:t>Chairman</a:t>
            </a:r>
            <a:endParaRPr lang="en-GB" sz="1200" b="1" spc="-5" dirty="0">
              <a:solidFill>
                <a:srgbClr val="3A3838"/>
              </a:solidFill>
              <a:latin typeface="Verdana"/>
              <a:cs typeface="Verdana"/>
            </a:endParaRPr>
          </a:p>
          <a:p>
            <a:pPr marL="12700">
              <a:lnSpc>
                <a:spcPct val="100000"/>
              </a:lnSpc>
            </a:pPr>
            <a:endParaRPr lang="en-GB" sz="1200" b="1" spc="-5" dirty="0">
              <a:solidFill>
                <a:srgbClr val="3A3838"/>
              </a:solidFill>
              <a:latin typeface="Verdana"/>
              <a:cs typeface="Verdana"/>
            </a:endParaRPr>
          </a:p>
          <a:p>
            <a:pPr marL="184150" indent="-171450">
              <a:lnSpc>
                <a:spcPct val="100000"/>
              </a:lnSpc>
              <a:buFont typeface="Arial" panose="020B0604020202020204" pitchFamily="34" charset="0"/>
              <a:buChar char="•"/>
            </a:pPr>
            <a:r>
              <a:rPr sz="1200" dirty="0">
                <a:solidFill>
                  <a:srgbClr val="3A3838"/>
                </a:solidFill>
                <a:latin typeface="Verdana"/>
                <a:cs typeface="Verdana"/>
              </a:rPr>
              <a:t>13</a:t>
            </a:r>
            <a:r>
              <a:rPr lang="en-GB" sz="1200" spc="-5" dirty="0">
                <a:solidFill>
                  <a:srgbClr val="3A3838"/>
                </a:solidFill>
                <a:latin typeface="Verdana"/>
                <a:cs typeface="Verdana"/>
              </a:rPr>
              <a:t>+ </a:t>
            </a:r>
            <a:r>
              <a:rPr sz="1200" spc="-5" dirty="0">
                <a:solidFill>
                  <a:srgbClr val="3A3838"/>
                </a:solidFill>
                <a:latin typeface="Verdana"/>
                <a:cs typeface="Verdana"/>
              </a:rPr>
              <a:t>years</a:t>
            </a:r>
            <a:r>
              <a:rPr sz="1200" spc="-10" dirty="0">
                <a:solidFill>
                  <a:srgbClr val="3A3838"/>
                </a:solidFill>
                <a:latin typeface="Verdana"/>
                <a:cs typeface="Verdana"/>
              </a:rPr>
              <a:t> </a:t>
            </a:r>
            <a:r>
              <a:rPr sz="1200" spc="-5" dirty="0">
                <a:solidFill>
                  <a:srgbClr val="3A3838"/>
                </a:solidFill>
                <a:latin typeface="Verdana"/>
                <a:cs typeface="Verdana"/>
              </a:rPr>
              <a:t>capital</a:t>
            </a:r>
            <a:r>
              <a:rPr sz="1200" spc="20" dirty="0">
                <a:solidFill>
                  <a:srgbClr val="3A3838"/>
                </a:solidFill>
                <a:latin typeface="Verdana"/>
                <a:cs typeface="Verdana"/>
              </a:rPr>
              <a:t> </a:t>
            </a:r>
            <a:r>
              <a:rPr sz="1200" spc="-5" dirty="0">
                <a:solidFill>
                  <a:srgbClr val="3A3838"/>
                </a:solidFill>
                <a:latin typeface="Verdana"/>
                <a:cs typeface="Verdana"/>
              </a:rPr>
              <a:t>markets</a:t>
            </a:r>
            <a:r>
              <a:rPr sz="1200" dirty="0">
                <a:solidFill>
                  <a:srgbClr val="3A3838"/>
                </a:solidFill>
                <a:latin typeface="Verdana"/>
                <a:cs typeface="Verdana"/>
              </a:rPr>
              <a:t> </a:t>
            </a:r>
            <a:r>
              <a:rPr sz="1200" spc="-5" dirty="0">
                <a:solidFill>
                  <a:srgbClr val="3A3838"/>
                </a:solidFill>
                <a:latin typeface="Verdana"/>
                <a:cs typeface="Verdana"/>
              </a:rPr>
              <a:t>experience </a:t>
            </a:r>
            <a:r>
              <a:rPr sz="1200" spc="-409" dirty="0">
                <a:solidFill>
                  <a:srgbClr val="3A3838"/>
                </a:solidFill>
                <a:latin typeface="Verdana"/>
                <a:cs typeface="Verdana"/>
              </a:rPr>
              <a:t> </a:t>
            </a:r>
            <a:r>
              <a:rPr sz="1200" spc="-5" dirty="0">
                <a:solidFill>
                  <a:srgbClr val="3A3838"/>
                </a:solidFill>
                <a:latin typeface="Verdana"/>
                <a:cs typeface="Verdana"/>
              </a:rPr>
              <a:t>as</a:t>
            </a:r>
            <a:r>
              <a:rPr sz="1200" dirty="0">
                <a:solidFill>
                  <a:srgbClr val="3A3838"/>
                </a:solidFill>
                <a:latin typeface="Verdana"/>
                <a:cs typeface="Verdana"/>
              </a:rPr>
              <a:t> </a:t>
            </a:r>
            <a:r>
              <a:rPr lang="en-GB" sz="1200" dirty="0">
                <a:solidFill>
                  <a:srgbClr val="3A3838"/>
                </a:solidFill>
                <a:latin typeface="Verdana"/>
                <a:cs typeface="Verdana"/>
              </a:rPr>
              <a:t>Director </a:t>
            </a:r>
            <a:r>
              <a:rPr sz="1200" dirty="0">
                <a:solidFill>
                  <a:srgbClr val="3A3838"/>
                </a:solidFill>
                <a:latin typeface="Verdana"/>
                <a:cs typeface="Verdana"/>
              </a:rPr>
              <a:t>of</a:t>
            </a:r>
            <a:r>
              <a:rPr sz="1200" spc="-5" dirty="0">
                <a:solidFill>
                  <a:srgbClr val="3A3838"/>
                </a:solidFill>
                <a:latin typeface="Verdana"/>
                <a:cs typeface="Verdana"/>
              </a:rPr>
              <a:t> </a:t>
            </a:r>
            <a:r>
              <a:rPr lang="en-GB" sz="1200" spc="-5" dirty="0">
                <a:solidFill>
                  <a:srgbClr val="3A3838"/>
                </a:solidFill>
                <a:latin typeface="Verdana"/>
                <a:cs typeface="Verdana"/>
              </a:rPr>
              <a:t>AIM/ASX </a:t>
            </a:r>
            <a:r>
              <a:rPr sz="1200" spc="-5" dirty="0">
                <a:solidFill>
                  <a:srgbClr val="3A3838"/>
                </a:solidFill>
                <a:latin typeface="Verdana"/>
                <a:cs typeface="Verdana"/>
              </a:rPr>
              <a:t>resources </a:t>
            </a:r>
            <a:r>
              <a:rPr lang="en-GB" sz="1200" dirty="0">
                <a:solidFill>
                  <a:srgbClr val="3A3838"/>
                </a:solidFill>
                <a:latin typeface="Verdana"/>
                <a:cs typeface="Verdana"/>
              </a:rPr>
              <a:t> </a:t>
            </a:r>
            <a:r>
              <a:rPr sz="1200" spc="-5" dirty="0">
                <a:solidFill>
                  <a:srgbClr val="3A3838"/>
                </a:solidFill>
                <a:latin typeface="Verdana"/>
                <a:cs typeface="Verdana"/>
              </a:rPr>
              <a:t>companies</a:t>
            </a:r>
            <a:r>
              <a:rPr sz="1200" dirty="0">
                <a:solidFill>
                  <a:srgbClr val="3A3838"/>
                </a:solidFill>
                <a:latin typeface="Verdana"/>
                <a:cs typeface="Verdana"/>
              </a:rPr>
              <a:t> </a:t>
            </a:r>
            <a:endParaRPr lang="en-GB" sz="1200" dirty="0">
              <a:solidFill>
                <a:srgbClr val="3A3838"/>
              </a:solidFill>
              <a:latin typeface="Verdana"/>
              <a:cs typeface="Verdana"/>
            </a:endParaRPr>
          </a:p>
          <a:p>
            <a:pPr marL="184150" indent="-171450">
              <a:lnSpc>
                <a:spcPct val="100000"/>
              </a:lnSpc>
              <a:buFont typeface="Arial" panose="020B0604020202020204" pitchFamily="34" charset="0"/>
              <a:buChar char="•"/>
            </a:pPr>
            <a:r>
              <a:rPr sz="1200" spc="-10" dirty="0">
                <a:solidFill>
                  <a:srgbClr val="3A3838"/>
                </a:solidFill>
                <a:latin typeface="Verdana"/>
                <a:cs typeface="Verdana"/>
              </a:rPr>
              <a:t>Founder</a:t>
            </a:r>
            <a:r>
              <a:rPr sz="1200" spc="-5" dirty="0">
                <a:solidFill>
                  <a:srgbClr val="3A3838"/>
                </a:solidFill>
                <a:latin typeface="Verdana"/>
                <a:cs typeface="Verdana"/>
              </a:rPr>
              <a:t> </a:t>
            </a:r>
            <a:r>
              <a:rPr sz="1200" dirty="0">
                <a:solidFill>
                  <a:srgbClr val="3A3838"/>
                </a:solidFill>
                <a:latin typeface="Verdana"/>
                <a:cs typeface="Verdana"/>
              </a:rPr>
              <a:t>of </a:t>
            </a:r>
            <a:r>
              <a:rPr sz="1200" spc="-10" dirty="0">
                <a:solidFill>
                  <a:srgbClr val="3A3838"/>
                </a:solidFill>
                <a:latin typeface="Verdana"/>
                <a:cs typeface="Verdana"/>
              </a:rPr>
              <a:t>Minerva</a:t>
            </a:r>
            <a:r>
              <a:rPr sz="1200" dirty="0">
                <a:solidFill>
                  <a:srgbClr val="3A3838"/>
                </a:solidFill>
                <a:latin typeface="Verdana"/>
                <a:cs typeface="Verdana"/>
              </a:rPr>
              <a:t> </a:t>
            </a:r>
            <a:r>
              <a:rPr sz="1200" spc="-5" dirty="0">
                <a:solidFill>
                  <a:srgbClr val="3A3838"/>
                </a:solidFill>
                <a:latin typeface="Verdana"/>
                <a:cs typeface="Verdana"/>
              </a:rPr>
              <a:t>Corporate Pty</a:t>
            </a:r>
            <a:r>
              <a:rPr sz="1200" dirty="0">
                <a:solidFill>
                  <a:srgbClr val="3A3838"/>
                </a:solidFill>
                <a:latin typeface="Verdana"/>
                <a:cs typeface="Verdana"/>
              </a:rPr>
              <a:t> </a:t>
            </a:r>
            <a:r>
              <a:rPr sz="1200" spc="-5" dirty="0">
                <a:solidFill>
                  <a:srgbClr val="3A3838"/>
                </a:solidFill>
                <a:latin typeface="Verdana"/>
                <a:cs typeface="Verdana"/>
              </a:rPr>
              <a:t>Ltd</a:t>
            </a:r>
            <a:r>
              <a:rPr sz="1200" dirty="0">
                <a:solidFill>
                  <a:srgbClr val="3A3838"/>
                </a:solidFill>
                <a:latin typeface="Verdana"/>
                <a:cs typeface="Verdana"/>
              </a:rPr>
              <a:t> </a:t>
            </a:r>
            <a:endParaRPr lang="en-GB" sz="1200" dirty="0">
              <a:solidFill>
                <a:srgbClr val="3A3838"/>
              </a:solidFill>
              <a:latin typeface="Verdana"/>
              <a:cs typeface="Verdana"/>
            </a:endParaRPr>
          </a:p>
          <a:p>
            <a:pPr marL="184150" indent="-171450">
              <a:lnSpc>
                <a:spcPct val="100000"/>
              </a:lnSpc>
              <a:buFont typeface="Arial" panose="020B0604020202020204" pitchFamily="34" charset="0"/>
              <a:buChar char="•"/>
            </a:pPr>
            <a:r>
              <a:rPr sz="1200" spc="-5" dirty="0">
                <a:solidFill>
                  <a:srgbClr val="3A3838"/>
                </a:solidFill>
                <a:latin typeface="Verdana"/>
                <a:cs typeface="Verdana"/>
              </a:rPr>
              <a:t>Current</a:t>
            </a:r>
            <a:r>
              <a:rPr sz="1200" dirty="0">
                <a:solidFill>
                  <a:srgbClr val="3A3838"/>
                </a:solidFill>
                <a:latin typeface="Verdana"/>
                <a:cs typeface="Verdana"/>
              </a:rPr>
              <a:t> </a:t>
            </a:r>
            <a:r>
              <a:rPr sz="1200" spc="-5" dirty="0">
                <a:solidFill>
                  <a:srgbClr val="3A3838"/>
                </a:solidFill>
                <a:latin typeface="Verdana"/>
                <a:cs typeface="Verdana"/>
              </a:rPr>
              <a:t>board</a:t>
            </a:r>
            <a:r>
              <a:rPr sz="1200" spc="5" dirty="0">
                <a:solidFill>
                  <a:srgbClr val="3A3838"/>
                </a:solidFill>
                <a:latin typeface="Verdana"/>
                <a:cs typeface="Verdana"/>
              </a:rPr>
              <a:t> </a:t>
            </a:r>
            <a:r>
              <a:rPr sz="1200" spc="-5" dirty="0">
                <a:solidFill>
                  <a:srgbClr val="3A3838"/>
                </a:solidFill>
                <a:latin typeface="Verdana"/>
                <a:cs typeface="Verdana"/>
              </a:rPr>
              <a:t>positions</a:t>
            </a:r>
            <a:r>
              <a:rPr sz="1200" dirty="0">
                <a:solidFill>
                  <a:srgbClr val="3A3838"/>
                </a:solidFill>
                <a:latin typeface="Verdana"/>
                <a:cs typeface="Verdana"/>
              </a:rPr>
              <a:t> </a:t>
            </a:r>
            <a:r>
              <a:rPr sz="1200" spc="-5" dirty="0">
                <a:solidFill>
                  <a:srgbClr val="3A3838"/>
                </a:solidFill>
                <a:latin typeface="Verdana"/>
                <a:cs typeface="Verdana"/>
              </a:rPr>
              <a:t>Europa</a:t>
            </a:r>
            <a:r>
              <a:rPr sz="1200" spc="10" dirty="0">
                <a:solidFill>
                  <a:srgbClr val="3A3838"/>
                </a:solidFill>
                <a:latin typeface="Verdana"/>
                <a:cs typeface="Verdana"/>
              </a:rPr>
              <a:t> </a:t>
            </a:r>
            <a:r>
              <a:rPr sz="1200" spc="-5" dirty="0">
                <a:solidFill>
                  <a:srgbClr val="3A3838"/>
                </a:solidFill>
                <a:latin typeface="Verdana"/>
                <a:cs typeface="Verdana"/>
              </a:rPr>
              <a:t>Metals</a:t>
            </a:r>
            <a:r>
              <a:rPr lang="en-GB" sz="1200" spc="-5" dirty="0">
                <a:solidFill>
                  <a:srgbClr val="3A3838"/>
                </a:solidFill>
                <a:latin typeface="Verdana"/>
                <a:cs typeface="Verdana"/>
              </a:rPr>
              <a:t> (AIM)</a:t>
            </a:r>
            <a:r>
              <a:rPr sz="1200" spc="-5" dirty="0">
                <a:solidFill>
                  <a:srgbClr val="3A3838"/>
                </a:solidFill>
                <a:latin typeface="Verdana"/>
                <a:cs typeface="Verdana"/>
              </a:rPr>
              <a:t>,</a:t>
            </a:r>
            <a:r>
              <a:rPr sz="1200" dirty="0">
                <a:solidFill>
                  <a:srgbClr val="3A3838"/>
                </a:solidFill>
                <a:latin typeface="Verdana"/>
                <a:cs typeface="Verdana"/>
              </a:rPr>
              <a:t> </a:t>
            </a:r>
            <a:r>
              <a:rPr sz="1200" spc="-5" dirty="0">
                <a:solidFill>
                  <a:srgbClr val="3A3838"/>
                </a:solidFill>
                <a:latin typeface="Verdana"/>
                <a:cs typeface="Verdana"/>
              </a:rPr>
              <a:t>White</a:t>
            </a:r>
            <a:r>
              <a:rPr sz="1200" spc="5" dirty="0">
                <a:solidFill>
                  <a:srgbClr val="3A3838"/>
                </a:solidFill>
                <a:latin typeface="Verdana"/>
                <a:cs typeface="Verdana"/>
              </a:rPr>
              <a:t> </a:t>
            </a:r>
            <a:r>
              <a:rPr sz="1200" spc="-5" dirty="0">
                <a:solidFill>
                  <a:srgbClr val="3A3838"/>
                </a:solidFill>
                <a:latin typeface="Verdana"/>
                <a:cs typeface="Verdana"/>
              </a:rPr>
              <a:t>Cliff</a:t>
            </a:r>
            <a:r>
              <a:rPr sz="1200" spc="15" dirty="0">
                <a:solidFill>
                  <a:srgbClr val="3A3838"/>
                </a:solidFill>
                <a:latin typeface="Verdana"/>
                <a:cs typeface="Verdana"/>
              </a:rPr>
              <a:t> </a:t>
            </a:r>
            <a:r>
              <a:rPr sz="1200" spc="-10" dirty="0">
                <a:solidFill>
                  <a:srgbClr val="3A3838"/>
                </a:solidFill>
                <a:latin typeface="Verdana"/>
                <a:cs typeface="Verdana"/>
              </a:rPr>
              <a:t>Minerals</a:t>
            </a:r>
            <a:r>
              <a:rPr sz="1200" dirty="0">
                <a:solidFill>
                  <a:srgbClr val="3A3838"/>
                </a:solidFill>
                <a:latin typeface="Verdana"/>
                <a:cs typeface="Verdana"/>
              </a:rPr>
              <a:t> </a:t>
            </a:r>
            <a:r>
              <a:rPr sz="1200" spc="-5" dirty="0">
                <a:solidFill>
                  <a:srgbClr val="3A3838"/>
                </a:solidFill>
                <a:latin typeface="Verdana"/>
                <a:cs typeface="Verdana"/>
              </a:rPr>
              <a:t>(ASX) and</a:t>
            </a:r>
            <a:r>
              <a:rPr sz="1200" spc="10" dirty="0">
                <a:solidFill>
                  <a:srgbClr val="3A3838"/>
                </a:solidFill>
                <a:latin typeface="Verdana"/>
                <a:cs typeface="Verdana"/>
              </a:rPr>
              <a:t> </a:t>
            </a:r>
            <a:r>
              <a:rPr sz="1200" spc="-5" dirty="0">
                <a:solidFill>
                  <a:srgbClr val="3A3838"/>
                </a:solidFill>
                <a:latin typeface="Verdana"/>
                <a:cs typeface="Verdana"/>
              </a:rPr>
              <a:t>Artemis</a:t>
            </a:r>
            <a:r>
              <a:rPr sz="1200" dirty="0">
                <a:solidFill>
                  <a:srgbClr val="3A3838"/>
                </a:solidFill>
                <a:latin typeface="Verdana"/>
                <a:cs typeface="Verdana"/>
              </a:rPr>
              <a:t> </a:t>
            </a:r>
            <a:r>
              <a:rPr sz="1200" spc="-5" dirty="0">
                <a:solidFill>
                  <a:srgbClr val="3A3838"/>
                </a:solidFill>
                <a:latin typeface="Verdana"/>
                <a:cs typeface="Verdana"/>
              </a:rPr>
              <a:t>Resources</a:t>
            </a:r>
            <a:r>
              <a:rPr sz="1200" spc="-30" dirty="0">
                <a:solidFill>
                  <a:srgbClr val="3A3838"/>
                </a:solidFill>
                <a:latin typeface="Verdana"/>
                <a:cs typeface="Verdana"/>
              </a:rPr>
              <a:t> </a:t>
            </a:r>
            <a:r>
              <a:rPr sz="1200" spc="-5" dirty="0">
                <a:solidFill>
                  <a:srgbClr val="3A3838"/>
                </a:solidFill>
                <a:latin typeface="Verdana"/>
                <a:cs typeface="Verdana"/>
              </a:rPr>
              <a:t>(ASX)</a:t>
            </a:r>
            <a:endParaRPr sz="1200" dirty="0">
              <a:latin typeface="Verdana"/>
              <a:cs typeface="Verdana"/>
            </a:endParaRPr>
          </a:p>
        </p:txBody>
      </p:sp>
      <p:sp>
        <p:nvSpPr>
          <p:cNvPr id="5" name="object 5"/>
          <p:cNvSpPr txBox="1"/>
          <p:nvPr/>
        </p:nvSpPr>
        <p:spPr>
          <a:xfrm>
            <a:off x="4717792" y="1882283"/>
            <a:ext cx="3002915" cy="1859483"/>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9B4413"/>
                </a:solidFill>
                <a:latin typeface="Verdana"/>
                <a:cs typeface="Verdana"/>
              </a:rPr>
              <a:t>BILL</a:t>
            </a:r>
            <a:r>
              <a:rPr sz="1200" b="1" spc="-30" dirty="0">
                <a:solidFill>
                  <a:srgbClr val="9B4413"/>
                </a:solidFill>
                <a:latin typeface="Verdana"/>
                <a:cs typeface="Verdana"/>
              </a:rPr>
              <a:t> </a:t>
            </a:r>
            <a:r>
              <a:rPr sz="1200" b="1" spc="-5" dirty="0">
                <a:solidFill>
                  <a:srgbClr val="9B4413"/>
                </a:solidFill>
                <a:latin typeface="Verdana"/>
                <a:cs typeface="Verdana"/>
              </a:rPr>
              <a:t>BRODIE</a:t>
            </a:r>
            <a:r>
              <a:rPr sz="1200" b="1" spc="-15" dirty="0">
                <a:solidFill>
                  <a:srgbClr val="9B4413"/>
                </a:solidFill>
                <a:latin typeface="Verdana"/>
                <a:cs typeface="Verdana"/>
              </a:rPr>
              <a:t> </a:t>
            </a:r>
            <a:r>
              <a:rPr sz="1200" b="1" spc="-5" dirty="0">
                <a:solidFill>
                  <a:srgbClr val="9B4413"/>
                </a:solidFill>
                <a:latin typeface="Verdana"/>
                <a:cs typeface="Verdana"/>
              </a:rPr>
              <a:t>GOOD</a:t>
            </a:r>
            <a:endParaRPr sz="1200" dirty="0">
              <a:latin typeface="Verdana"/>
              <a:cs typeface="Verdana"/>
            </a:endParaRPr>
          </a:p>
          <a:p>
            <a:pPr marL="12700">
              <a:lnSpc>
                <a:spcPct val="100000"/>
              </a:lnSpc>
            </a:pPr>
            <a:r>
              <a:rPr sz="1200" b="1" spc="-5" dirty="0">
                <a:solidFill>
                  <a:srgbClr val="3A3838"/>
                </a:solidFill>
                <a:latin typeface="Verdana"/>
                <a:cs typeface="Verdana"/>
              </a:rPr>
              <a:t>CEO </a:t>
            </a:r>
            <a:r>
              <a:rPr sz="1200" b="1" dirty="0">
                <a:solidFill>
                  <a:srgbClr val="3A3838"/>
                </a:solidFill>
                <a:latin typeface="Verdana"/>
                <a:cs typeface="Verdana"/>
              </a:rPr>
              <a:t>&amp;</a:t>
            </a:r>
            <a:r>
              <a:rPr sz="1200" b="1" spc="-5" dirty="0">
                <a:solidFill>
                  <a:srgbClr val="3A3838"/>
                </a:solidFill>
                <a:latin typeface="Verdana"/>
                <a:cs typeface="Verdana"/>
              </a:rPr>
              <a:t> Technical</a:t>
            </a:r>
            <a:r>
              <a:rPr sz="1200" b="1" spc="-10" dirty="0">
                <a:solidFill>
                  <a:srgbClr val="3A3838"/>
                </a:solidFill>
                <a:latin typeface="Verdana"/>
                <a:cs typeface="Verdana"/>
              </a:rPr>
              <a:t> </a:t>
            </a:r>
            <a:r>
              <a:rPr sz="1200" b="1" spc="-5" dirty="0">
                <a:solidFill>
                  <a:srgbClr val="3A3838"/>
                </a:solidFill>
                <a:latin typeface="Verdana"/>
                <a:cs typeface="Verdana"/>
              </a:rPr>
              <a:t>Director</a:t>
            </a:r>
            <a:endParaRPr lang="en-GB" sz="1200" b="1" spc="-5" dirty="0">
              <a:solidFill>
                <a:srgbClr val="3A3838"/>
              </a:solidFill>
              <a:latin typeface="Verdana"/>
              <a:cs typeface="Verdana"/>
            </a:endParaRPr>
          </a:p>
          <a:p>
            <a:pPr marL="12700">
              <a:lnSpc>
                <a:spcPct val="100000"/>
              </a:lnSpc>
            </a:pPr>
            <a:endParaRPr lang="en-GB" sz="1200" b="1" spc="-5" dirty="0">
              <a:solidFill>
                <a:srgbClr val="3A3838"/>
              </a:solidFill>
              <a:latin typeface="Verdana"/>
              <a:cs typeface="Verdana"/>
            </a:endParaRPr>
          </a:p>
          <a:p>
            <a:pPr marL="184150" indent="-171450">
              <a:lnSpc>
                <a:spcPct val="100000"/>
              </a:lnSpc>
              <a:buFont typeface="Arial" panose="020B0604020202020204" pitchFamily="34" charset="0"/>
              <a:buChar char="•"/>
            </a:pPr>
            <a:r>
              <a:rPr sz="1200" dirty="0">
                <a:solidFill>
                  <a:srgbClr val="3A3838"/>
                </a:solidFill>
                <a:latin typeface="Verdana"/>
                <a:cs typeface="Verdana"/>
              </a:rPr>
              <a:t>25</a:t>
            </a:r>
            <a:r>
              <a:rPr lang="en-GB" sz="1200" dirty="0">
                <a:solidFill>
                  <a:srgbClr val="3A3838"/>
                </a:solidFill>
                <a:latin typeface="Verdana"/>
                <a:cs typeface="Verdana"/>
              </a:rPr>
              <a:t>+</a:t>
            </a:r>
            <a:r>
              <a:rPr sz="1200" dirty="0">
                <a:solidFill>
                  <a:srgbClr val="3A3838"/>
                </a:solidFill>
                <a:latin typeface="Verdana"/>
                <a:cs typeface="Verdana"/>
              </a:rPr>
              <a:t> </a:t>
            </a:r>
            <a:r>
              <a:rPr sz="1200" spc="-5" dirty="0">
                <a:solidFill>
                  <a:srgbClr val="3A3838"/>
                </a:solidFill>
                <a:latin typeface="Verdana"/>
                <a:cs typeface="Verdana"/>
              </a:rPr>
              <a:t>years in </a:t>
            </a:r>
            <a:r>
              <a:rPr sz="1200" spc="-10" dirty="0">
                <a:solidFill>
                  <a:srgbClr val="3A3838"/>
                </a:solidFill>
                <a:latin typeface="Verdana"/>
                <a:cs typeface="Verdana"/>
              </a:rPr>
              <a:t>mineral </a:t>
            </a:r>
            <a:r>
              <a:rPr sz="1200" spc="-5" dirty="0">
                <a:solidFill>
                  <a:srgbClr val="3A3838"/>
                </a:solidFill>
                <a:latin typeface="Verdana"/>
                <a:cs typeface="Verdana"/>
              </a:rPr>
              <a:t>exploration</a:t>
            </a:r>
            <a:endParaRPr lang="en-GB" sz="1200" spc="-5" dirty="0">
              <a:solidFill>
                <a:srgbClr val="3A3838"/>
              </a:solidFill>
              <a:latin typeface="Verdana"/>
              <a:cs typeface="Verdana"/>
            </a:endParaRPr>
          </a:p>
          <a:p>
            <a:pPr marL="184150" indent="-171450">
              <a:lnSpc>
                <a:spcPct val="100000"/>
              </a:lnSpc>
              <a:buFont typeface="Arial" panose="020B0604020202020204" pitchFamily="34" charset="0"/>
              <a:buChar char="•"/>
            </a:pPr>
            <a:r>
              <a:rPr sz="1200" dirty="0">
                <a:solidFill>
                  <a:srgbClr val="3A3838"/>
                </a:solidFill>
                <a:latin typeface="Verdana"/>
                <a:cs typeface="Verdana"/>
              </a:rPr>
              <a:t>5 </a:t>
            </a:r>
            <a:r>
              <a:rPr sz="1200" spc="5" dirty="0">
                <a:solidFill>
                  <a:srgbClr val="3A3838"/>
                </a:solidFill>
                <a:latin typeface="Verdana"/>
                <a:cs typeface="Verdana"/>
              </a:rPr>
              <a:t> </a:t>
            </a:r>
            <a:r>
              <a:rPr sz="1200" spc="-5" dirty="0">
                <a:solidFill>
                  <a:srgbClr val="3A3838"/>
                </a:solidFill>
                <a:latin typeface="Verdana"/>
                <a:cs typeface="Verdana"/>
              </a:rPr>
              <a:t>years</a:t>
            </a:r>
            <a:r>
              <a:rPr sz="1200" spc="-10" dirty="0">
                <a:solidFill>
                  <a:srgbClr val="3A3838"/>
                </a:solidFill>
                <a:latin typeface="Verdana"/>
                <a:cs typeface="Verdana"/>
              </a:rPr>
              <a:t> </a:t>
            </a:r>
            <a:r>
              <a:rPr sz="1200" spc="-5" dirty="0">
                <a:solidFill>
                  <a:srgbClr val="3A3838"/>
                </a:solidFill>
                <a:latin typeface="Verdana"/>
                <a:cs typeface="Verdana"/>
              </a:rPr>
              <a:t>as</a:t>
            </a:r>
            <a:r>
              <a:rPr sz="1200" dirty="0">
                <a:solidFill>
                  <a:srgbClr val="3A3838"/>
                </a:solidFill>
                <a:latin typeface="Verdana"/>
                <a:cs typeface="Verdana"/>
              </a:rPr>
              <a:t> a </a:t>
            </a:r>
            <a:r>
              <a:rPr sz="1200" spc="-5" dirty="0">
                <a:solidFill>
                  <a:srgbClr val="3A3838"/>
                </a:solidFill>
                <a:latin typeface="Verdana"/>
                <a:cs typeface="Verdana"/>
              </a:rPr>
              <a:t>Principal</a:t>
            </a:r>
            <a:r>
              <a:rPr sz="1200" spc="20" dirty="0">
                <a:solidFill>
                  <a:srgbClr val="3A3838"/>
                </a:solidFill>
                <a:latin typeface="Verdana"/>
                <a:cs typeface="Verdana"/>
              </a:rPr>
              <a:t> </a:t>
            </a:r>
            <a:r>
              <a:rPr sz="1200" spc="-5" dirty="0">
                <a:solidFill>
                  <a:srgbClr val="3A3838"/>
                </a:solidFill>
                <a:latin typeface="Verdana"/>
                <a:cs typeface="Verdana"/>
              </a:rPr>
              <a:t>with</a:t>
            </a:r>
            <a:r>
              <a:rPr sz="1200" spc="15" dirty="0">
                <a:solidFill>
                  <a:srgbClr val="3A3838"/>
                </a:solidFill>
                <a:latin typeface="Verdana"/>
                <a:cs typeface="Verdana"/>
              </a:rPr>
              <a:t> </a:t>
            </a:r>
            <a:r>
              <a:rPr sz="1200" dirty="0">
                <a:solidFill>
                  <a:srgbClr val="3A3838"/>
                </a:solidFill>
                <a:latin typeface="Verdana"/>
                <a:cs typeface="Verdana"/>
              </a:rPr>
              <a:t>SRK </a:t>
            </a:r>
            <a:r>
              <a:rPr sz="1200" spc="5" dirty="0">
                <a:solidFill>
                  <a:srgbClr val="3A3838"/>
                </a:solidFill>
                <a:latin typeface="Verdana"/>
                <a:cs typeface="Verdana"/>
              </a:rPr>
              <a:t> </a:t>
            </a:r>
            <a:r>
              <a:rPr sz="1200" spc="-10" dirty="0">
                <a:solidFill>
                  <a:srgbClr val="3A3838"/>
                </a:solidFill>
                <a:latin typeface="Verdana"/>
                <a:cs typeface="Verdana"/>
              </a:rPr>
              <a:t>Exploration</a:t>
            </a:r>
            <a:r>
              <a:rPr sz="1200" spc="10" dirty="0">
                <a:solidFill>
                  <a:srgbClr val="3A3838"/>
                </a:solidFill>
                <a:latin typeface="Verdana"/>
                <a:cs typeface="Verdana"/>
              </a:rPr>
              <a:t> </a:t>
            </a:r>
            <a:r>
              <a:rPr sz="1200" spc="-5" dirty="0">
                <a:solidFill>
                  <a:srgbClr val="3A3838"/>
                </a:solidFill>
                <a:latin typeface="Verdana"/>
                <a:cs typeface="Verdana"/>
              </a:rPr>
              <a:t>Services</a:t>
            </a:r>
            <a:r>
              <a:rPr sz="1200" spc="5" dirty="0">
                <a:solidFill>
                  <a:srgbClr val="3A3838"/>
                </a:solidFill>
                <a:latin typeface="Verdana"/>
                <a:cs typeface="Verdana"/>
              </a:rPr>
              <a:t> </a:t>
            </a:r>
            <a:r>
              <a:rPr sz="1200" spc="-5" dirty="0">
                <a:solidFill>
                  <a:srgbClr val="3A3838"/>
                </a:solidFill>
                <a:latin typeface="Verdana"/>
                <a:cs typeface="Verdana"/>
              </a:rPr>
              <a:t>Ltd,</a:t>
            </a:r>
            <a:r>
              <a:rPr sz="1200" dirty="0">
                <a:solidFill>
                  <a:srgbClr val="3A3838"/>
                </a:solidFill>
                <a:latin typeface="Verdana"/>
                <a:cs typeface="Verdana"/>
              </a:rPr>
              <a:t> a</a:t>
            </a:r>
            <a:r>
              <a:rPr sz="1200" spc="5" dirty="0">
                <a:solidFill>
                  <a:srgbClr val="3A3838"/>
                </a:solidFill>
                <a:latin typeface="Verdana"/>
                <a:cs typeface="Verdana"/>
              </a:rPr>
              <a:t> </a:t>
            </a:r>
            <a:r>
              <a:rPr sz="1200" spc="-5" dirty="0">
                <a:solidFill>
                  <a:srgbClr val="3A3838"/>
                </a:solidFill>
                <a:latin typeface="Verdana"/>
                <a:cs typeface="Verdana"/>
              </a:rPr>
              <a:t>leading </a:t>
            </a:r>
            <a:r>
              <a:rPr sz="1200" dirty="0">
                <a:solidFill>
                  <a:srgbClr val="3A3838"/>
                </a:solidFill>
                <a:latin typeface="Verdana"/>
                <a:cs typeface="Verdana"/>
              </a:rPr>
              <a:t> </a:t>
            </a:r>
            <a:r>
              <a:rPr sz="1200" spc="-5" dirty="0">
                <a:solidFill>
                  <a:srgbClr val="3A3838"/>
                </a:solidFill>
                <a:latin typeface="Verdana"/>
                <a:cs typeface="Verdana"/>
              </a:rPr>
              <a:t>global</a:t>
            </a:r>
            <a:r>
              <a:rPr sz="1200" spc="-10" dirty="0">
                <a:solidFill>
                  <a:srgbClr val="3A3838"/>
                </a:solidFill>
                <a:latin typeface="Verdana"/>
                <a:cs typeface="Verdana"/>
              </a:rPr>
              <a:t> </a:t>
            </a:r>
            <a:r>
              <a:rPr sz="1200" spc="-5" dirty="0">
                <a:solidFill>
                  <a:srgbClr val="3A3838"/>
                </a:solidFill>
                <a:latin typeface="Verdana"/>
                <a:cs typeface="Verdana"/>
              </a:rPr>
              <a:t>mining</a:t>
            </a:r>
            <a:r>
              <a:rPr sz="1200" spc="5" dirty="0">
                <a:solidFill>
                  <a:srgbClr val="3A3838"/>
                </a:solidFill>
                <a:latin typeface="Verdana"/>
                <a:cs typeface="Verdana"/>
              </a:rPr>
              <a:t> </a:t>
            </a:r>
            <a:r>
              <a:rPr sz="1200" spc="-5" dirty="0">
                <a:solidFill>
                  <a:srgbClr val="3A3838"/>
                </a:solidFill>
                <a:latin typeface="Verdana"/>
                <a:cs typeface="Verdana"/>
              </a:rPr>
              <a:t>consultancy</a:t>
            </a:r>
            <a:r>
              <a:rPr sz="1200" spc="25" dirty="0">
                <a:solidFill>
                  <a:srgbClr val="3A3838"/>
                </a:solidFill>
                <a:latin typeface="Verdana"/>
                <a:cs typeface="Verdana"/>
              </a:rPr>
              <a:t> </a:t>
            </a:r>
            <a:r>
              <a:rPr sz="1200" spc="-5" dirty="0">
                <a:solidFill>
                  <a:srgbClr val="3A3838"/>
                </a:solidFill>
                <a:latin typeface="Verdana"/>
                <a:cs typeface="Verdana"/>
              </a:rPr>
              <a:t>group</a:t>
            </a:r>
            <a:endParaRPr lang="en-GB" sz="1200" spc="-5" dirty="0">
              <a:solidFill>
                <a:srgbClr val="3A3838"/>
              </a:solidFill>
              <a:latin typeface="Verdana"/>
              <a:cs typeface="Verdana"/>
            </a:endParaRPr>
          </a:p>
          <a:p>
            <a:pPr marL="184150" indent="-171450">
              <a:lnSpc>
                <a:spcPct val="100000"/>
              </a:lnSpc>
              <a:buFont typeface="Arial" panose="020B0604020202020204" pitchFamily="34" charset="0"/>
              <a:buChar char="•"/>
            </a:pPr>
            <a:r>
              <a:rPr lang="en-GB" sz="1200" spc="-5" dirty="0">
                <a:solidFill>
                  <a:srgbClr val="3A3838"/>
                </a:solidFill>
                <a:latin typeface="Verdana"/>
                <a:cs typeface="Verdana"/>
              </a:rPr>
              <a:t>Extensive</a:t>
            </a:r>
            <a:r>
              <a:rPr sz="1200" spc="5" dirty="0">
                <a:solidFill>
                  <a:srgbClr val="3A3838"/>
                </a:solidFill>
                <a:latin typeface="Verdana"/>
                <a:cs typeface="Verdana"/>
              </a:rPr>
              <a:t> </a:t>
            </a:r>
            <a:r>
              <a:rPr sz="1200" spc="-5" dirty="0">
                <a:solidFill>
                  <a:srgbClr val="3A3838"/>
                </a:solidFill>
                <a:latin typeface="Verdana"/>
                <a:cs typeface="Verdana"/>
              </a:rPr>
              <a:t>experience</a:t>
            </a:r>
            <a:r>
              <a:rPr sz="1200" spc="-15" dirty="0">
                <a:solidFill>
                  <a:srgbClr val="3A3838"/>
                </a:solidFill>
                <a:latin typeface="Verdana"/>
                <a:cs typeface="Verdana"/>
              </a:rPr>
              <a:t> </a:t>
            </a:r>
            <a:r>
              <a:rPr sz="1200" spc="-5" dirty="0">
                <a:solidFill>
                  <a:srgbClr val="3A3838"/>
                </a:solidFill>
                <a:latin typeface="Verdana"/>
                <a:cs typeface="Verdana"/>
              </a:rPr>
              <a:t>setting up exploration</a:t>
            </a:r>
            <a:r>
              <a:rPr sz="1200" spc="10" dirty="0">
                <a:solidFill>
                  <a:srgbClr val="3A3838"/>
                </a:solidFill>
                <a:latin typeface="Verdana"/>
                <a:cs typeface="Verdana"/>
              </a:rPr>
              <a:t> </a:t>
            </a:r>
            <a:r>
              <a:rPr sz="1200" spc="-5" dirty="0">
                <a:solidFill>
                  <a:srgbClr val="3A3838"/>
                </a:solidFill>
                <a:latin typeface="Verdana"/>
                <a:cs typeface="Verdana"/>
              </a:rPr>
              <a:t>projects</a:t>
            </a:r>
            <a:r>
              <a:rPr sz="1200" spc="-15" dirty="0">
                <a:solidFill>
                  <a:srgbClr val="3A3838"/>
                </a:solidFill>
                <a:latin typeface="Verdana"/>
                <a:cs typeface="Verdana"/>
              </a:rPr>
              <a:t> </a:t>
            </a:r>
            <a:r>
              <a:rPr sz="1200" spc="-5" dirty="0">
                <a:solidFill>
                  <a:srgbClr val="3A3838"/>
                </a:solidFill>
                <a:latin typeface="Verdana"/>
                <a:cs typeface="Verdana"/>
              </a:rPr>
              <a:t>throughout </a:t>
            </a:r>
            <a:r>
              <a:rPr sz="1200" dirty="0">
                <a:solidFill>
                  <a:srgbClr val="3A3838"/>
                </a:solidFill>
                <a:latin typeface="Verdana"/>
                <a:cs typeface="Verdana"/>
              </a:rPr>
              <a:t> </a:t>
            </a:r>
            <a:r>
              <a:rPr sz="1200" spc="-5" dirty="0">
                <a:solidFill>
                  <a:srgbClr val="3A3838"/>
                </a:solidFill>
                <a:latin typeface="Verdana"/>
                <a:cs typeface="Verdana"/>
              </a:rPr>
              <a:t>Africa,</a:t>
            </a:r>
            <a:r>
              <a:rPr sz="1200" spc="5" dirty="0">
                <a:solidFill>
                  <a:srgbClr val="3A3838"/>
                </a:solidFill>
                <a:latin typeface="Verdana"/>
                <a:cs typeface="Verdana"/>
              </a:rPr>
              <a:t> </a:t>
            </a:r>
            <a:r>
              <a:rPr sz="1200" spc="-5" dirty="0">
                <a:solidFill>
                  <a:srgbClr val="3A3838"/>
                </a:solidFill>
                <a:latin typeface="Verdana"/>
                <a:cs typeface="Verdana"/>
              </a:rPr>
              <a:t>Asia</a:t>
            </a:r>
            <a:r>
              <a:rPr sz="1200" spc="10" dirty="0">
                <a:solidFill>
                  <a:srgbClr val="3A3838"/>
                </a:solidFill>
                <a:latin typeface="Verdana"/>
                <a:cs typeface="Verdana"/>
              </a:rPr>
              <a:t> </a:t>
            </a:r>
            <a:r>
              <a:rPr sz="1200" spc="-5" dirty="0">
                <a:solidFill>
                  <a:srgbClr val="3A3838"/>
                </a:solidFill>
                <a:latin typeface="Verdana"/>
                <a:cs typeface="Verdana"/>
              </a:rPr>
              <a:t>and</a:t>
            </a:r>
            <a:r>
              <a:rPr sz="1200" spc="10" dirty="0">
                <a:solidFill>
                  <a:srgbClr val="3A3838"/>
                </a:solidFill>
                <a:latin typeface="Verdana"/>
                <a:cs typeface="Verdana"/>
              </a:rPr>
              <a:t> </a:t>
            </a:r>
            <a:r>
              <a:rPr sz="1200" spc="-10" dirty="0">
                <a:solidFill>
                  <a:srgbClr val="3A3838"/>
                </a:solidFill>
                <a:latin typeface="Verdana"/>
                <a:cs typeface="Verdana"/>
              </a:rPr>
              <a:t>Australia</a:t>
            </a:r>
            <a:endParaRPr sz="1200" dirty="0">
              <a:latin typeface="Verdana"/>
              <a:cs typeface="Verdana"/>
            </a:endParaRPr>
          </a:p>
        </p:txBody>
      </p:sp>
      <p:sp>
        <p:nvSpPr>
          <p:cNvPr id="6" name="object 6"/>
          <p:cNvSpPr txBox="1"/>
          <p:nvPr/>
        </p:nvSpPr>
        <p:spPr>
          <a:xfrm>
            <a:off x="8688726" y="1863995"/>
            <a:ext cx="2848610" cy="1115690"/>
          </a:xfrm>
          <a:prstGeom prst="rect">
            <a:avLst/>
          </a:prstGeom>
        </p:spPr>
        <p:txBody>
          <a:bodyPr vert="horz" wrap="square" lIns="0" tIns="12700" rIns="0" bIns="0" rtlCol="0">
            <a:spAutoFit/>
          </a:bodyPr>
          <a:lstStyle/>
          <a:p>
            <a:pPr marL="12700">
              <a:lnSpc>
                <a:spcPts val="1370"/>
              </a:lnSpc>
              <a:spcBef>
                <a:spcPts val="100"/>
              </a:spcBef>
            </a:pPr>
            <a:r>
              <a:rPr sz="1200" b="1" spc="-5" dirty="0">
                <a:solidFill>
                  <a:srgbClr val="9B4413"/>
                </a:solidFill>
                <a:latin typeface="Verdana"/>
                <a:cs typeface="Verdana"/>
              </a:rPr>
              <a:t>MARK</a:t>
            </a:r>
            <a:r>
              <a:rPr sz="1200" b="1" spc="-30" dirty="0">
                <a:solidFill>
                  <a:srgbClr val="9B4413"/>
                </a:solidFill>
                <a:latin typeface="Verdana"/>
                <a:cs typeface="Verdana"/>
              </a:rPr>
              <a:t> </a:t>
            </a:r>
            <a:r>
              <a:rPr sz="1200" b="1" spc="-5" dirty="0">
                <a:solidFill>
                  <a:srgbClr val="9B4413"/>
                </a:solidFill>
                <a:latin typeface="Verdana"/>
                <a:cs typeface="Verdana"/>
              </a:rPr>
              <a:t>CULBERT</a:t>
            </a:r>
            <a:endParaRPr sz="1200" dirty="0">
              <a:latin typeface="Verdana"/>
              <a:cs typeface="Verdana"/>
            </a:endParaRPr>
          </a:p>
          <a:p>
            <a:pPr marL="12700">
              <a:lnSpc>
                <a:spcPts val="1370"/>
              </a:lnSpc>
            </a:pPr>
            <a:r>
              <a:rPr sz="1200" b="1" spc="-5" dirty="0">
                <a:solidFill>
                  <a:srgbClr val="3A3838"/>
                </a:solidFill>
                <a:latin typeface="Verdana"/>
                <a:cs typeface="Verdana"/>
              </a:rPr>
              <a:t>Non-Executive</a:t>
            </a:r>
            <a:r>
              <a:rPr sz="1200" b="1" spc="-20" dirty="0">
                <a:solidFill>
                  <a:srgbClr val="3A3838"/>
                </a:solidFill>
                <a:latin typeface="Verdana"/>
                <a:cs typeface="Verdana"/>
              </a:rPr>
              <a:t> </a:t>
            </a:r>
            <a:r>
              <a:rPr sz="1200" b="1" spc="-5" dirty="0">
                <a:solidFill>
                  <a:srgbClr val="3A3838"/>
                </a:solidFill>
                <a:latin typeface="Verdana"/>
                <a:cs typeface="Verdana"/>
              </a:rPr>
              <a:t>Director</a:t>
            </a:r>
            <a:endParaRPr lang="en-GB" sz="1200" b="1" spc="-5" dirty="0">
              <a:solidFill>
                <a:srgbClr val="3A3838"/>
              </a:solidFill>
              <a:latin typeface="Verdana"/>
              <a:cs typeface="Verdana"/>
            </a:endParaRPr>
          </a:p>
          <a:p>
            <a:pPr marL="12700">
              <a:lnSpc>
                <a:spcPts val="1370"/>
              </a:lnSpc>
            </a:pPr>
            <a:endParaRPr sz="1200" dirty="0">
              <a:latin typeface="Verdana"/>
              <a:cs typeface="Verdana"/>
            </a:endParaRPr>
          </a:p>
          <a:p>
            <a:pPr marL="12700" marR="5080">
              <a:lnSpc>
                <a:spcPts val="1300"/>
              </a:lnSpc>
              <a:spcBef>
                <a:spcPts val="520"/>
              </a:spcBef>
            </a:pPr>
            <a:r>
              <a:rPr sz="1200" spc="-10" dirty="0">
                <a:solidFill>
                  <a:srgbClr val="3A3838"/>
                </a:solidFill>
                <a:latin typeface="Verdana"/>
                <a:cs typeface="Verdana"/>
              </a:rPr>
              <a:t>Founding</a:t>
            </a:r>
            <a:r>
              <a:rPr sz="1200" spc="5" dirty="0">
                <a:solidFill>
                  <a:srgbClr val="3A3838"/>
                </a:solidFill>
                <a:latin typeface="Verdana"/>
                <a:cs typeface="Verdana"/>
              </a:rPr>
              <a:t> </a:t>
            </a:r>
            <a:r>
              <a:rPr sz="1200" spc="-10" dirty="0">
                <a:solidFill>
                  <a:srgbClr val="3A3838"/>
                </a:solidFill>
                <a:latin typeface="Verdana"/>
                <a:cs typeface="Verdana"/>
              </a:rPr>
              <a:t>Partner</a:t>
            </a:r>
            <a:r>
              <a:rPr sz="1200" spc="5" dirty="0">
                <a:solidFill>
                  <a:srgbClr val="3A3838"/>
                </a:solidFill>
                <a:latin typeface="Verdana"/>
                <a:cs typeface="Verdana"/>
              </a:rPr>
              <a:t> </a:t>
            </a:r>
            <a:r>
              <a:rPr sz="1200" dirty="0">
                <a:solidFill>
                  <a:srgbClr val="3A3838"/>
                </a:solidFill>
                <a:latin typeface="Verdana"/>
                <a:cs typeface="Verdana"/>
              </a:rPr>
              <a:t>of</a:t>
            </a:r>
            <a:r>
              <a:rPr sz="1200" spc="-10" dirty="0">
                <a:solidFill>
                  <a:srgbClr val="3A3838"/>
                </a:solidFill>
                <a:latin typeface="Verdana"/>
                <a:cs typeface="Verdana"/>
              </a:rPr>
              <a:t> </a:t>
            </a:r>
            <a:r>
              <a:rPr sz="1200" spc="-5" dirty="0">
                <a:solidFill>
                  <a:srgbClr val="3A3838"/>
                </a:solidFill>
                <a:latin typeface="Verdana"/>
                <a:cs typeface="Verdana"/>
              </a:rPr>
              <a:t>corporate and </a:t>
            </a:r>
            <a:r>
              <a:rPr sz="1200" dirty="0">
                <a:solidFill>
                  <a:srgbClr val="3A3838"/>
                </a:solidFill>
                <a:latin typeface="Verdana"/>
                <a:cs typeface="Verdana"/>
              </a:rPr>
              <a:t> </a:t>
            </a:r>
            <a:r>
              <a:rPr sz="1200" spc="-5" dirty="0">
                <a:solidFill>
                  <a:srgbClr val="3A3838"/>
                </a:solidFill>
                <a:latin typeface="Verdana"/>
                <a:cs typeface="Verdana"/>
              </a:rPr>
              <a:t>commercial</a:t>
            </a:r>
            <a:r>
              <a:rPr sz="1200" spc="-25" dirty="0">
                <a:solidFill>
                  <a:srgbClr val="3A3838"/>
                </a:solidFill>
                <a:latin typeface="Verdana"/>
                <a:cs typeface="Verdana"/>
              </a:rPr>
              <a:t> </a:t>
            </a:r>
            <a:r>
              <a:rPr sz="1200" spc="-10" dirty="0">
                <a:solidFill>
                  <a:srgbClr val="3A3838"/>
                </a:solidFill>
                <a:latin typeface="Verdana"/>
                <a:cs typeface="Verdana"/>
              </a:rPr>
              <a:t>litigation</a:t>
            </a:r>
            <a:r>
              <a:rPr sz="1200" spc="25" dirty="0">
                <a:solidFill>
                  <a:srgbClr val="3A3838"/>
                </a:solidFill>
                <a:latin typeface="Verdana"/>
                <a:cs typeface="Verdana"/>
              </a:rPr>
              <a:t> </a:t>
            </a:r>
            <a:r>
              <a:rPr sz="1200" spc="-5" dirty="0">
                <a:solidFill>
                  <a:srgbClr val="3A3838"/>
                </a:solidFill>
                <a:latin typeface="Verdana"/>
                <a:cs typeface="Verdana"/>
              </a:rPr>
              <a:t>firm,</a:t>
            </a:r>
            <a:r>
              <a:rPr sz="1200" dirty="0">
                <a:solidFill>
                  <a:srgbClr val="3A3838"/>
                </a:solidFill>
                <a:latin typeface="Verdana"/>
                <a:cs typeface="Verdana"/>
              </a:rPr>
              <a:t> </a:t>
            </a:r>
            <a:r>
              <a:rPr sz="1200" spc="-5" dirty="0">
                <a:solidFill>
                  <a:srgbClr val="3A3838"/>
                </a:solidFill>
                <a:latin typeface="Verdana"/>
                <a:cs typeface="Verdana"/>
              </a:rPr>
              <a:t>over </a:t>
            </a:r>
            <a:r>
              <a:rPr sz="1200" dirty="0">
                <a:solidFill>
                  <a:srgbClr val="3A3838"/>
                </a:solidFill>
                <a:latin typeface="Verdana"/>
                <a:cs typeface="Verdana"/>
              </a:rPr>
              <a:t>20 </a:t>
            </a:r>
            <a:r>
              <a:rPr sz="1200" spc="5" dirty="0">
                <a:solidFill>
                  <a:srgbClr val="3A3838"/>
                </a:solidFill>
                <a:latin typeface="Verdana"/>
                <a:cs typeface="Verdana"/>
              </a:rPr>
              <a:t> </a:t>
            </a:r>
            <a:r>
              <a:rPr sz="1200" spc="-5" dirty="0">
                <a:solidFill>
                  <a:srgbClr val="3A3838"/>
                </a:solidFill>
                <a:latin typeface="Verdana"/>
                <a:cs typeface="Verdana"/>
              </a:rPr>
              <a:t>years</a:t>
            </a:r>
            <a:r>
              <a:rPr sz="1200" spc="-15" dirty="0">
                <a:solidFill>
                  <a:srgbClr val="3A3838"/>
                </a:solidFill>
                <a:latin typeface="Verdana"/>
                <a:cs typeface="Verdana"/>
              </a:rPr>
              <a:t> </a:t>
            </a:r>
            <a:r>
              <a:rPr sz="1200" spc="-5" dirty="0">
                <a:solidFill>
                  <a:srgbClr val="3A3838"/>
                </a:solidFill>
                <a:latin typeface="Verdana"/>
                <a:cs typeface="Verdana"/>
              </a:rPr>
              <a:t>legal and</a:t>
            </a:r>
            <a:r>
              <a:rPr sz="1200" spc="10" dirty="0">
                <a:solidFill>
                  <a:srgbClr val="3A3838"/>
                </a:solidFill>
                <a:latin typeface="Verdana"/>
                <a:cs typeface="Verdana"/>
              </a:rPr>
              <a:t> </a:t>
            </a:r>
            <a:r>
              <a:rPr sz="1200" spc="-5" dirty="0">
                <a:solidFill>
                  <a:srgbClr val="3A3838"/>
                </a:solidFill>
                <a:latin typeface="Verdana"/>
                <a:cs typeface="Verdana"/>
              </a:rPr>
              <a:t>business</a:t>
            </a:r>
            <a:r>
              <a:rPr sz="1200" spc="15" dirty="0">
                <a:solidFill>
                  <a:srgbClr val="3A3838"/>
                </a:solidFill>
                <a:latin typeface="Verdana"/>
                <a:cs typeface="Verdana"/>
              </a:rPr>
              <a:t> </a:t>
            </a:r>
            <a:r>
              <a:rPr sz="1200" spc="-5" dirty="0">
                <a:solidFill>
                  <a:srgbClr val="3A3838"/>
                </a:solidFill>
                <a:latin typeface="Verdana"/>
                <a:cs typeface="Verdana"/>
              </a:rPr>
              <a:t>experience</a:t>
            </a:r>
            <a:endParaRPr sz="1200" dirty="0">
              <a:latin typeface="Verdana"/>
              <a:cs typeface="Verdana"/>
            </a:endParaRPr>
          </a:p>
        </p:txBody>
      </p:sp>
      <p:pic>
        <p:nvPicPr>
          <p:cNvPr id="13" name="object 13"/>
          <p:cNvPicPr/>
          <p:nvPr/>
        </p:nvPicPr>
        <p:blipFill>
          <a:blip r:embed="rId3" cstate="print"/>
          <a:stretch>
            <a:fillRect/>
          </a:stretch>
        </p:blipFill>
        <p:spPr>
          <a:xfrm>
            <a:off x="7817314" y="3124200"/>
            <a:ext cx="4309871" cy="3793236"/>
          </a:xfrm>
          <a:prstGeom prst="rect">
            <a:avLst/>
          </a:prstGeom>
        </p:spPr>
      </p:pic>
      <p:sp>
        <p:nvSpPr>
          <p:cNvPr id="14" name="object 14"/>
          <p:cNvSpPr txBox="1">
            <a:spLocks noGrp="1"/>
          </p:cNvSpPr>
          <p:nvPr>
            <p:ph type="sldNum" sz="quarter" idx="7"/>
          </p:nvPr>
        </p:nvSpPr>
        <p:spPr>
          <a:prstGeom prst="rect">
            <a:avLst/>
          </a:prstGeom>
        </p:spPr>
        <p:txBody>
          <a:bodyPr vert="horz" wrap="square" lIns="0" tIns="12700" rIns="0" bIns="0" rtlCol="0">
            <a:spAutoFit/>
          </a:bodyPr>
          <a:lstStyle/>
          <a:p>
            <a:pPr marL="12700">
              <a:lnSpc>
                <a:spcPct val="100000"/>
              </a:lnSpc>
              <a:spcBef>
                <a:spcPts val="100"/>
              </a:spcBef>
            </a:pPr>
            <a:r>
              <a:rPr spc="-10" dirty="0"/>
              <a:t>AIM:UFO</a:t>
            </a:r>
            <a:r>
              <a:rPr spc="10" dirty="0"/>
              <a:t> </a:t>
            </a:r>
            <a:r>
              <a:rPr spc="-5" dirty="0"/>
              <a:t>|</a:t>
            </a:r>
            <a:r>
              <a:rPr spc="300" dirty="0"/>
              <a:t> </a:t>
            </a:r>
            <a:fld id="{81D60167-4931-47E6-BA6A-407CBD079E47}" type="slidenum">
              <a:rPr spc="-5" dirty="0">
                <a:solidFill>
                  <a:srgbClr val="AA9F75"/>
                </a:solidFill>
              </a:rPr>
              <a:t>4</a:t>
            </a:fld>
            <a:endParaRPr spc="-5" dirty="0">
              <a:solidFill>
                <a:srgbClr val="AA9F75"/>
              </a:solidFill>
            </a:endParaRPr>
          </a:p>
        </p:txBody>
      </p:sp>
      <p:sp>
        <p:nvSpPr>
          <p:cNvPr id="16" name="object 4">
            <a:extLst>
              <a:ext uri="{FF2B5EF4-FFF2-40B4-BE49-F238E27FC236}">
                <a16:creationId xmlns:a16="http://schemas.microsoft.com/office/drawing/2014/main" id="{DD980840-6A73-43DC-A93E-CE801A4E3BB4}"/>
              </a:ext>
            </a:extLst>
          </p:cNvPr>
          <p:cNvSpPr txBox="1"/>
          <p:nvPr/>
        </p:nvSpPr>
        <p:spPr>
          <a:xfrm>
            <a:off x="516060" y="4310958"/>
            <a:ext cx="3255048" cy="1305486"/>
          </a:xfrm>
          <a:prstGeom prst="rect">
            <a:avLst/>
          </a:prstGeom>
        </p:spPr>
        <p:txBody>
          <a:bodyPr vert="horz" wrap="square" lIns="0" tIns="12700" rIns="0" bIns="0" rtlCol="0">
            <a:spAutoFit/>
          </a:bodyPr>
          <a:lstStyle/>
          <a:p>
            <a:pPr marL="12700">
              <a:spcBef>
                <a:spcPts val="100"/>
              </a:spcBef>
            </a:pPr>
            <a:r>
              <a:rPr lang="en-GB" sz="1200" b="1" spc="-5" dirty="0">
                <a:solidFill>
                  <a:srgbClr val="9B4413"/>
                </a:solidFill>
                <a:latin typeface="Verdana"/>
                <a:cs typeface="Verdana"/>
              </a:rPr>
              <a:t>TOM REDICLIFFE</a:t>
            </a:r>
            <a:endParaRPr sz="1200" dirty="0">
              <a:latin typeface="Verdana"/>
              <a:cs typeface="Verdana"/>
            </a:endParaRPr>
          </a:p>
          <a:p>
            <a:pPr marL="12700"/>
            <a:r>
              <a:rPr lang="en-GB" sz="1200" b="1" spc="-5" dirty="0">
                <a:solidFill>
                  <a:srgbClr val="3A3838"/>
                </a:solidFill>
                <a:latin typeface="Verdana"/>
                <a:cs typeface="Verdana"/>
              </a:rPr>
              <a:t>Exploration Management</a:t>
            </a:r>
            <a:br>
              <a:rPr lang="en-GB" sz="1200" b="1" spc="-5" dirty="0">
                <a:solidFill>
                  <a:srgbClr val="3A3838"/>
                </a:solidFill>
                <a:latin typeface="Verdana"/>
                <a:cs typeface="Verdana"/>
              </a:rPr>
            </a:br>
            <a:endParaRPr lang="en-GB" sz="1200" b="1" spc="-5" dirty="0">
              <a:solidFill>
                <a:srgbClr val="3A3838"/>
              </a:solidFill>
              <a:latin typeface="Verdana"/>
              <a:cs typeface="Verdana"/>
            </a:endParaRPr>
          </a:p>
          <a:p>
            <a:pPr marL="12700"/>
            <a:r>
              <a:rPr lang="en-GB" sz="1200" spc="-5" dirty="0">
                <a:solidFill>
                  <a:srgbClr val="3A3838"/>
                </a:solidFill>
                <a:latin typeface="Verdana"/>
              </a:rPr>
              <a:t>Tom has over 25 years in Exploration in various commodities predominantly in Australia. He is currently managing the Australian exploration programs for Alien.</a:t>
            </a:r>
          </a:p>
        </p:txBody>
      </p:sp>
      <p:sp>
        <p:nvSpPr>
          <p:cNvPr id="11" name="object 4">
            <a:extLst>
              <a:ext uri="{FF2B5EF4-FFF2-40B4-BE49-F238E27FC236}">
                <a16:creationId xmlns:a16="http://schemas.microsoft.com/office/drawing/2014/main" id="{674F1E23-E5C6-40AE-8F3A-5E301B24E885}"/>
              </a:ext>
            </a:extLst>
          </p:cNvPr>
          <p:cNvSpPr txBox="1"/>
          <p:nvPr/>
        </p:nvSpPr>
        <p:spPr>
          <a:xfrm>
            <a:off x="4717792" y="4310958"/>
            <a:ext cx="3359408" cy="1305486"/>
          </a:xfrm>
          <a:prstGeom prst="rect">
            <a:avLst/>
          </a:prstGeom>
        </p:spPr>
        <p:txBody>
          <a:bodyPr vert="horz" wrap="square" lIns="0" tIns="12700" rIns="0" bIns="0" rtlCol="0">
            <a:spAutoFit/>
          </a:bodyPr>
          <a:lstStyle/>
          <a:p>
            <a:pPr marL="12700">
              <a:spcBef>
                <a:spcPts val="100"/>
              </a:spcBef>
            </a:pPr>
            <a:r>
              <a:rPr lang="en-GB" sz="1200" b="1" spc="-5" dirty="0">
                <a:solidFill>
                  <a:srgbClr val="9B4413"/>
                </a:solidFill>
                <a:latin typeface="Verdana"/>
                <a:cs typeface="Verdana"/>
              </a:rPr>
              <a:t>HOWARD BAKER</a:t>
            </a:r>
            <a:endParaRPr sz="1200" dirty="0">
              <a:latin typeface="Verdana"/>
              <a:cs typeface="Verdana"/>
            </a:endParaRPr>
          </a:p>
          <a:p>
            <a:pPr marL="12700"/>
            <a:r>
              <a:rPr lang="en-GB" sz="1200" b="1" spc="-5" dirty="0">
                <a:solidFill>
                  <a:srgbClr val="3A3838"/>
                </a:solidFill>
                <a:latin typeface="Verdana"/>
                <a:cs typeface="Verdana"/>
              </a:rPr>
              <a:t>Resource Geologist and QP, Iron Ore</a:t>
            </a:r>
            <a:br>
              <a:rPr lang="en-GB" sz="1200" b="1" spc="-5" dirty="0">
                <a:solidFill>
                  <a:srgbClr val="3A3838"/>
                </a:solidFill>
                <a:latin typeface="Verdana"/>
                <a:cs typeface="Verdana"/>
              </a:rPr>
            </a:br>
            <a:endParaRPr lang="en-GB" sz="1200" b="1" spc="-5" dirty="0">
              <a:solidFill>
                <a:srgbClr val="3A3838"/>
              </a:solidFill>
              <a:latin typeface="Verdana"/>
              <a:cs typeface="Verdana"/>
            </a:endParaRPr>
          </a:p>
          <a:p>
            <a:pPr marL="12700"/>
            <a:r>
              <a:rPr lang="en-GB" sz="1200" spc="-5" dirty="0">
                <a:solidFill>
                  <a:srgbClr val="3A3838"/>
                </a:solidFill>
                <a:latin typeface="Verdana"/>
              </a:rPr>
              <a:t>With over 20 years experience in Iron Ore project evaluation, exploration and Resource calculation Howard brings a wealth of experience to the team.</a:t>
            </a:r>
          </a:p>
        </p:txBody>
      </p:sp>
      <p:pic>
        <p:nvPicPr>
          <p:cNvPr id="12" name="object 2">
            <a:extLst>
              <a:ext uri="{FF2B5EF4-FFF2-40B4-BE49-F238E27FC236}">
                <a16:creationId xmlns:a16="http://schemas.microsoft.com/office/drawing/2014/main" id="{C8530DE5-8572-4CAF-A654-6E6DAAF40F5C}"/>
              </a:ext>
            </a:extLst>
          </p:cNvPr>
          <p:cNvPicPr/>
          <p:nvPr/>
        </p:nvPicPr>
        <p:blipFill>
          <a:blip r:embed="rId4" cstate="print"/>
          <a:stretch>
            <a:fillRect/>
          </a:stretch>
        </p:blipFill>
        <p:spPr>
          <a:xfrm>
            <a:off x="1225296" y="2921507"/>
            <a:ext cx="7027163" cy="393649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object 2">
            <a:extLst>
              <a:ext uri="{FF2B5EF4-FFF2-40B4-BE49-F238E27FC236}">
                <a16:creationId xmlns:a16="http://schemas.microsoft.com/office/drawing/2014/main" id="{5CBCA788-FD40-4EAC-B001-9317136DF71E}"/>
              </a:ext>
            </a:extLst>
          </p:cNvPr>
          <p:cNvPicPr/>
          <p:nvPr/>
        </p:nvPicPr>
        <p:blipFill>
          <a:blip r:embed="rId2" cstate="print"/>
          <a:stretch>
            <a:fillRect/>
          </a:stretch>
        </p:blipFill>
        <p:spPr>
          <a:xfrm>
            <a:off x="1225296" y="2921507"/>
            <a:ext cx="7027163" cy="3936491"/>
          </a:xfrm>
          <a:prstGeom prst="rect">
            <a:avLst/>
          </a:prstGeom>
        </p:spPr>
      </p:pic>
      <p:sp>
        <p:nvSpPr>
          <p:cNvPr id="2" name="object 2"/>
          <p:cNvSpPr txBox="1">
            <a:spLocks noGrp="1"/>
          </p:cNvSpPr>
          <p:nvPr>
            <p:ph type="title"/>
          </p:nvPr>
        </p:nvSpPr>
        <p:spPr>
          <a:xfrm>
            <a:off x="516060" y="407411"/>
            <a:ext cx="9376763" cy="754694"/>
          </a:xfrm>
          <a:prstGeom prst="rect">
            <a:avLst/>
          </a:prstGeom>
        </p:spPr>
        <p:txBody>
          <a:bodyPr vert="horz" wrap="square" lIns="0" tIns="69215" rIns="0" bIns="0" rtlCol="0">
            <a:spAutoFit/>
          </a:bodyPr>
          <a:lstStyle/>
          <a:p>
            <a:pPr marL="12700">
              <a:spcBef>
                <a:spcPts val="545"/>
              </a:spcBef>
            </a:pPr>
            <a:r>
              <a:rPr lang="en-GB" spc="-5" dirty="0"/>
              <a:t>MULTI-MINERAL PROJECT PORTFOLIO</a:t>
            </a:r>
            <a:endParaRPr spc="-5" dirty="0"/>
          </a:p>
          <a:p>
            <a:pPr marL="12700">
              <a:lnSpc>
                <a:spcPct val="100000"/>
              </a:lnSpc>
              <a:spcBef>
                <a:spcPts val="335"/>
              </a:spcBef>
            </a:pPr>
            <a:r>
              <a:rPr lang="en-GB" sz="1800" i="1" spc="-5" dirty="0">
                <a:solidFill>
                  <a:srgbClr val="9B4413"/>
                </a:solidFill>
                <a:latin typeface="Calibri"/>
                <a:cs typeface="Calibri"/>
              </a:rPr>
              <a:t>A global, diversified mining company with prospective projects in Mexico, Australia and Greenland</a:t>
            </a:r>
            <a:endParaRPr sz="1800" i="1" dirty="0">
              <a:latin typeface="Calibri"/>
              <a:cs typeface="Calibri"/>
            </a:endParaRPr>
          </a:p>
        </p:txBody>
      </p:sp>
      <p:sp>
        <p:nvSpPr>
          <p:cNvPr id="3" name="object 3"/>
          <p:cNvSpPr txBox="1"/>
          <p:nvPr/>
        </p:nvSpPr>
        <p:spPr>
          <a:xfrm>
            <a:off x="853552" y="2338420"/>
            <a:ext cx="2484848" cy="1305486"/>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3A3838"/>
                </a:solidFill>
                <a:latin typeface="Verdana"/>
                <a:cs typeface="Verdana"/>
              </a:rPr>
              <a:t>Elizabeth Hill</a:t>
            </a:r>
            <a:r>
              <a:rPr sz="1200" b="1" dirty="0">
                <a:solidFill>
                  <a:srgbClr val="3A3838"/>
                </a:solidFill>
                <a:latin typeface="Verdana"/>
                <a:cs typeface="Verdana"/>
              </a:rPr>
              <a:t> </a:t>
            </a:r>
            <a:r>
              <a:rPr sz="1200" b="1" spc="-5" dirty="0">
                <a:solidFill>
                  <a:srgbClr val="3A3838"/>
                </a:solidFill>
                <a:latin typeface="Verdana"/>
                <a:cs typeface="Verdana"/>
              </a:rPr>
              <a:t>(100%)</a:t>
            </a:r>
            <a:r>
              <a:rPr sz="1200" b="1" spc="-15" dirty="0">
                <a:solidFill>
                  <a:srgbClr val="3A3838"/>
                </a:solidFill>
                <a:latin typeface="Verdana"/>
                <a:cs typeface="Verdana"/>
              </a:rPr>
              <a:t> </a:t>
            </a:r>
            <a:r>
              <a:rPr sz="1200" b="1" dirty="0">
                <a:solidFill>
                  <a:srgbClr val="3A3838"/>
                </a:solidFill>
                <a:latin typeface="Verdana"/>
                <a:cs typeface="Verdana"/>
              </a:rPr>
              <a:t>-</a:t>
            </a:r>
            <a:r>
              <a:rPr sz="1200" b="1" spc="-15" dirty="0">
                <a:solidFill>
                  <a:srgbClr val="3A3838"/>
                </a:solidFill>
                <a:latin typeface="Verdana"/>
                <a:cs typeface="Verdana"/>
              </a:rPr>
              <a:t> </a:t>
            </a:r>
            <a:r>
              <a:rPr sz="1200" b="1" spc="-5" dirty="0">
                <a:solidFill>
                  <a:srgbClr val="3A3838"/>
                </a:solidFill>
                <a:latin typeface="Verdana"/>
                <a:cs typeface="Verdana"/>
              </a:rPr>
              <a:t>Silver</a:t>
            </a:r>
            <a:endParaRPr sz="1200" dirty="0">
              <a:latin typeface="Verdana"/>
              <a:cs typeface="Verdana"/>
            </a:endParaRPr>
          </a:p>
          <a:p>
            <a:pPr marL="12700">
              <a:lnSpc>
                <a:spcPct val="100000"/>
              </a:lnSpc>
            </a:pPr>
            <a:r>
              <a:rPr lang="en-GB" sz="1200" spc="-10" dirty="0">
                <a:solidFill>
                  <a:srgbClr val="3A3838"/>
                </a:solidFill>
                <a:latin typeface="Verdana"/>
                <a:cs typeface="Verdana"/>
              </a:rPr>
              <a:t>Historic</a:t>
            </a:r>
            <a:r>
              <a:rPr sz="1200" spc="20" dirty="0">
                <a:solidFill>
                  <a:srgbClr val="3A3838"/>
                </a:solidFill>
                <a:latin typeface="Verdana"/>
                <a:cs typeface="Verdana"/>
              </a:rPr>
              <a:t> </a:t>
            </a:r>
            <a:r>
              <a:rPr sz="1200" spc="-5" dirty="0">
                <a:solidFill>
                  <a:srgbClr val="3A3838"/>
                </a:solidFill>
                <a:latin typeface="Verdana"/>
                <a:cs typeface="Verdana"/>
              </a:rPr>
              <a:t>high</a:t>
            </a:r>
            <a:r>
              <a:rPr sz="1200" spc="10" dirty="0">
                <a:solidFill>
                  <a:srgbClr val="3A3838"/>
                </a:solidFill>
                <a:latin typeface="Verdana"/>
                <a:cs typeface="Verdana"/>
              </a:rPr>
              <a:t> </a:t>
            </a:r>
            <a:r>
              <a:rPr sz="1200" spc="-10" dirty="0">
                <a:solidFill>
                  <a:srgbClr val="3A3838"/>
                </a:solidFill>
                <a:latin typeface="Verdana"/>
                <a:cs typeface="Verdana"/>
              </a:rPr>
              <a:t>grade</a:t>
            </a:r>
            <a:r>
              <a:rPr sz="1200" dirty="0">
                <a:solidFill>
                  <a:srgbClr val="3A3838"/>
                </a:solidFill>
                <a:latin typeface="Verdana"/>
                <a:cs typeface="Verdana"/>
              </a:rPr>
              <a:t> </a:t>
            </a:r>
            <a:r>
              <a:rPr sz="1200" spc="-10" dirty="0">
                <a:solidFill>
                  <a:srgbClr val="3A3838"/>
                </a:solidFill>
                <a:latin typeface="Verdana"/>
                <a:cs typeface="Verdana"/>
              </a:rPr>
              <a:t>silver</a:t>
            </a:r>
            <a:r>
              <a:rPr sz="1200" spc="5" dirty="0">
                <a:solidFill>
                  <a:srgbClr val="3A3838"/>
                </a:solidFill>
                <a:latin typeface="Verdana"/>
                <a:cs typeface="Verdana"/>
              </a:rPr>
              <a:t> </a:t>
            </a:r>
            <a:r>
              <a:rPr sz="1200" spc="-5" dirty="0">
                <a:solidFill>
                  <a:srgbClr val="3A3838"/>
                </a:solidFill>
                <a:latin typeface="Verdana"/>
                <a:cs typeface="Verdana"/>
              </a:rPr>
              <a:t>mine</a:t>
            </a:r>
            <a:endParaRPr sz="1200" dirty="0">
              <a:latin typeface="Verdana"/>
              <a:cs typeface="Verdana"/>
            </a:endParaRPr>
          </a:p>
          <a:p>
            <a:pPr marL="12700" marR="5080">
              <a:lnSpc>
                <a:spcPct val="100000"/>
              </a:lnSpc>
            </a:pPr>
            <a:r>
              <a:rPr lang="en-GB" sz="1200" spc="-5" dirty="0">
                <a:solidFill>
                  <a:srgbClr val="3A3838"/>
                </a:solidFill>
                <a:latin typeface="Verdana"/>
                <a:cs typeface="Verdana"/>
              </a:rPr>
              <a:t>Grade </a:t>
            </a:r>
            <a:r>
              <a:rPr sz="1200" spc="-10" dirty="0">
                <a:solidFill>
                  <a:srgbClr val="3A3838"/>
                </a:solidFill>
                <a:latin typeface="Verdana"/>
                <a:cs typeface="Verdana"/>
              </a:rPr>
              <a:t>averaging</a:t>
            </a:r>
            <a:r>
              <a:rPr sz="1200" spc="25" dirty="0">
                <a:solidFill>
                  <a:srgbClr val="3A3838"/>
                </a:solidFill>
                <a:latin typeface="Verdana"/>
                <a:cs typeface="Verdana"/>
              </a:rPr>
              <a:t> </a:t>
            </a:r>
            <a:r>
              <a:rPr sz="1200" b="1" dirty="0">
                <a:solidFill>
                  <a:srgbClr val="3A3838"/>
                </a:solidFill>
                <a:latin typeface="Verdana"/>
                <a:cs typeface="Verdana"/>
              </a:rPr>
              <a:t>2,195</a:t>
            </a:r>
            <a:r>
              <a:rPr sz="1200" b="1" spc="-10" dirty="0">
                <a:solidFill>
                  <a:srgbClr val="3A3838"/>
                </a:solidFill>
                <a:latin typeface="Verdana"/>
                <a:cs typeface="Verdana"/>
              </a:rPr>
              <a:t> </a:t>
            </a:r>
            <a:r>
              <a:rPr sz="1200" b="1" spc="-5" dirty="0">
                <a:solidFill>
                  <a:srgbClr val="3A3838"/>
                </a:solidFill>
                <a:latin typeface="Verdana"/>
                <a:cs typeface="Verdana"/>
              </a:rPr>
              <a:t>g/t</a:t>
            </a:r>
            <a:r>
              <a:rPr sz="1200" b="1" spc="20" dirty="0">
                <a:solidFill>
                  <a:srgbClr val="3A3838"/>
                </a:solidFill>
                <a:latin typeface="Verdana"/>
                <a:cs typeface="Verdana"/>
              </a:rPr>
              <a:t> </a:t>
            </a:r>
            <a:endParaRPr lang="en-GB" sz="1200" b="1" spc="20" dirty="0">
              <a:solidFill>
                <a:srgbClr val="3A3838"/>
              </a:solidFill>
              <a:latin typeface="Verdana"/>
              <a:cs typeface="Verdana"/>
            </a:endParaRPr>
          </a:p>
          <a:p>
            <a:pPr marL="12700" marR="5080">
              <a:lnSpc>
                <a:spcPct val="100000"/>
              </a:lnSpc>
            </a:pPr>
            <a:r>
              <a:rPr sz="1200" b="1" spc="-5" dirty="0">
                <a:solidFill>
                  <a:srgbClr val="3A3838"/>
                </a:solidFill>
                <a:latin typeface="Verdana"/>
                <a:cs typeface="Verdana"/>
              </a:rPr>
              <a:t>Ag</a:t>
            </a:r>
            <a:r>
              <a:rPr sz="1200" spc="-5" dirty="0">
                <a:solidFill>
                  <a:srgbClr val="3A3838"/>
                </a:solidFill>
                <a:latin typeface="Verdana"/>
                <a:cs typeface="Verdana"/>
              </a:rPr>
              <a:t> </a:t>
            </a:r>
            <a:r>
              <a:rPr sz="1200" spc="-409" dirty="0">
                <a:solidFill>
                  <a:srgbClr val="3A3838"/>
                </a:solidFill>
                <a:latin typeface="Verdana"/>
                <a:cs typeface="Verdana"/>
              </a:rPr>
              <a:t> </a:t>
            </a:r>
            <a:r>
              <a:rPr sz="1200" spc="-10" dirty="0">
                <a:solidFill>
                  <a:srgbClr val="3A3838"/>
                </a:solidFill>
                <a:latin typeface="Verdana"/>
                <a:cs typeface="Verdana"/>
              </a:rPr>
              <a:t>Field</a:t>
            </a:r>
            <a:r>
              <a:rPr sz="1200" dirty="0">
                <a:solidFill>
                  <a:srgbClr val="3A3838"/>
                </a:solidFill>
                <a:latin typeface="Verdana"/>
                <a:cs typeface="Verdana"/>
              </a:rPr>
              <a:t> </a:t>
            </a:r>
            <a:r>
              <a:rPr sz="1200" spc="-5" dirty="0">
                <a:solidFill>
                  <a:srgbClr val="3A3838"/>
                </a:solidFill>
                <a:latin typeface="Verdana"/>
                <a:cs typeface="Verdana"/>
              </a:rPr>
              <a:t>exploration</a:t>
            </a:r>
            <a:r>
              <a:rPr sz="1200" spc="5" dirty="0">
                <a:solidFill>
                  <a:srgbClr val="3A3838"/>
                </a:solidFill>
                <a:latin typeface="Verdana"/>
                <a:cs typeface="Verdana"/>
              </a:rPr>
              <a:t> </a:t>
            </a:r>
            <a:r>
              <a:rPr lang="en-GB" sz="1200" spc="-5" dirty="0">
                <a:solidFill>
                  <a:srgbClr val="3A3838"/>
                </a:solidFill>
                <a:latin typeface="Verdana"/>
                <a:cs typeface="Verdana"/>
              </a:rPr>
              <a:t>started</a:t>
            </a:r>
          </a:p>
          <a:p>
            <a:pPr marL="12700" marR="5080">
              <a:lnSpc>
                <a:spcPct val="100000"/>
              </a:lnSpc>
            </a:pPr>
            <a:r>
              <a:rPr lang="en-GB" sz="1200" spc="-5" dirty="0">
                <a:solidFill>
                  <a:srgbClr val="3A3838"/>
                </a:solidFill>
                <a:latin typeface="Verdana"/>
                <a:cs typeface="Verdana"/>
              </a:rPr>
              <a:t>POW for trenching and drilling granted</a:t>
            </a:r>
            <a:endParaRPr sz="1200" dirty="0">
              <a:latin typeface="Verdana"/>
              <a:cs typeface="Verdana"/>
            </a:endParaRPr>
          </a:p>
        </p:txBody>
      </p:sp>
      <p:sp>
        <p:nvSpPr>
          <p:cNvPr id="4" name="object 4"/>
          <p:cNvSpPr txBox="1"/>
          <p:nvPr/>
        </p:nvSpPr>
        <p:spPr>
          <a:xfrm>
            <a:off x="3796801" y="2347699"/>
            <a:ext cx="2299199" cy="1305486"/>
          </a:xfrm>
          <a:prstGeom prst="rect">
            <a:avLst/>
          </a:prstGeom>
        </p:spPr>
        <p:txBody>
          <a:bodyPr vert="horz" wrap="square" lIns="0" tIns="12700" rIns="0" bIns="0" rtlCol="0">
            <a:spAutoFit/>
          </a:bodyPr>
          <a:lstStyle/>
          <a:p>
            <a:pPr marL="38100">
              <a:lnSpc>
                <a:spcPct val="100000"/>
              </a:lnSpc>
              <a:spcBef>
                <a:spcPts val="100"/>
              </a:spcBef>
            </a:pPr>
            <a:r>
              <a:rPr lang="en-GB" sz="1200" b="1" spc="-5" dirty="0">
                <a:solidFill>
                  <a:srgbClr val="3A3838"/>
                </a:solidFill>
                <a:latin typeface="Verdana"/>
                <a:cs typeface="Verdana"/>
              </a:rPr>
              <a:t>Munni Munni North</a:t>
            </a:r>
            <a:endParaRPr sz="1200" dirty="0">
              <a:latin typeface="Verdana"/>
              <a:cs typeface="Verdana"/>
            </a:endParaRPr>
          </a:p>
          <a:p>
            <a:pPr marL="38100" marR="30480">
              <a:lnSpc>
                <a:spcPct val="100000"/>
              </a:lnSpc>
            </a:pPr>
            <a:r>
              <a:rPr sz="1200" dirty="0">
                <a:solidFill>
                  <a:srgbClr val="3A3838"/>
                </a:solidFill>
                <a:latin typeface="Verdana"/>
                <a:cs typeface="Verdana"/>
              </a:rPr>
              <a:t>117km</a:t>
            </a:r>
            <a:r>
              <a:rPr sz="1200" baseline="24305" dirty="0">
                <a:solidFill>
                  <a:srgbClr val="3A3838"/>
                </a:solidFill>
                <a:latin typeface="Verdana"/>
                <a:cs typeface="Verdana"/>
              </a:rPr>
              <a:t>2</a:t>
            </a:r>
            <a:r>
              <a:rPr sz="1200" spc="157" baseline="24305" dirty="0">
                <a:solidFill>
                  <a:srgbClr val="3A3838"/>
                </a:solidFill>
                <a:latin typeface="Verdana"/>
                <a:cs typeface="Verdana"/>
              </a:rPr>
              <a:t> </a:t>
            </a:r>
            <a:r>
              <a:rPr sz="1200" spc="-5" dirty="0">
                <a:solidFill>
                  <a:srgbClr val="3A3838"/>
                </a:solidFill>
                <a:latin typeface="Verdana"/>
                <a:cs typeface="Verdana"/>
              </a:rPr>
              <a:t>exploration</a:t>
            </a:r>
            <a:r>
              <a:rPr sz="1200" spc="-15" dirty="0">
                <a:solidFill>
                  <a:srgbClr val="3A3838"/>
                </a:solidFill>
                <a:latin typeface="Verdana"/>
                <a:cs typeface="Verdana"/>
              </a:rPr>
              <a:t> </a:t>
            </a:r>
            <a:r>
              <a:rPr sz="1200" spc="-5" dirty="0">
                <a:solidFill>
                  <a:srgbClr val="3A3838"/>
                </a:solidFill>
                <a:latin typeface="Verdana"/>
                <a:cs typeface="Verdana"/>
              </a:rPr>
              <a:t>permit</a:t>
            </a:r>
            <a:r>
              <a:rPr sz="1200" spc="-15" dirty="0">
                <a:solidFill>
                  <a:srgbClr val="3A3838"/>
                </a:solidFill>
                <a:latin typeface="Verdana"/>
                <a:cs typeface="Verdana"/>
              </a:rPr>
              <a:t> </a:t>
            </a:r>
            <a:r>
              <a:rPr lang="en-GB" sz="1200" spc="-5" dirty="0">
                <a:solidFill>
                  <a:srgbClr val="3A3838"/>
                </a:solidFill>
                <a:latin typeface="Verdana"/>
                <a:cs typeface="Verdana"/>
              </a:rPr>
              <a:t>around </a:t>
            </a:r>
            <a:r>
              <a:rPr lang="en-GB" sz="1200" spc="-409" dirty="0">
                <a:solidFill>
                  <a:srgbClr val="3A3838"/>
                </a:solidFill>
                <a:latin typeface="Verdana"/>
                <a:cs typeface="Verdana"/>
              </a:rPr>
              <a:t> </a:t>
            </a:r>
            <a:r>
              <a:rPr sz="1200" spc="-5" dirty="0">
                <a:solidFill>
                  <a:srgbClr val="3A3838"/>
                </a:solidFill>
                <a:latin typeface="Verdana"/>
                <a:cs typeface="Verdana"/>
              </a:rPr>
              <a:t>Elizabeth</a:t>
            </a:r>
            <a:r>
              <a:rPr sz="1200" spc="10" dirty="0">
                <a:solidFill>
                  <a:srgbClr val="3A3838"/>
                </a:solidFill>
                <a:latin typeface="Verdana"/>
                <a:cs typeface="Verdana"/>
              </a:rPr>
              <a:t> </a:t>
            </a:r>
            <a:r>
              <a:rPr sz="1200" spc="-10" dirty="0">
                <a:solidFill>
                  <a:srgbClr val="3A3838"/>
                </a:solidFill>
                <a:latin typeface="Verdana"/>
                <a:cs typeface="Verdana"/>
              </a:rPr>
              <a:t>Hill</a:t>
            </a:r>
            <a:r>
              <a:rPr sz="1200" spc="-15" dirty="0">
                <a:solidFill>
                  <a:srgbClr val="3A3838"/>
                </a:solidFill>
                <a:latin typeface="Verdana"/>
                <a:cs typeface="Verdana"/>
              </a:rPr>
              <a:t> </a:t>
            </a:r>
            <a:endParaRPr lang="en-GB" sz="1200" spc="-15" dirty="0">
              <a:solidFill>
                <a:srgbClr val="3A3838"/>
              </a:solidFill>
              <a:latin typeface="Verdana"/>
              <a:cs typeface="Verdana"/>
            </a:endParaRPr>
          </a:p>
          <a:p>
            <a:pPr marL="38100" marR="30480">
              <a:lnSpc>
                <a:spcPct val="100000"/>
              </a:lnSpc>
            </a:pPr>
            <a:r>
              <a:rPr sz="1200" spc="-5" dirty="0">
                <a:solidFill>
                  <a:srgbClr val="3A3838"/>
                </a:solidFill>
                <a:latin typeface="Verdana"/>
                <a:cs typeface="Verdana"/>
              </a:rPr>
              <a:t>Numerous</a:t>
            </a:r>
            <a:r>
              <a:rPr sz="1200" spc="-10" dirty="0">
                <a:solidFill>
                  <a:srgbClr val="3A3838"/>
                </a:solidFill>
                <a:latin typeface="Verdana"/>
                <a:cs typeface="Verdana"/>
              </a:rPr>
              <a:t> </a:t>
            </a:r>
            <a:r>
              <a:rPr sz="1200" spc="-5" dirty="0">
                <a:solidFill>
                  <a:srgbClr val="3A3838"/>
                </a:solidFill>
                <a:latin typeface="Verdana"/>
                <a:cs typeface="Verdana"/>
              </a:rPr>
              <a:t>Ni,</a:t>
            </a:r>
            <a:r>
              <a:rPr sz="1200" dirty="0">
                <a:solidFill>
                  <a:srgbClr val="3A3838"/>
                </a:solidFill>
                <a:latin typeface="Verdana"/>
                <a:cs typeface="Verdana"/>
              </a:rPr>
              <a:t> </a:t>
            </a:r>
            <a:r>
              <a:rPr sz="1200" spc="-5" dirty="0">
                <a:solidFill>
                  <a:srgbClr val="3A3838"/>
                </a:solidFill>
                <a:latin typeface="Verdana"/>
                <a:cs typeface="Verdana"/>
              </a:rPr>
              <a:t>Cu,</a:t>
            </a:r>
            <a:r>
              <a:rPr sz="1200" dirty="0">
                <a:solidFill>
                  <a:srgbClr val="3A3838"/>
                </a:solidFill>
                <a:latin typeface="Verdana"/>
                <a:cs typeface="Verdana"/>
              </a:rPr>
              <a:t> PGE </a:t>
            </a:r>
            <a:r>
              <a:rPr sz="1200" spc="-5" dirty="0">
                <a:solidFill>
                  <a:srgbClr val="3A3838"/>
                </a:solidFill>
                <a:latin typeface="Verdana"/>
                <a:cs typeface="Verdana"/>
              </a:rPr>
              <a:t>targets</a:t>
            </a:r>
            <a:endParaRPr lang="en-GB" sz="1200" spc="-5" dirty="0">
              <a:solidFill>
                <a:srgbClr val="3A3838"/>
              </a:solidFill>
              <a:latin typeface="Verdana"/>
              <a:cs typeface="Verdana"/>
            </a:endParaRPr>
          </a:p>
          <a:p>
            <a:pPr marL="38100" marR="30480">
              <a:lnSpc>
                <a:spcPct val="100000"/>
              </a:lnSpc>
            </a:pPr>
            <a:r>
              <a:rPr lang="en-GB" sz="1200" spc="-5" dirty="0">
                <a:solidFill>
                  <a:srgbClr val="3A3838"/>
                </a:solidFill>
                <a:latin typeface="Verdana"/>
                <a:cs typeface="Verdana"/>
              </a:rPr>
              <a:t>Exploration planning underway</a:t>
            </a:r>
            <a:endParaRPr sz="1200" dirty="0">
              <a:latin typeface="Verdana"/>
              <a:cs typeface="Verdana"/>
            </a:endParaRPr>
          </a:p>
        </p:txBody>
      </p:sp>
      <p:sp>
        <p:nvSpPr>
          <p:cNvPr id="5" name="object 5"/>
          <p:cNvSpPr txBox="1"/>
          <p:nvPr/>
        </p:nvSpPr>
        <p:spPr>
          <a:xfrm>
            <a:off x="6853347" y="2344970"/>
            <a:ext cx="2484848" cy="1146468"/>
          </a:xfrm>
          <a:prstGeom prst="rect">
            <a:avLst/>
          </a:prstGeom>
        </p:spPr>
        <p:txBody>
          <a:bodyPr vert="horz" wrap="square" lIns="0" tIns="12700" rIns="0" bIns="0" rtlCol="0">
            <a:spAutoFit/>
          </a:bodyPr>
          <a:lstStyle/>
          <a:p>
            <a:pPr marL="12700" marR="5080">
              <a:lnSpc>
                <a:spcPct val="100000"/>
              </a:lnSpc>
              <a:spcBef>
                <a:spcPts val="100"/>
              </a:spcBef>
            </a:pPr>
            <a:r>
              <a:rPr lang="en-GB" sz="1200" b="1" spc="-5" dirty="0">
                <a:solidFill>
                  <a:srgbClr val="3A3838"/>
                </a:solidFill>
                <a:latin typeface="Verdana"/>
                <a:cs typeface="Verdana"/>
              </a:rPr>
              <a:t>Hamersley </a:t>
            </a:r>
            <a:r>
              <a:rPr sz="1200" b="1" spc="-5" dirty="0">
                <a:solidFill>
                  <a:srgbClr val="3A3838"/>
                </a:solidFill>
                <a:latin typeface="Verdana"/>
                <a:cs typeface="Verdana"/>
              </a:rPr>
              <a:t>(51%) </a:t>
            </a:r>
            <a:r>
              <a:rPr lang="en-GB" sz="1200" b="1" spc="-5" dirty="0">
                <a:solidFill>
                  <a:srgbClr val="3A3838"/>
                </a:solidFill>
                <a:latin typeface="Verdana"/>
                <a:cs typeface="Verdana"/>
              </a:rPr>
              <a:t>-</a:t>
            </a:r>
            <a:r>
              <a:rPr sz="1200" b="1" dirty="0">
                <a:solidFill>
                  <a:srgbClr val="3A3838"/>
                </a:solidFill>
                <a:latin typeface="Verdana"/>
                <a:cs typeface="Verdana"/>
              </a:rPr>
              <a:t> </a:t>
            </a:r>
            <a:r>
              <a:rPr lang="en-GB" sz="1200" b="1" spc="-5" dirty="0">
                <a:solidFill>
                  <a:srgbClr val="3A3838"/>
                </a:solidFill>
                <a:latin typeface="Verdana"/>
                <a:cs typeface="Verdana"/>
              </a:rPr>
              <a:t>Iron Ore</a:t>
            </a:r>
            <a:r>
              <a:rPr sz="1200" b="1" spc="-5" dirty="0">
                <a:solidFill>
                  <a:srgbClr val="3A3838"/>
                </a:solidFill>
                <a:latin typeface="Verdana"/>
                <a:cs typeface="Verdana"/>
              </a:rPr>
              <a:t> </a:t>
            </a:r>
            <a:r>
              <a:rPr sz="1200" b="1" dirty="0">
                <a:solidFill>
                  <a:srgbClr val="3A3838"/>
                </a:solidFill>
                <a:latin typeface="Verdana"/>
                <a:cs typeface="Verdana"/>
              </a:rPr>
              <a:t> </a:t>
            </a:r>
            <a:endParaRPr lang="en-GB" sz="1200" b="1" dirty="0">
              <a:solidFill>
                <a:srgbClr val="3A3838"/>
              </a:solidFill>
              <a:latin typeface="Verdana"/>
              <a:cs typeface="Verdana"/>
            </a:endParaRPr>
          </a:p>
          <a:p>
            <a:pPr marL="12700" marR="5080">
              <a:lnSpc>
                <a:spcPct val="100000"/>
              </a:lnSpc>
              <a:spcBef>
                <a:spcPts val="100"/>
              </a:spcBef>
            </a:pPr>
            <a:r>
              <a:rPr sz="1200" spc="-40" dirty="0">
                <a:solidFill>
                  <a:srgbClr val="3A3838"/>
                </a:solidFill>
                <a:latin typeface="Verdana"/>
                <a:cs typeface="Verdana"/>
              </a:rPr>
              <a:t>Two</a:t>
            </a:r>
            <a:r>
              <a:rPr sz="1200" spc="-10" dirty="0">
                <a:solidFill>
                  <a:srgbClr val="3A3838"/>
                </a:solidFill>
                <a:latin typeface="Verdana"/>
                <a:cs typeface="Verdana"/>
              </a:rPr>
              <a:t> </a:t>
            </a:r>
            <a:r>
              <a:rPr sz="1200" spc="-5" dirty="0">
                <a:solidFill>
                  <a:srgbClr val="3A3838"/>
                </a:solidFill>
                <a:latin typeface="Verdana"/>
                <a:cs typeface="Verdana"/>
              </a:rPr>
              <a:t>prospective</a:t>
            </a:r>
            <a:r>
              <a:rPr lang="en-GB" sz="1200" spc="-5" dirty="0">
                <a:solidFill>
                  <a:srgbClr val="3A3838"/>
                </a:solidFill>
                <a:latin typeface="Verdana"/>
                <a:cs typeface="Verdana"/>
              </a:rPr>
              <a:t> direct shipping</a:t>
            </a:r>
            <a:r>
              <a:rPr sz="1200" spc="10" dirty="0">
                <a:solidFill>
                  <a:srgbClr val="3A3838"/>
                </a:solidFill>
                <a:latin typeface="Verdana"/>
                <a:cs typeface="Verdana"/>
              </a:rPr>
              <a:t> </a:t>
            </a:r>
            <a:r>
              <a:rPr sz="1200" spc="-5" dirty="0">
                <a:solidFill>
                  <a:srgbClr val="3A3838"/>
                </a:solidFill>
                <a:latin typeface="Verdana"/>
                <a:cs typeface="Verdana"/>
              </a:rPr>
              <a:t>iron</a:t>
            </a:r>
            <a:r>
              <a:rPr sz="1200" spc="-15" dirty="0">
                <a:solidFill>
                  <a:srgbClr val="3A3838"/>
                </a:solidFill>
                <a:latin typeface="Verdana"/>
                <a:cs typeface="Verdana"/>
              </a:rPr>
              <a:t> </a:t>
            </a:r>
            <a:r>
              <a:rPr lang="en-GB" sz="1200" spc="-15" dirty="0">
                <a:solidFill>
                  <a:srgbClr val="3A3838"/>
                </a:solidFill>
                <a:latin typeface="Verdana"/>
                <a:cs typeface="Verdana"/>
              </a:rPr>
              <a:t>ore </a:t>
            </a:r>
            <a:r>
              <a:rPr sz="1200" spc="-5" dirty="0">
                <a:solidFill>
                  <a:srgbClr val="3A3838"/>
                </a:solidFill>
                <a:latin typeface="Verdana"/>
                <a:cs typeface="Verdana"/>
              </a:rPr>
              <a:t>projects in</a:t>
            </a:r>
            <a:r>
              <a:rPr sz="1200" dirty="0">
                <a:solidFill>
                  <a:srgbClr val="3A3838"/>
                </a:solidFill>
                <a:latin typeface="Verdana"/>
                <a:cs typeface="Verdana"/>
              </a:rPr>
              <a:t> </a:t>
            </a:r>
            <a:r>
              <a:rPr sz="1200" spc="-5" dirty="0">
                <a:solidFill>
                  <a:srgbClr val="3A3838"/>
                </a:solidFill>
                <a:latin typeface="Verdana"/>
                <a:cs typeface="Verdana"/>
              </a:rPr>
              <a:t>world</a:t>
            </a:r>
            <a:r>
              <a:rPr sz="1200" spc="-15" dirty="0">
                <a:solidFill>
                  <a:srgbClr val="3A3838"/>
                </a:solidFill>
                <a:latin typeface="Verdana"/>
                <a:cs typeface="Verdana"/>
              </a:rPr>
              <a:t> </a:t>
            </a:r>
            <a:r>
              <a:rPr sz="1200" spc="-5" dirty="0">
                <a:solidFill>
                  <a:srgbClr val="3A3838"/>
                </a:solidFill>
                <a:latin typeface="Verdana"/>
                <a:cs typeface="Verdana"/>
              </a:rPr>
              <a:t>class</a:t>
            </a:r>
            <a:r>
              <a:rPr sz="1200" spc="15" dirty="0">
                <a:solidFill>
                  <a:srgbClr val="3A3838"/>
                </a:solidFill>
                <a:latin typeface="Verdana"/>
                <a:cs typeface="Verdana"/>
              </a:rPr>
              <a:t> </a:t>
            </a:r>
            <a:r>
              <a:rPr sz="1200" spc="-10" dirty="0">
                <a:solidFill>
                  <a:srgbClr val="3A3838"/>
                </a:solidFill>
                <a:latin typeface="Verdana"/>
                <a:cs typeface="Verdana"/>
              </a:rPr>
              <a:t>Pilbara</a:t>
            </a:r>
            <a:r>
              <a:rPr sz="1200" spc="15" dirty="0">
                <a:solidFill>
                  <a:srgbClr val="3A3838"/>
                </a:solidFill>
                <a:latin typeface="Verdana"/>
                <a:cs typeface="Verdana"/>
              </a:rPr>
              <a:t> </a:t>
            </a:r>
            <a:r>
              <a:rPr sz="1200" spc="-5" dirty="0">
                <a:solidFill>
                  <a:srgbClr val="3A3838"/>
                </a:solidFill>
                <a:latin typeface="Verdana"/>
                <a:cs typeface="Verdana"/>
              </a:rPr>
              <a:t>region</a:t>
            </a:r>
            <a:r>
              <a:rPr lang="en-GB" sz="1200" spc="-5" dirty="0">
                <a:solidFill>
                  <a:srgbClr val="3A3838"/>
                </a:solidFill>
                <a:latin typeface="Verdana"/>
                <a:cs typeface="Verdana"/>
              </a:rPr>
              <a:t> of WA</a:t>
            </a:r>
            <a:endParaRPr lang="en-GB" sz="1200" dirty="0">
              <a:solidFill>
                <a:srgbClr val="3A3838"/>
              </a:solidFill>
              <a:latin typeface="Verdana"/>
              <a:cs typeface="Verdana"/>
            </a:endParaRPr>
          </a:p>
          <a:p>
            <a:pPr marL="12700" marR="5080">
              <a:lnSpc>
                <a:spcPct val="100000"/>
              </a:lnSpc>
              <a:spcBef>
                <a:spcPts val="100"/>
              </a:spcBef>
            </a:pPr>
            <a:r>
              <a:rPr sz="1200" spc="-10" dirty="0">
                <a:solidFill>
                  <a:srgbClr val="3A3838"/>
                </a:solidFill>
                <a:latin typeface="Verdana"/>
                <a:cs typeface="Verdana"/>
              </a:rPr>
              <a:t>Exploration</a:t>
            </a:r>
            <a:r>
              <a:rPr sz="1200" spc="10" dirty="0">
                <a:solidFill>
                  <a:srgbClr val="3A3838"/>
                </a:solidFill>
                <a:latin typeface="Verdana"/>
                <a:cs typeface="Verdana"/>
              </a:rPr>
              <a:t> </a:t>
            </a:r>
            <a:r>
              <a:rPr sz="1200" spc="-25" dirty="0">
                <a:solidFill>
                  <a:srgbClr val="3A3838"/>
                </a:solidFill>
                <a:latin typeface="Verdana"/>
                <a:cs typeface="Verdana"/>
              </a:rPr>
              <a:t>Target</a:t>
            </a:r>
            <a:r>
              <a:rPr sz="1200" spc="5" dirty="0">
                <a:solidFill>
                  <a:srgbClr val="3A3838"/>
                </a:solidFill>
                <a:latin typeface="Verdana"/>
                <a:cs typeface="Verdana"/>
              </a:rPr>
              <a:t> </a:t>
            </a:r>
            <a:r>
              <a:rPr sz="1200" spc="-5" dirty="0">
                <a:solidFill>
                  <a:srgbClr val="3A3838"/>
                </a:solidFill>
                <a:latin typeface="Verdana"/>
                <a:cs typeface="Verdana"/>
              </a:rPr>
              <a:t>up</a:t>
            </a:r>
            <a:r>
              <a:rPr sz="1200" spc="10" dirty="0">
                <a:solidFill>
                  <a:srgbClr val="3A3838"/>
                </a:solidFill>
                <a:latin typeface="Verdana"/>
                <a:cs typeface="Verdana"/>
              </a:rPr>
              <a:t> </a:t>
            </a:r>
            <a:r>
              <a:rPr sz="1200" spc="-5" dirty="0">
                <a:solidFill>
                  <a:srgbClr val="3A3838"/>
                </a:solidFill>
                <a:latin typeface="Verdana"/>
                <a:cs typeface="Verdana"/>
              </a:rPr>
              <a:t>to</a:t>
            </a:r>
            <a:r>
              <a:rPr sz="1200" dirty="0">
                <a:solidFill>
                  <a:srgbClr val="3A3838"/>
                </a:solidFill>
                <a:latin typeface="Verdana"/>
                <a:cs typeface="Verdana"/>
              </a:rPr>
              <a:t> </a:t>
            </a:r>
            <a:r>
              <a:rPr sz="1200" b="1" dirty="0">
                <a:solidFill>
                  <a:srgbClr val="3A3838"/>
                </a:solidFill>
                <a:latin typeface="Verdana"/>
                <a:cs typeface="Verdana"/>
              </a:rPr>
              <a:t>245mt</a:t>
            </a:r>
            <a:r>
              <a:rPr sz="1200" dirty="0">
                <a:solidFill>
                  <a:srgbClr val="3A3838"/>
                </a:solidFill>
                <a:latin typeface="Verdana"/>
                <a:cs typeface="Verdana"/>
              </a:rPr>
              <a:t> </a:t>
            </a:r>
            <a:r>
              <a:rPr sz="1200" spc="5" dirty="0">
                <a:solidFill>
                  <a:srgbClr val="3A3838"/>
                </a:solidFill>
                <a:latin typeface="Verdana"/>
                <a:cs typeface="Verdana"/>
              </a:rPr>
              <a:t> </a:t>
            </a:r>
            <a:r>
              <a:rPr lang="en-GB" sz="1200" spc="-5" dirty="0">
                <a:solidFill>
                  <a:srgbClr val="3A3838"/>
                </a:solidFill>
                <a:latin typeface="Verdana"/>
                <a:cs typeface="Verdana"/>
              </a:rPr>
              <a:t>Maiden Drilling underway</a:t>
            </a:r>
            <a:endParaRPr sz="1200" dirty="0">
              <a:latin typeface="Verdana"/>
              <a:cs typeface="Verdana"/>
            </a:endParaRPr>
          </a:p>
        </p:txBody>
      </p:sp>
      <p:sp>
        <p:nvSpPr>
          <p:cNvPr id="6" name="object 6"/>
          <p:cNvSpPr txBox="1"/>
          <p:nvPr/>
        </p:nvSpPr>
        <p:spPr>
          <a:xfrm>
            <a:off x="840012" y="4585862"/>
            <a:ext cx="2438400" cy="1120820"/>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3A3838"/>
                </a:solidFill>
                <a:latin typeface="Verdana"/>
                <a:cs typeface="Verdana"/>
              </a:rPr>
              <a:t>Los</a:t>
            </a:r>
            <a:r>
              <a:rPr sz="1200" b="1" spc="-20" dirty="0">
                <a:solidFill>
                  <a:srgbClr val="3A3838"/>
                </a:solidFill>
                <a:latin typeface="Verdana"/>
                <a:cs typeface="Verdana"/>
              </a:rPr>
              <a:t> </a:t>
            </a:r>
            <a:r>
              <a:rPr sz="1200" b="1" spc="-5" dirty="0">
                <a:solidFill>
                  <a:srgbClr val="3A3838"/>
                </a:solidFill>
                <a:latin typeface="Verdana"/>
                <a:cs typeface="Verdana"/>
              </a:rPr>
              <a:t>Campos</a:t>
            </a:r>
            <a:r>
              <a:rPr sz="1200" b="1" spc="-20" dirty="0">
                <a:solidFill>
                  <a:srgbClr val="3A3838"/>
                </a:solidFill>
                <a:latin typeface="Verdana"/>
                <a:cs typeface="Verdana"/>
              </a:rPr>
              <a:t> </a:t>
            </a:r>
            <a:r>
              <a:rPr sz="1200" b="1" spc="-5" dirty="0">
                <a:solidFill>
                  <a:srgbClr val="3A3838"/>
                </a:solidFill>
                <a:latin typeface="Verdana"/>
                <a:cs typeface="Verdana"/>
              </a:rPr>
              <a:t>(100%)</a:t>
            </a:r>
            <a:r>
              <a:rPr sz="1200" b="1" spc="-20" dirty="0">
                <a:solidFill>
                  <a:srgbClr val="3A3838"/>
                </a:solidFill>
                <a:latin typeface="Verdana"/>
                <a:cs typeface="Verdana"/>
              </a:rPr>
              <a:t> </a:t>
            </a:r>
            <a:r>
              <a:rPr sz="1200" b="1" dirty="0">
                <a:solidFill>
                  <a:srgbClr val="3A3838"/>
                </a:solidFill>
                <a:latin typeface="Verdana"/>
                <a:cs typeface="Verdana"/>
              </a:rPr>
              <a:t>-</a:t>
            </a:r>
            <a:r>
              <a:rPr sz="1200" b="1" spc="5" dirty="0">
                <a:solidFill>
                  <a:srgbClr val="3A3838"/>
                </a:solidFill>
                <a:latin typeface="Verdana"/>
                <a:cs typeface="Verdana"/>
              </a:rPr>
              <a:t> </a:t>
            </a:r>
            <a:r>
              <a:rPr sz="1200" b="1" spc="-5" dirty="0">
                <a:solidFill>
                  <a:srgbClr val="3A3838"/>
                </a:solidFill>
                <a:latin typeface="Verdana"/>
                <a:cs typeface="Verdana"/>
              </a:rPr>
              <a:t>Silver</a:t>
            </a:r>
            <a:endParaRPr sz="1200" dirty="0">
              <a:latin typeface="Verdana"/>
              <a:cs typeface="Verdana"/>
            </a:endParaRPr>
          </a:p>
          <a:p>
            <a:pPr marL="12700" marR="5080">
              <a:lnSpc>
                <a:spcPct val="100000"/>
              </a:lnSpc>
            </a:pPr>
            <a:r>
              <a:rPr sz="1200" spc="-5" dirty="0">
                <a:solidFill>
                  <a:srgbClr val="3A3838"/>
                </a:solidFill>
                <a:latin typeface="Verdana"/>
                <a:cs typeface="Verdana"/>
              </a:rPr>
              <a:t>Historic</a:t>
            </a:r>
            <a:r>
              <a:rPr sz="1200" spc="-15" dirty="0">
                <a:solidFill>
                  <a:srgbClr val="3A3838"/>
                </a:solidFill>
                <a:latin typeface="Verdana"/>
                <a:cs typeface="Verdana"/>
              </a:rPr>
              <a:t> </a:t>
            </a:r>
            <a:r>
              <a:rPr sz="1200" spc="-5" dirty="0">
                <a:solidFill>
                  <a:srgbClr val="3A3838"/>
                </a:solidFill>
                <a:latin typeface="Verdana"/>
                <a:cs typeface="Verdana"/>
              </a:rPr>
              <a:t>mine in</a:t>
            </a:r>
            <a:r>
              <a:rPr sz="1200" dirty="0">
                <a:solidFill>
                  <a:srgbClr val="3A3838"/>
                </a:solidFill>
                <a:latin typeface="Verdana"/>
                <a:cs typeface="Verdana"/>
              </a:rPr>
              <a:t> </a:t>
            </a:r>
            <a:r>
              <a:rPr sz="1200" spc="-10" dirty="0">
                <a:solidFill>
                  <a:srgbClr val="3A3838"/>
                </a:solidFill>
                <a:latin typeface="Verdana"/>
                <a:cs typeface="Verdana"/>
              </a:rPr>
              <a:t>Zacatecas</a:t>
            </a:r>
            <a:endParaRPr sz="1200" dirty="0">
              <a:latin typeface="Verdana"/>
              <a:cs typeface="Verdana"/>
            </a:endParaRPr>
          </a:p>
          <a:p>
            <a:pPr marL="12700" marR="236854">
              <a:lnSpc>
                <a:spcPct val="100000"/>
              </a:lnSpc>
            </a:pPr>
            <a:r>
              <a:rPr sz="1200" spc="-5" dirty="0">
                <a:solidFill>
                  <a:srgbClr val="3A3838"/>
                </a:solidFill>
                <a:latin typeface="Verdana"/>
                <a:cs typeface="Verdana"/>
              </a:rPr>
              <a:t>High</a:t>
            </a:r>
            <a:r>
              <a:rPr sz="1200" spc="10" dirty="0">
                <a:solidFill>
                  <a:srgbClr val="3A3838"/>
                </a:solidFill>
                <a:latin typeface="Verdana"/>
                <a:cs typeface="Verdana"/>
              </a:rPr>
              <a:t> </a:t>
            </a:r>
            <a:r>
              <a:rPr sz="1200" spc="-10" dirty="0">
                <a:solidFill>
                  <a:srgbClr val="3A3838"/>
                </a:solidFill>
                <a:latin typeface="Verdana"/>
                <a:cs typeface="Verdana"/>
              </a:rPr>
              <a:t>grade</a:t>
            </a:r>
            <a:r>
              <a:rPr sz="1200" spc="15" dirty="0">
                <a:solidFill>
                  <a:srgbClr val="3A3838"/>
                </a:solidFill>
                <a:latin typeface="Verdana"/>
                <a:cs typeface="Verdana"/>
              </a:rPr>
              <a:t> </a:t>
            </a:r>
            <a:r>
              <a:rPr lang="en-GB" sz="1200" spc="-5" dirty="0">
                <a:solidFill>
                  <a:srgbClr val="3A3838"/>
                </a:solidFill>
                <a:latin typeface="Verdana"/>
                <a:cs typeface="Verdana"/>
              </a:rPr>
              <a:t>samples</a:t>
            </a:r>
            <a:r>
              <a:rPr lang="en-GB" sz="1200" dirty="0">
                <a:solidFill>
                  <a:srgbClr val="3A3838"/>
                </a:solidFill>
                <a:latin typeface="Verdana"/>
                <a:cs typeface="Verdana"/>
              </a:rPr>
              <a:t> </a:t>
            </a:r>
            <a:r>
              <a:rPr sz="1200" spc="-10" dirty="0">
                <a:solidFill>
                  <a:srgbClr val="3A3838"/>
                </a:solidFill>
                <a:latin typeface="Verdana"/>
                <a:cs typeface="Verdana"/>
              </a:rPr>
              <a:t>incl</a:t>
            </a:r>
            <a:r>
              <a:rPr lang="en-GB" sz="1200" spc="-10" dirty="0">
                <a:solidFill>
                  <a:srgbClr val="3A3838"/>
                </a:solidFill>
                <a:latin typeface="Verdana"/>
                <a:cs typeface="Verdana"/>
              </a:rPr>
              <a:t>ude</a:t>
            </a:r>
            <a:r>
              <a:rPr sz="1200" spc="30" dirty="0">
                <a:solidFill>
                  <a:srgbClr val="3A3838"/>
                </a:solidFill>
                <a:latin typeface="Verdana"/>
                <a:cs typeface="Verdana"/>
              </a:rPr>
              <a:t> </a:t>
            </a:r>
            <a:r>
              <a:rPr sz="1200" b="1" dirty="0">
                <a:solidFill>
                  <a:srgbClr val="3A3838"/>
                </a:solidFill>
                <a:latin typeface="Verdana"/>
                <a:cs typeface="Verdana"/>
              </a:rPr>
              <a:t>547</a:t>
            </a:r>
            <a:r>
              <a:rPr sz="1200" b="1" spc="-15" dirty="0">
                <a:solidFill>
                  <a:srgbClr val="3A3838"/>
                </a:solidFill>
                <a:latin typeface="Verdana"/>
                <a:cs typeface="Verdana"/>
              </a:rPr>
              <a:t> </a:t>
            </a:r>
            <a:r>
              <a:rPr sz="1200" b="1" spc="-5" dirty="0">
                <a:solidFill>
                  <a:srgbClr val="3A3838"/>
                </a:solidFill>
                <a:latin typeface="Verdana"/>
                <a:cs typeface="Verdana"/>
              </a:rPr>
              <a:t>g/t</a:t>
            </a:r>
            <a:r>
              <a:rPr sz="1200" b="1" spc="15" dirty="0">
                <a:solidFill>
                  <a:srgbClr val="3A3838"/>
                </a:solidFill>
                <a:latin typeface="Verdana"/>
                <a:cs typeface="Verdana"/>
              </a:rPr>
              <a:t> </a:t>
            </a:r>
            <a:r>
              <a:rPr lang="en-GB" sz="1200" b="1" spc="15" dirty="0">
                <a:solidFill>
                  <a:srgbClr val="3A3838"/>
                </a:solidFill>
                <a:latin typeface="Verdana"/>
                <a:cs typeface="Verdana"/>
              </a:rPr>
              <a:t>Ag</a:t>
            </a:r>
          </a:p>
          <a:p>
            <a:pPr marL="12700" marR="236854">
              <a:lnSpc>
                <a:spcPct val="100000"/>
              </a:lnSpc>
            </a:pPr>
            <a:r>
              <a:rPr lang="en-GB" sz="1200" spc="15" dirty="0">
                <a:solidFill>
                  <a:srgbClr val="3A3838"/>
                </a:solidFill>
                <a:latin typeface="Verdana"/>
                <a:cs typeface="Verdana"/>
              </a:rPr>
              <a:t>M</a:t>
            </a:r>
            <a:r>
              <a:rPr sz="1200" spc="-5" dirty="0">
                <a:solidFill>
                  <a:srgbClr val="3A3838"/>
                </a:solidFill>
                <a:latin typeface="Verdana"/>
                <a:cs typeface="Verdana"/>
              </a:rPr>
              <a:t>aiden</a:t>
            </a:r>
            <a:r>
              <a:rPr sz="1200" spc="5" dirty="0">
                <a:solidFill>
                  <a:srgbClr val="3A3838"/>
                </a:solidFill>
                <a:latin typeface="Verdana"/>
                <a:cs typeface="Verdana"/>
              </a:rPr>
              <a:t> </a:t>
            </a:r>
            <a:r>
              <a:rPr sz="1200" spc="-5" dirty="0">
                <a:solidFill>
                  <a:srgbClr val="3A3838"/>
                </a:solidFill>
                <a:latin typeface="Verdana"/>
                <a:cs typeface="Verdana"/>
              </a:rPr>
              <a:t>Drill</a:t>
            </a:r>
            <a:r>
              <a:rPr sz="1200" spc="-20" dirty="0">
                <a:solidFill>
                  <a:srgbClr val="3A3838"/>
                </a:solidFill>
                <a:latin typeface="Verdana"/>
                <a:cs typeface="Verdana"/>
              </a:rPr>
              <a:t> </a:t>
            </a:r>
            <a:r>
              <a:rPr sz="1200" spc="-10" dirty="0">
                <a:solidFill>
                  <a:srgbClr val="3A3838"/>
                </a:solidFill>
                <a:latin typeface="Verdana"/>
                <a:cs typeface="Verdana"/>
              </a:rPr>
              <a:t>program</a:t>
            </a:r>
            <a:r>
              <a:rPr sz="1200" dirty="0">
                <a:solidFill>
                  <a:srgbClr val="3A3838"/>
                </a:solidFill>
                <a:latin typeface="Verdana"/>
                <a:cs typeface="Verdana"/>
              </a:rPr>
              <a:t> </a:t>
            </a:r>
            <a:r>
              <a:rPr lang="en-GB" sz="1200" spc="-10" dirty="0">
                <a:solidFill>
                  <a:srgbClr val="3A3838"/>
                </a:solidFill>
                <a:latin typeface="Verdana"/>
                <a:cs typeface="Verdana"/>
              </a:rPr>
              <a:t>due 2021</a:t>
            </a:r>
            <a:endParaRPr sz="1200" dirty="0">
              <a:latin typeface="Verdana"/>
              <a:cs typeface="Verdana"/>
            </a:endParaRPr>
          </a:p>
        </p:txBody>
      </p:sp>
      <p:sp>
        <p:nvSpPr>
          <p:cNvPr id="7" name="object 7"/>
          <p:cNvSpPr txBox="1"/>
          <p:nvPr/>
        </p:nvSpPr>
        <p:spPr>
          <a:xfrm>
            <a:off x="3796801" y="4585862"/>
            <a:ext cx="1995844" cy="1872307"/>
          </a:xfrm>
          <a:prstGeom prst="rect">
            <a:avLst/>
          </a:prstGeom>
        </p:spPr>
        <p:txBody>
          <a:bodyPr vert="horz" wrap="square" lIns="0" tIns="12700" rIns="0" bIns="0" rtlCol="0">
            <a:spAutoFit/>
          </a:bodyPr>
          <a:lstStyle/>
          <a:p>
            <a:pPr marL="12700" marR="5080">
              <a:lnSpc>
                <a:spcPct val="100000"/>
              </a:lnSpc>
              <a:spcBef>
                <a:spcPts val="100"/>
              </a:spcBef>
            </a:pPr>
            <a:r>
              <a:rPr sz="1200" b="1" spc="-5" dirty="0">
                <a:solidFill>
                  <a:srgbClr val="3A3838"/>
                </a:solidFill>
                <a:latin typeface="Verdana"/>
                <a:cs typeface="Verdana"/>
              </a:rPr>
              <a:t>Donovan</a:t>
            </a:r>
            <a:r>
              <a:rPr sz="1200" b="1" spc="-35" dirty="0">
                <a:solidFill>
                  <a:srgbClr val="3A3838"/>
                </a:solidFill>
                <a:latin typeface="Verdana"/>
                <a:cs typeface="Verdana"/>
              </a:rPr>
              <a:t> </a:t>
            </a:r>
            <a:r>
              <a:rPr sz="1200" b="1" dirty="0">
                <a:solidFill>
                  <a:srgbClr val="3A3838"/>
                </a:solidFill>
                <a:latin typeface="Verdana"/>
                <a:cs typeface="Verdana"/>
              </a:rPr>
              <a:t>2</a:t>
            </a:r>
            <a:r>
              <a:rPr sz="1200" b="1" spc="-20" dirty="0">
                <a:solidFill>
                  <a:srgbClr val="3A3838"/>
                </a:solidFill>
                <a:latin typeface="Verdana"/>
                <a:cs typeface="Verdana"/>
              </a:rPr>
              <a:t> </a:t>
            </a:r>
            <a:r>
              <a:rPr sz="1200" b="1" spc="-5" dirty="0">
                <a:solidFill>
                  <a:srgbClr val="3A3838"/>
                </a:solidFill>
                <a:latin typeface="Verdana"/>
                <a:cs typeface="Verdana"/>
              </a:rPr>
              <a:t>(100%)</a:t>
            </a:r>
            <a:r>
              <a:rPr sz="1200" b="1" spc="-10" dirty="0">
                <a:solidFill>
                  <a:srgbClr val="3A3838"/>
                </a:solidFill>
                <a:latin typeface="Verdana"/>
                <a:cs typeface="Verdana"/>
              </a:rPr>
              <a:t> </a:t>
            </a:r>
            <a:r>
              <a:rPr lang="en-GB" sz="1200" b="1" spc="-10" dirty="0">
                <a:solidFill>
                  <a:srgbClr val="3A3838"/>
                </a:solidFill>
                <a:latin typeface="Verdana"/>
                <a:cs typeface="Verdana"/>
              </a:rPr>
              <a:t>–</a:t>
            </a:r>
            <a:r>
              <a:rPr sz="1200" b="1" spc="-20" dirty="0">
                <a:solidFill>
                  <a:srgbClr val="3A3838"/>
                </a:solidFill>
                <a:latin typeface="Verdana"/>
                <a:cs typeface="Verdana"/>
              </a:rPr>
              <a:t> </a:t>
            </a:r>
            <a:r>
              <a:rPr lang="en-GB" sz="1200" b="1" spc="-5" dirty="0">
                <a:solidFill>
                  <a:srgbClr val="3A3838"/>
                </a:solidFill>
                <a:latin typeface="Verdana"/>
                <a:cs typeface="Verdana"/>
              </a:rPr>
              <a:t>Copper/Gold</a:t>
            </a:r>
            <a:endParaRPr lang="en-GB" sz="1200" b="1" spc="-395" dirty="0">
              <a:solidFill>
                <a:srgbClr val="3A3838"/>
              </a:solidFill>
              <a:latin typeface="Verdana"/>
              <a:cs typeface="Verdana"/>
            </a:endParaRPr>
          </a:p>
          <a:p>
            <a:pPr marL="12700" marR="5080">
              <a:lnSpc>
                <a:spcPct val="100000"/>
              </a:lnSpc>
              <a:spcBef>
                <a:spcPts val="100"/>
              </a:spcBef>
            </a:pPr>
            <a:r>
              <a:rPr sz="1200" dirty="0">
                <a:solidFill>
                  <a:srgbClr val="3A3838"/>
                </a:solidFill>
                <a:latin typeface="Verdana"/>
                <a:cs typeface="Verdana"/>
              </a:rPr>
              <a:t>25</a:t>
            </a:r>
            <a:r>
              <a:rPr sz="1200" spc="-5" dirty="0">
                <a:solidFill>
                  <a:srgbClr val="3A3838"/>
                </a:solidFill>
                <a:latin typeface="Verdana"/>
                <a:cs typeface="Verdana"/>
              </a:rPr>
              <a:t>km</a:t>
            </a:r>
            <a:r>
              <a:rPr sz="1200" dirty="0">
                <a:solidFill>
                  <a:srgbClr val="3A3838"/>
                </a:solidFill>
                <a:latin typeface="Verdana"/>
                <a:cs typeface="Verdana"/>
              </a:rPr>
              <a:t> </a:t>
            </a:r>
            <a:r>
              <a:rPr sz="1200" spc="-5" dirty="0">
                <a:solidFill>
                  <a:srgbClr val="3A3838"/>
                </a:solidFill>
                <a:latin typeface="Verdana"/>
                <a:cs typeface="Verdana"/>
              </a:rPr>
              <a:t>from</a:t>
            </a:r>
            <a:r>
              <a:rPr sz="1200" spc="-20" dirty="0">
                <a:solidFill>
                  <a:srgbClr val="3A3838"/>
                </a:solidFill>
                <a:latin typeface="Verdana"/>
                <a:cs typeface="Verdana"/>
              </a:rPr>
              <a:t> </a:t>
            </a:r>
            <a:r>
              <a:rPr sz="1200" spc="-35" dirty="0">
                <a:solidFill>
                  <a:srgbClr val="3A3838"/>
                </a:solidFill>
                <a:latin typeface="Verdana"/>
                <a:cs typeface="Verdana"/>
              </a:rPr>
              <a:t>Teck</a:t>
            </a:r>
            <a:r>
              <a:rPr sz="1200" spc="-10" dirty="0">
                <a:solidFill>
                  <a:srgbClr val="3A3838"/>
                </a:solidFill>
                <a:latin typeface="Verdana"/>
                <a:cs typeface="Verdana"/>
              </a:rPr>
              <a:t> </a:t>
            </a:r>
            <a:r>
              <a:rPr sz="1200" spc="-5" dirty="0">
                <a:solidFill>
                  <a:srgbClr val="3A3838"/>
                </a:solidFill>
                <a:latin typeface="Verdana"/>
                <a:cs typeface="Verdana"/>
              </a:rPr>
              <a:t>San</a:t>
            </a:r>
            <a:r>
              <a:rPr sz="1200" spc="5" dirty="0">
                <a:solidFill>
                  <a:srgbClr val="3A3838"/>
                </a:solidFill>
                <a:latin typeface="Verdana"/>
                <a:cs typeface="Verdana"/>
              </a:rPr>
              <a:t> </a:t>
            </a:r>
            <a:r>
              <a:rPr sz="1200" spc="-5" dirty="0">
                <a:solidFill>
                  <a:srgbClr val="3A3838"/>
                </a:solidFill>
                <a:latin typeface="Verdana"/>
                <a:cs typeface="Verdana"/>
              </a:rPr>
              <a:t>Nicolas VMS</a:t>
            </a:r>
            <a:r>
              <a:rPr sz="1200" spc="10" dirty="0">
                <a:solidFill>
                  <a:srgbClr val="3A3838"/>
                </a:solidFill>
                <a:latin typeface="Verdana"/>
                <a:cs typeface="Verdana"/>
              </a:rPr>
              <a:t> </a:t>
            </a:r>
            <a:r>
              <a:rPr sz="1200" spc="-5" dirty="0">
                <a:solidFill>
                  <a:srgbClr val="3A3838"/>
                </a:solidFill>
                <a:latin typeface="Verdana"/>
                <a:cs typeface="Verdana"/>
              </a:rPr>
              <a:t>deposit</a:t>
            </a:r>
            <a:endParaRPr sz="1200" dirty="0">
              <a:latin typeface="Verdana"/>
              <a:cs typeface="Verdana"/>
            </a:endParaRPr>
          </a:p>
          <a:p>
            <a:pPr marL="12700" marR="8255">
              <a:lnSpc>
                <a:spcPct val="100000"/>
              </a:lnSpc>
            </a:pPr>
            <a:r>
              <a:rPr sz="1200" spc="-5" dirty="0">
                <a:solidFill>
                  <a:srgbClr val="3A3838"/>
                </a:solidFill>
                <a:latin typeface="Verdana"/>
                <a:cs typeface="Verdana"/>
              </a:rPr>
              <a:t>Sample</a:t>
            </a:r>
            <a:r>
              <a:rPr lang="en-GB" sz="1200" spc="-5" dirty="0">
                <a:solidFill>
                  <a:srgbClr val="3A3838"/>
                </a:solidFill>
                <a:latin typeface="Verdana"/>
                <a:cs typeface="Verdana"/>
              </a:rPr>
              <a:t> results </a:t>
            </a:r>
            <a:r>
              <a:rPr sz="1200" b="1" dirty="0">
                <a:solidFill>
                  <a:srgbClr val="3A3838"/>
                </a:solidFill>
                <a:latin typeface="Verdana"/>
                <a:cs typeface="Verdana"/>
              </a:rPr>
              <a:t>3.34% Cu </a:t>
            </a:r>
            <a:r>
              <a:rPr sz="1200" b="1" spc="-409" dirty="0">
                <a:solidFill>
                  <a:srgbClr val="3A3838"/>
                </a:solidFill>
                <a:latin typeface="Verdana"/>
                <a:cs typeface="Verdana"/>
              </a:rPr>
              <a:t> </a:t>
            </a:r>
            <a:r>
              <a:rPr sz="1200" spc="-5" dirty="0">
                <a:solidFill>
                  <a:srgbClr val="3A3838"/>
                </a:solidFill>
                <a:latin typeface="Verdana"/>
                <a:cs typeface="Verdana"/>
              </a:rPr>
              <a:t>and</a:t>
            </a:r>
            <a:r>
              <a:rPr sz="1200" spc="10" dirty="0">
                <a:solidFill>
                  <a:srgbClr val="3A3838"/>
                </a:solidFill>
                <a:latin typeface="Verdana"/>
                <a:cs typeface="Verdana"/>
              </a:rPr>
              <a:t> </a:t>
            </a:r>
            <a:r>
              <a:rPr sz="1200" b="1" dirty="0">
                <a:solidFill>
                  <a:srgbClr val="3A3838"/>
                </a:solidFill>
                <a:latin typeface="Verdana"/>
                <a:cs typeface="Verdana"/>
              </a:rPr>
              <a:t>2.68</a:t>
            </a:r>
            <a:r>
              <a:rPr sz="1200" b="1" spc="-15" dirty="0">
                <a:solidFill>
                  <a:srgbClr val="3A3838"/>
                </a:solidFill>
                <a:latin typeface="Verdana"/>
                <a:cs typeface="Verdana"/>
              </a:rPr>
              <a:t> </a:t>
            </a:r>
            <a:r>
              <a:rPr sz="1200" b="1" spc="-5" dirty="0">
                <a:solidFill>
                  <a:srgbClr val="3A3838"/>
                </a:solidFill>
                <a:latin typeface="Verdana"/>
                <a:cs typeface="Verdana"/>
              </a:rPr>
              <a:t>g/t</a:t>
            </a:r>
            <a:r>
              <a:rPr sz="1200" b="1" spc="20" dirty="0">
                <a:solidFill>
                  <a:srgbClr val="3A3838"/>
                </a:solidFill>
                <a:latin typeface="Verdana"/>
                <a:cs typeface="Verdana"/>
              </a:rPr>
              <a:t> </a:t>
            </a:r>
            <a:r>
              <a:rPr sz="1200" b="1" spc="-5" dirty="0">
                <a:solidFill>
                  <a:srgbClr val="3A3838"/>
                </a:solidFill>
                <a:latin typeface="Verdana"/>
                <a:cs typeface="Verdana"/>
              </a:rPr>
              <a:t>Au</a:t>
            </a:r>
            <a:endParaRPr sz="1200" b="1" dirty="0">
              <a:latin typeface="Verdana"/>
              <a:cs typeface="Verdana"/>
            </a:endParaRPr>
          </a:p>
          <a:p>
            <a:pPr marL="12700" marR="156845">
              <a:lnSpc>
                <a:spcPct val="100000"/>
              </a:lnSpc>
            </a:pPr>
            <a:r>
              <a:rPr lang="en-GB" sz="1200" dirty="0">
                <a:solidFill>
                  <a:srgbClr val="3A3838"/>
                </a:solidFill>
                <a:latin typeface="Verdana"/>
                <a:cs typeface="Verdana"/>
              </a:rPr>
              <a:t>US$</a:t>
            </a:r>
            <a:r>
              <a:rPr sz="1200" dirty="0">
                <a:solidFill>
                  <a:srgbClr val="3A3838"/>
                </a:solidFill>
                <a:latin typeface="Verdana"/>
                <a:cs typeface="Verdana"/>
              </a:rPr>
              <a:t>10m </a:t>
            </a:r>
            <a:r>
              <a:rPr lang="en-GB" sz="1200" dirty="0">
                <a:solidFill>
                  <a:srgbClr val="3A3838"/>
                </a:solidFill>
                <a:latin typeface="Verdana"/>
                <a:cs typeface="Verdana"/>
              </a:rPr>
              <a:t>f</a:t>
            </a:r>
            <a:r>
              <a:rPr sz="1200" spc="-15" dirty="0">
                <a:solidFill>
                  <a:srgbClr val="3A3838"/>
                </a:solidFill>
                <a:latin typeface="Verdana"/>
                <a:cs typeface="Verdana"/>
              </a:rPr>
              <a:t>arm-in </a:t>
            </a:r>
            <a:r>
              <a:rPr sz="1200" spc="-5" dirty="0">
                <a:solidFill>
                  <a:srgbClr val="3A3838"/>
                </a:solidFill>
                <a:latin typeface="Verdana"/>
                <a:cs typeface="Verdana"/>
              </a:rPr>
              <a:t>agreement </a:t>
            </a:r>
            <a:r>
              <a:rPr sz="1200" spc="-409" dirty="0">
                <a:solidFill>
                  <a:srgbClr val="3A3838"/>
                </a:solidFill>
                <a:latin typeface="Verdana"/>
                <a:cs typeface="Verdana"/>
              </a:rPr>
              <a:t> </a:t>
            </a:r>
            <a:r>
              <a:rPr sz="1200" spc="-5" dirty="0">
                <a:solidFill>
                  <a:srgbClr val="3A3838"/>
                </a:solidFill>
                <a:latin typeface="Verdana"/>
                <a:cs typeface="Verdana"/>
              </a:rPr>
              <a:t>with Capstone Mining</a:t>
            </a:r>
            <a:r>
              <a:rPr lang="en-GB" sz="1200" spc="-5" dirty="0">
                <a:solidFill>
                  <a:srgbClr val="3A3838"/>
                </a:solidFill>
                <a:latin typeface="Verdana"/>
                <a:cs typeface="Verdana"/>
              </a:rPr>
              <a:t> begun</a:t>
            </a:r>
          </a:p>
          <a:p>
            <a:pPr marL="12700" marR="156845">
              <a:lnSpc>
                <a:spcPct val="100000"/>
              </a:lnSpc>
            </a:pPr>
            <a:r>
              <a:rPr lang="en-GB" sz="1200" spc="-5" dirty="0">
                <a:solidFill>
                  <a:srgbClr val="3A3838"/>
                </a:solidFill>
                <a:latin typeface="Verdana"/>
                <a:cs typeface="Verdana"/>
              </a:rPr>
              <a:t>Maiden Drilling started</a:t>
            </a:r>
            <a:endParaRPr sz="1200" dirty="0">
              <a:latin typeface="Verdana"/>
              <a:cs typeface="Verdana"/>
            </a:endParaRPr>
          </a:p>
        </p:txBody>
      </p:sp>
      <p:sp>
        <p:nvSpPr>
          <p:cNvPr id="8" name="object 8"/>
          <p:cNvSpPr txBox="1"/>
          <p:nvPr/>
        </p:nvSpPr>
        <p:spPr>
          <a:xfrm>
            <a:off x="6895913" y="4585862"/>
            <a:ext cx="2362200" cy="1305486"/>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3A3838"/>
                </a:solidFill>
                <a:latin typeface="Verdana"/>
                <a:cs typeface="Verdana"/>
              </a:rPr>
              <a:t>San</a:t>
            </a:r>
            <a:r>
              <a:rPr sz="1200" b="1" spc="-15" dirty="0">
                <a:solidFill>
                  <a:srgbClr val="3A3838"/>
                </a:solidFill>
                <a:latin typeface="Verdana"/>
                <a:cs typeface="Verdana"/>
              </a:rPr>
              <a:t> </a:t>
            </a:r>
            <a:r>
              <a:rPr sz="1200" b="1" spc="-5" dirty="0">
                <a:solidFill>
                  <a:srgbClr val="3A3838"/>
                </a:solidFill>
                <a:latin typeface="Verdana"/>
                <a:cs typeface="Verdana"/>
              </a:rPr>
              <a:t>Celso (100%)</a:t>
            </a:r>
            <a:r>
              <a:rPr sz="1200" b="1" spc="-20" dirty="0">
                <a:solidFill>
                  <a:srgbClr val="3A3838"/>
                </a:solidFill>
                <a:latin typeface="Verdana"/>
                <a:cs typeface="Verdana"/>
              </a:rPr>
              <a:t> </a:t>
            </a:r>
            <a:r>
              <a:rPr lang="en-GB" sz="1200" b="1" spc="-20" dirty="0">
                <a:solidFill>
                  <a:srgbClr val="3A3838"/>
                </a:solidFill>
                <a:latin typeface="Verdana"/>
                <a:cs typeface="Verdana"/>
              </a:rPr>
              <a:t>-</a:t>
            </a:r>
            <a:r>
              <a:rPr sz="1200" b="1" dirty="0">
                <a:solidFill>
                  <a:srgbClr val="3A3838"/>
                </a:solidFill>
                <a:latin typeface="Verdana"/>
                <a:cs typeface="Verdana"/>
              </a:rPr>
              <a:t> </a:t>
            </a:r>
            <a:r>
              <a:rPr sz="1200" b="1" spc="-5" dirty="0">
                <a:solidFill>
                  <a:srgbClr val="3A3838"/>
                </a:solidFill>
                <a:latin typeface="Verdana"/>
                <a:cs typeface="Verdana"/>
              </a:rPr>
              <a:t>Silver</a:t>
            </a:r>
            <a:endParaRPr sz="1200" dirty="0">
              <a:latin typeface="Verdana"/>
              <a:cs typeface="Verdana"/>
            </a:endParaRPr>
          </a:p>
          <a:p>
            <a:pPr marL="12700" marR="5080">
              <a:lnSpc>
                <a:spcPct val="100000"/>
              </a:lnSpc>
            </a:pPr>
            <a:r>
              <a:rPr lang="en-GB" sz="1200" spc="-5" dirty="0">
                <a:solidFill>
                  <a:srgbClr val="3A3838"/>
                </a:solidFill>
                <a:latin typeface="Verdana"/>
                <a:cs typeface="Verdana"/>
              </a:rPr>
              <a:t>2 </a:t>
            </a:r>
            <a:r>
              <a:rPr sz="1200" spc="-5" dirty="0">
                <a:solidFill>
                  <a:srgbClr val="3A3838"/>
                </a:solidFill>
                <a:latin typeface="Verdana"/>
                <a:cs typeface="Verdana"/>
              </a:rPr>
              <a:t>historic</a:t>
            </a:r>
            <a:r>
              <a:rPr sz="1200" spc="5" dirty="0">
                <a:solidFill>
                  <a:srgbClr val="3A3838"/>
                </a:solidFill>
                <a:latin typeface="Verdana"/>
                <a:cs typeface="Verdana"/>
              </a:rPr>
              <a:t> </a:t>
            </a:r>
            <a:r>
              <a:rPr sz="1200" spc="-5" dirty="0">
                <a:solidFill>
                  <a:srgbClr val="3A3838"/>
                </a:solidFill>
                <a:latin typeface="Verdana"/>
                <a:cs typeface="Verdana"/>
              </a:rPr>
              <a:t>underground</a:t>
            </a:r>
            <a:r>
              <a:rPr sz="1200" spc="10" dirty="0">
                <a:solidFill>
                  <a:srgbClr val="3A3838"/>
                </a:solidFill>
                <a:latin typeface="Verdana"/>
                <a:cs typeface="Verdana"/>
              </a:rPr>
              <a:t> </a:t>
            </a:r>
            <a:r>
              <a:rPr lang="en-GB" sz="1200" spc="-10" dirty="0">
                <a:solidFill>
                  <a:srgbClr val="3A3838"/>
                </a:solidFill>
                <a:latin typeface="Verdana"/>
                <a:cs typeface="Verdana"/>
              </a:rPr>
              <a:t>silver</a:t>
            </a:r>
            <a:r>
              <a:rPr sz="1200" dirty="0">
                <a:solidFill>
                  <a:srgbClr val="3A3838"/>
                </a:solidFill>
                <a:latin typeface="Verdana"/>
                <a:cs typeface="Verdana"/>
              </a:rPr>
              <a:t> </a:t>
            </a:r>
            <a:r>
              <a:rPr sz="1200" spc="-5" dirty="0">
                <a:solidFill>
                  <a:srgbClr val="3A3838"/>
                </a:solidFill>
                <a:latin typeface="Verdana"/>
                <a:cs typeface="Verdana"/>
              </a:rPr>
              <a:t>mines</a:t>
            </a:r>
            <a:r>
              <a:rPr lang="en-GB" sz="1200" spc="-5" dirty="0">
                <a:solidFill>
                  <a:srgbClr val="3A3838"/>
                </a:solidFill>
                <a:latin typeface="Verdana"/>
                <a:cs typeface="Verdana"/>
              </a:rPr>
              <a:t>.</a:t>
            </a:r>
            <a:r>
              <a:rPr sz="1200" spc="-5" dirty="0">
                <a:solidFill>
                  <a:srgbClr val="3A3838"/>
                </a:solidFill>
                <a:latin typeface="Verdana"/>
                <a:cs typeface="Verdana"/>
              </a:rPr>
              <a:t> </a:t>
            </a:r>
            <a:endParaRPr lang="en-GB" sz="1200" spc="-5" dirty="0">
              <a:solidFill>
                <a:srgbClr val="3A3838"/>
              </a:solidFill>
              <a:latin typeface="Verdana"/>
              <a:cs typeface="Verdana"/>
            </a:endParaRPr>
          </a:p>
          <a:p>
            <a:pPr marL="12700" marR="5080">
              <a:lnSpc>
                <a:spcPct val="100000"/>
              </a:lnSpc>
            </a:pPr>
            <a:r>
              <a:rPr sz="1200" spc="-5" dirty="0">
                <a:solidFill>
                  <a:srgbClr val="3A3838"/>
                </a:solidFill>
                <a:latin typeface="Verdana"/>
                <a:cs typeface="Verdana"/>
              </a:rPr>
              <a:t>High</a:t>
            </a:r>
            <a:r>
              <a:rPr sz="1200" spc="10" dirty="0">
                <a:solidFill>
                  <a:srgbClr val="3A3838"/>
                </a:solidFill>
                <a:latin typeface="Verdana"/>
                <a:cs typeface="Verdana"/>
              </a:rPr>
              <a:t> </a:t>
            </a:r>
            <a:r>
              <a:rPr sz="1200" spc="-10" dirty="0">
                <a:solidFill>
                  <a:srgbClr val="3A3838"/>
                </a:solidFill>
                <a:latin typeface="Verdana"/>
                <a:cs typeface="Verdana"/>
              </a:rPr>
              <a:t>grades</a:t>
            </a:r>
            <a:r>
              <a:rPr sz="1200" dirty="0">
                <a:solidFill>
                  <a:srgbClr val="3A3838"/>
                </a:solidFill>
                <a:latin typeface="Verdana"/>
                <a:cs typeface="Verdana"/>
              </a:rPr>
              <a:t> </a:t>
            </a:r>
            <a:r>
              <a:rPr sz="1200" spc="-5" dirty="0">
                <a:solidFill>
                  <a:srgbClr val="3A3838"/>
                </a:solidFill>
                <a:latin typeface="Verdana"/>
                <a:cs typeface="Verdana"/>
              </a:rPr>
              <a:t>up</a:t>
            </a:r>
            <a:r>
              <a:rPr sz="1200" dirty="0">
                <a:solidFill>
                  <a:srgbClr val="3A3838"/>
                </a:solidFill>
                <a:latin typeface="Verdana"/>
                <a:cs typeface="Verdana"/>
              </a:rPr>
              <a:t> </a:t>
            </a:r>
            <a:r>
              <a:rPr sz="1200" spc="-5" dirty="0">
                <a:solidFill>
                  <a:srgbClr val="3A3838"/>
                </a:solidFill>
                <a:latin typeface="Verdana"/>
                <a:cs typeface="Verdana"/>
              </a:rPr>
              <a:t>to</a:t>
            </a:r>
            <a:r>
              <a:rPr sz="1200" spc="5" dirty="0">
                <a:solidFill>
                  <a:srgbClr val="3A3838"/>
                </a:solidFill>
                <a:latin typeface="Verdana"/>
                <a:cs typeface="Verdana"/>
              </a:rPr>
              <a:t> </a:t>
            </a:r>
            <a:r>
              <a:rPr sz="1200" b="1" dirty="0">
                <a:solidFill>
                  <a:srgbClr val="3A3838"/>
                </a:solidFill>
                <a:latin typeface="Verdana"/>
                <a:cs typeface="Verdana"/>
              </a:rPr>
              <a:t>1,389</a:t>
            </a:r>
            <a:r>
              <a:rPr sz="1200" b="1" spc="-15" dirty="0">
                <a:solidFill>
                  <a:srgbClr val="3A3838"/>
                </a:solidFill>
                <a:latin typeface="Verdana"/>
                <a:cs typeface="Verdana"/>
              </a:rPr>
              <a:t> </a:t>
            </a:r>
            <a:r>
              <a:rPr sz="1200" b="1" spc="-5" dirty="0">
                <a:solidFill>
                  <a:srgbClr val="3A3838"/>
                </a:solidFill>
                <a:latin typeface="Verdana"/>
                <a:cs typeface="Verdana"/>
              </a:rPr>
              <a:t>g/t</a:t>
            </a:r>
            <a:r>
              <a:rPr sz="1200" b="1" spc="10" dirty="0">
                <a:solidFill>
                  <a:srgbClr val="3A3838"/>
                </a:solidFill>
                <a:latin typeface="Verdana"/>
                <a:cs typeface="Verdana"/>
              </a:rPr>
              <a:t> </a:t>
            </a:r>
            <a:r>
              <a:rPr sz="1200" b="1" spc="-5" dirty="0">
                <a:solidFill>
                  <a:srgbClr val="3A3838"/>
                </a:solidFill>
                <a:latin typeface="Verdana"/>
                <a:cs typeface="Verdana"/>
              </a:rPr>
              <a:t>Ag</a:t>
            </a:r>
            <a:r>
              <a:rPr lang="en-GB" sz="1200" b="1" spc="-5" dirty="0">
                <a:solidFill>
                  <a:srgbClr val="3A3838"/>
                </a:solidFill>
                <a:latin typeface="Verdana"/>
                <a:cs typeface="Verdana"/>
              </a:rPr>
              <a:t>,</a:t>
            </a:r>
            <a:r>
              <a:rPr lang="en-GB" sz="1200" b="1" spc="15" dirty="0">
                <a:solidFill>
                  <a:srgbClr val="3A3838"/>
                </a:solidFill>
                <a:latin typeface="Verdana"/>
                <a:cs typeface="Verdana"/>
              </a:rPr>
              <a:t> </a:t>
            </a:r>
            <a:r>
              <a:rPr sz="1200" spc="-10" dirty="0">
                <a:solidFill>
                  <a:srgbClr val="3A3838"/>
                </a:solidFill>
                <a:latin typeface="Verdana"/>
                <a:cs typeface="Verdana"/>
              </a:rPr>
              <a:t>average</a:t>
            </a:r>
            <a:r>
              <a:rPr sz="1200" spc="10" dirty="0">
                <a:solidFill>
                  <a:srgbClr val="3A3838"/>
                </a:solidFill>
                <a:latin typeface="Verdana"/>
                <a:cs typeface="Verdana"/>
              </a:rPr>
              <a:t> </a:t>
            </a:r>
            <a:r>
              <a:rPr sz="1200" dirty="0">
                <a:solidFill>
                  <a:srgbClr val="3A3838"/>
                </a:solidFill>
                <a:latin typeface="Verdana"/>
                <a:cs typeface="Verdana"/>
              </a:rPr>
              <a:t>of</a:t>
            </a:r>
            <a:r>
              <a:rPr sz="1200" spc="-5" dirty="0">
                <a:solidFill>
                  <a:srgbClr val="3A3838"/>
                </a:solidFill>
                <a:latin typeface="Verdana"/>
                <a:cs typeface="Verdana"/>
              </a:rPr>
              <a:t> </a:t>
            </a:r>
            <a:r>
              <a:rPr sz="1200" b="1" dirty="0">
                <a:solidFill>
                  <a:srgbClr val="3A3838"/>
                </a:solidFill>
                <a:latin typeface="Verdana"/>
                <a:cs typeface="Verdana"/>
              </a:rPr>
              <a:t>441</a:t>
            </a:r>
            <a:r>
              <a:rPr sz="1200" b="1" spc="-15" dirty="0">
                <a:solidFill>
                  <a:srgbClr val="3A3838"/>
                </a:solidFill>
                <a:latin typeface="Verdana"/>
                <a:cs typeface="Verdana"/>
              </a:rPr>
              <a:t> </a:t>
            </a:r>
            <a:r>
              <a:rPr sz="1200" b="1" spc="-5" dirty="0">
                <a:solidFill>
                  <a:srgbClr val="3A3838"/>
                </a:solidFill>
                <a:latin typeface="Verdana"/>
                <a:cs typeface="Verdana"/>
              </a:rPr>
              <a:t>g/t</a:t>
            </a:r>
            <a:r>
              <a:rPr sz="1200" b="1" spc="25" dirty="0">
                <a:solidFill>
                  <a:srgbClr val="3A3838"/>
                </a:solidFill>
                <a:latin typeface="Verdana"/>
                <a:cs typeface="Verdana"/>
              </a:rPr>
              <a:t> </a:t>
            </a:r>
            <a:r>
              <a:rPr sz="1200" b="1" spc="-5" dirty="0">
                <a:solidFill>
                  <a:srgbClr val="3A3838"/>
                </a:solidFill>
                <a:latin typeface="Verdana"/>
                <a:cs typeface="Verdana"/>
              </a:rPr>
              <a:t>Ag</a:t>
            </a:r>
            <a:r>
              <a:rPr lang="en-GB" sz="1200" b="1" spc="-5" dirty="0">
                <a:solidFill>
                  <a:srgbClr val="3A3838"/>
                </a:solidFill>
                <a:latin typeface="Verdana"/>
                <a:cs typeface="Verdana"/>
              </a:rPr>
              <a:t>.</a:t>
            </a:r>
            <a:endParaRPr sz="1200" b="1" dirty="0">
              <a:latin typeface="Verdana"/>
              <a:cs typeface="Verdana"/>
            </a:endParaRPr>
          </a:p>
          <a:p>
            <a:pPr marL="12700" marR="649605">
              <a:lnSpc>
                <a:spcPct val="100000"/>
              </a:lnSpc>
            </a:pPr>
            <a:r>
              <a:rPr sz="1200" spc="-5" dirty="0">
                <a:solidFill>
                  <a:srgbClr val="3A3838"/>
                </a:solidFill>
                <a:latin typeface="Verdana"/>
                <a:cs typeface="Verdana"/>
              </a:rPr>
              <a:t>Maiden</a:t>
            </a:r>
            <a:r>
              <a:rPr sz="1200" spc="10" dirty="0">
                <a:solidFill>
                  <a:srgbClr val="3A3838"/>
                </a:solidFill>
                <a:latin typeface="Verdana"/>
                <a:cs typeface="Verdana"/>
              </a:rPr>
              <a:t> </a:t>
            </a:r>
            <a:r>
              <a:rPr sz="1200" spc="-10" dirty="0">
                <a:solidFill>
                  <a:srgbClr val="3A3838"/>
                </a:solidFill>
                <a:latin typeface="Verdana"/>
                <a:cs typeface="Verdana"/>
              </a:rPr>
              <a:t>Drilling</a:t>
            </a:r>
            <a:r>
              <a:rPr lang="en-GB" sz="1200" spc="-10" dirty="0">
                <a:solidFill>
                  <a:srgbClr val="3A3838"/>
                </a:solidFill>
                <a:latin typeface="Verdana"/>
                <a:cs typeface="Verdana"/>
              </a:rPr>
              <a:t> </a:t>
            </a:r>
            <a:r>
              <a:rPr sz="1200" spc="-10" dirty="0">
                <a:solidFill>
                  <a:srgbClr val="3A3838"/>
                </a:solidFill>
                <a:latin typeface="Verdana"/>
                <a:cs typeface="Verdana"/>
              </a:rPr>
              <a:t>program</a:t>
            </a:r>
            <a:r>
              <a:rPr sz="1200" spc="5" dirty="0">
                <a:solidFill>
                  <a:srgbClr val="3A3838"/>
                </a:solidFill>
                <a:latin typeface="Verdana"/>
                <a:cs typeface="Verdana"/>
              </a:rPr>
              <a:t> </a:t>
            </a:r>
            <a:r>
              <a:rPr lang="en-GB" sz="1200" spc="-10" dirty="0">
                <a:solidFill>
                  <a:srgbClr val="3A3838"/>
                </a:solidFill>
                <a:latin typeface="Verdana"/>
                <a:cs typeface="Verdana"/>
              </a:rPr>
              <a:t>due 2021</a:t>
            </a:r>
            <a:endParaRPr sz="1200" dirty="0">
              <a:latin typeface="Verdana"/>
              <a:cs typeface="Verdana"/>
            </a:endParaRPr>
          </a:p>
        </p:txBody>
      </p:sp>
      <p:sp>
        <p:nvSpPr>
          <p:cNvPr id="9" name="object 9"/>
          <p:cNvSpPr txBox="1"/>
          <p:nvPr/>
        </p:nvSpPr>
        <p:spPr>
          <a:xfrm>
            <a:off x="868965" y="1776864"/>
            <a:ext cx="413384" cy="430887"/>
          </a:xfrm>
          <a:prstGeom prst="rect">
            <a:avLst/>
          </a:prstGeom>
          <a:solidFill>
            <a:srgbClr val="A6A6A6"/>
          </a:solidFill>
        </p:spPr>
        <p:txBody>
          <a:bodyPr vert="horz" wrap="square" lIns="0" tIns="76200" rIns="0" bIns="0" rtlCol="0">
            <a:spAutoFit/>
          </a:bodyPr>
          <a:lstStyle/>
          <a:p>
            <a:pPr marL="56515">
              <a:lnSpc>
                <a:spcPct val="100000"/>
              </a:lnSpc>
              <a:spcBef>
                <a:spcPts val="600"/>
              </a:spcBef>
            </a:pPr>
            <a:r>
              <a:rPr sz="1600" b="1" spc="-10" dirty="0">
                <a:solidFill>
                  <a:srgbClr val="FFFFFF"/>
                </a:solidFill>
                <a:latin typeface="Verdana"/>
                <a:cs typeface="Verdana"/>
              </a:rPr>
              <a:t>Ag</a:t>
            </a:r>
            <a:endParaRPr lang="en-GB" sz="1600" b="1" spc="-10" dirty="0">
              <a:solidFill>
                <a:srgbClr val="FFFFFF"/>
              </a:solidFill>
              <a:latin typeface="Verdana"/>
              <a:cs typeface="Verdana"/>
            </a:endParaRPr>
          </a:p>
          <a:p>
            <a:pPr marL="56515">
              <a:lnSpc>
                <a:spcPct val="100000"/>
              </a:lnSpc>
              <a:spcBef>
                <a:spcPts val="600"/>
              </a:spcBef>
            </a:pPr>
            <a:endParaRPr sz="200" dirty="0">
              <a:latin typeface="Verdana"/>
              <a:cs typeface="Verdana"/>
            </a:endParaRPr>
          </a:p>
        </p:txBody>
      </p:sp>
      <p:sp>
        <p:nvSpPr>
          <p:cNvPr id="10" name="object 10"/>
          <p:cNvSpPr txBox="1"/>
          <p:nvPr/>
        </p:nvSpPr>
        <p:spPr>
          <a:xfrm>
            <a:off x="361208" y="1755087"/>
            <a:ext cx="276999" cy="1535968"/>
          </a:xfrm>
          <a:prstGeom prst="rect">
            <a:avLst/>
          </a:prstGeom>
        </p:spPr>
        <p:txBody>
          <a:bodyPr vert="vert270" wrap="square" lIns="0" tIns="13970" rIns="0" bIns="0" rtlCol="0">
            <a:spAutoFit/>
          </a:bodyPr>
          <a:lstStyle/>
          <a:p>
            <a:pPr marL="12700">
              <a:lnSpc>
                <a:spcPct val="100000"/>
              </a:lnSpc>
              <a:spcBef>
                <a:spcPts val="110"/>
              </a:spcBef>
            </a:pPr>
            <a:r>
              <a:rPr sz="1800" b="1" spc="-5" dirty="0">
                <a:solidFill>
                  <a:srgbClr val="9B4413"/>
                </a:solidFill>
                <a:latin typeface="Verdana"/>
                <a:cs typeface="Verdana"/>
              </a:rPr>
              <a:t>AUSTRALIA</a:t>
            </a:r>
            <a:endParaRPr sz="1800" dirty="0">
              <a:latin typeface="Verdana"/>
              <a:cs typeface="Verdana"/>
            </a:endParaRPr>
          </a:p>
        </p:txBody>
      </p:sp>
      <p:sp>
        <p:nvSpPr>
          <p:cNvPr id="11" name="object 11"/>
          <p:cNvSpPr txBox="1"/>
          <p:nvPr/>
        </p:nvSpPr>
        <p:spPr>
          <a:xfrm>
            <a:off x="361208" y="4510880"/>
            <a:ext cx="276999" cy="1059180"/>
          </a:xfrm>
          <a:prstGeom prst="rect">
            <a:avLst/>
          </a:prstGeom>
        </p:spPr>
        <p:txBody>
          <a:bodyPr vert="vert270" wrap="square" lIns="0" tIns="13970" rIns="0" bIns="0" rtlCol="0">
            <a:spAutoFit/>
          </a:bodyPr>
          <a:lstStyle/>
          <a:p>
            <a:pPr marL="12700">
              <a:lnSpc>
                <a:spcPct val="100000"/>
              </a:lnSpc>
              <a:spcBef>
                <a:spcPts val="110"/>
              </a:spcBef>
            </a:pPr>
            <a:r>
              <a:rPr sz="1800" b="1" spc="-5" dirty="0">
                <a:solidFill>
                  <a:srgbClr val="9B4413"/>
                </a:solidFill>
                <a:latin typeface="Verdana"/>
                <a:cs typeface="Verdana"/>
              </a:rPr>
              <a:t>M</a:t>
            </a:r>
            <a:r>
              <a:rPr sz="1800" b="1" spc="-10" dirty="0">
                <a:solidFill>
                  <a:srgbClr val="9B4413"/>
                </a:solidFill>
                <a:latin typeface="Verdana"/>
                <a:cs typeface="Verdana"/>
              </a:rPr>
              <a:t>E</a:t>
            </a:r>
            <a:r>
              <a:rPr sz="1800" b="1" spc="5" dirty="0">
                <a:solidFill>
                  <a:srgbClr val="9B4413"/>
                </a:solidFill>
                <a:latin typeface="Verdana"/>
                <a:cs typeface="Verdana"/>
              </a:rPr>
              <a:t>X</a:t>
            </a:r>
            <a:r>
              <a:rPr sz="1800" b="1" dirty="0">
                <a:solidFill>
                  <a:srgbClr val="9B4413"/>
                </a:solidFill>
                <a:latin typeface="Verdana"/>
                <a:cs typeface="Verdana"/>
              </a:rPr>
              <a:t>I</a:t>
            </a:r>
            <a:r>
              <a:rPr sz="1800" b="1" spc="5" dirty="0">
                <a:solidFill>
                  <a:srgbClr val="9B4413"/>
                </a:solidFill>
                <a:latin typeface="Verdana"/>
                <a:cs typeface="Verdana"/>
              </a:rPr>
              <a:t>CO</a:t>
            </a:r>
            <a:endParaRPr sz="1800" dirty="0">
              <a:latin typeface="Verdana"/>
              <a:cs typeface="Verdana"/>
            </a:endParaRPr>
          </a:p>
        </p:txBody>
      </p:sp>
      <p:sp>
        <p:nvSpPr>
          <p:cNvPr id="12" name="object 12"/>
          <p:cNvSpPr txBox="1"/>
          <p:nvPr/>
        </p:nvSpPr>
        <p:spPr>
          <a:xfrm>
            <a:off x="853551" y="4103646"/>
            <a:ext cx="414655" cy="425450"/>
          </a:xfrm>
          <a:prstGeom prst="rect">
            <a:avLst/>
          </a:prstGeom>
          <a:solidFill>
            <a:srgbClr val="A6A6A6"/>
          </a:solidFill>
        </p:spPr>
        <p:txBody>
          <a:bodyPr vert="horz" wrap="square" lIns="0" tIns="75565" rIns="0" bIns="0" rtlCol="0">
            <a:spAutoFit/>
          </a:bodyPr>
          <a:lstStyle/>
          <a:p>
            <a:pPr marL="57150">
              <a:lnSpc>
                <a:spcPct val="100000"/>
              </a:lnSpc>
              <a:spcBef>
                <a:spcPts val="595"/>
              </a:spcBef>
            </a:pPr>
            <a:r>
              <a:rPr sz="1600" b="1" spc="-10" dirty="0">
                <a:solidFill>
                  <a:srgbClr val="FFFFFF"/>
                </a:solidFill>
                <a:latin typeface="Verdana"/>
                <a:cs typeface="Verdana"/>
              </a:rPr>
              <a:t>Ag</a:t>
            </a:r>
            <a:endParaRPr sz="1600" dirty="0">
              <a:latin typeface="Verdana"/>
              <a:cs typeface="Verdana"/>
            </a:endParaRPr>
          </a:p>
        </p:txBody>
      </p:sp>
      <p:sp>
        <p:nvSpPr>
          <p:cNvPr id="13" name="object 13"/>
          <p:cNvSpPr txBox="1"/>
          <p:nvPr/>
        </p:nvSpPr>
        <p:spPr>
          <a:xfrm>
            <a:off x="6917578" y="4020807"/>
            <a:ext cx="413384" cy="425450"/>
          </a:xfrm>
          <a:prstGeom prst="rect">
            <a:avLst/>
          </a:prstGeom>
          <a:solidFill>
            <a:srgbClr val="A6A6A6"/>
          </a:solidFill>
        </p:spPr>
        <p:txBody>
          <a:bodyPr vert="horz" wrap="square" lIns="0" tIns="76200" rIns="0" bIns="0" rtlCol="0">
            <a:spAutoFit/>
          </a:bodyPr>
          <a:lstStyle/>
          <a:p>
            <a:pPr marL="56515">
              <a:lnSpc>
                <a:spcPct val="100000"/>
              </a:lnSpc>
              <a:spcBef>
                <a:spcPts val="600"/>
              </a:spcBef>
            </a:pPr>
            <a:r>
              <a:rPr sz="1600" b="1" spc="-10" dirty="0">
                <a:solidFill>
                  <a:srgbClr val="FFFFFF"/>
                </a:solidFill>
                <a:latin typeface="Verdana"/>
                <a:cs typeface="Verdana"/>
              </a:rPr>
              <a:t>Ag</a:t>
            </a:r>
            <a:endParaRPr sz="1600" dirty="0">
              <a:latin typeface="Verdana"/>
              <a:cs typeface="Verdana"/>
            </a:endParaRPr>
          </a:p>
        </p:txBody>
      </p:sp>
      <p:sp>
        <p:nvSpPr>
          <p:cNvPr id="14" name="object 14"/>
          <p:cNvSpPr txBox="1"/>
          <p:nvPr/>
        </p:nvSpPr>
        <p:spPr>
          <a:xfrm>
            <a:off x="4496416" y="4114800"/>
            <a:ext cx="413384" cy="425450"/>
          </a:xfrm>
          <a:prstGeom prst="rect">
            <a:avLst/>
          </a:prstGeom>
          <a:solidFill>
            <a:srgbClr val="C7BA87"/>
          </a:solidFill>
        </p:spPr>
        <p:txBody>
          <a:bodyPr vert="horz" wrap="square" lIns="0" tIns="76200" rIns="0" bIns="0" rtlCol="0">
            <a:spAutoFit/>
          </a:bodyPr>
          <a:lstStyle/>
          <a:p>
            <a:pPr marL="56515">
              <a:lnSpc>
                <a:spcPct val="100000"/>
              </a:lnSpc>
              <a:spcBef>
                <a:spcPts val="600"/>
              </a:spcBef>
            </a:pPr>
            <a:r>
              <a:rPr sz="1600" b="1" spc="-10" dirty="0">
                <a:solidFill>
                  <a:srgbClr val="FFFFFF"/>
                </a:solidFill>
                <a:latin typeface="Verdana"/>
                <a:cs typeface="Verdana"/>
              </a:rPr>
              <a:t>Au</a:t>
            </a:r>
            <a:endParaRPr sz="1600" dirty="0">
              <a:latin typeface="Verdana"/>
              <a:cs typeface="Verdana"/>
            </a:endParaRPr>
          </a:p>
        </p:txBody>
      </p:sp>
      <p:sp>
        <p:nvSpPr>
          <p:cNvPr id="15" name="object 15"/>
          <p:cNvSpPr txBox="1"/>
          <p:nvPr/>
        </p:nvSpPr>
        <p:spPr>
          <a:xfrm>
            <a:off x="3862647" y="4114117"/>
            <a:ext cx="413384" cy="425450"/>
          </a:xfrm>
          <a:prstGeom prst="rect">
            <a:avLst/>
          </a:prstGeom>
          <a:solidFill>
            <a:srgbClr val="B36B03"/>
          </a:solidFill>
        </p:spPr>
        <p:txBody>
          <a:bodyPr vert="horz" wrap="square" lIns="0" tIns="76200" rIns="0" bIns="0" rtlCol="0">
            <a:spAutoFit/>
          </a:bodyPr>
          <a:lstStyle/>
          <a:p>
            <a:pPr marL="56515">
              <a:lnSpc>
                <a:spcPct val="100000"/>
              </a:lnSpc>
              <a:spcBef>
                <a:spcPts val="600"/>
              </a:spcBef>
            </a:pPr>
            <a:r>
              <a:rPr sz="1600" b="1" spc="-10" dirty="0">
                <a:solidFill>
                  <a:srgbClr val="FFFFFF"/>
                </a:solidFill>
                <a:latin typeface="Verdana"/>
                <a:cs typeface="Verdana"/>
              </a:rPr>
              <a:t>Cu</a:t>
            </a:r>
            <a:endParaRPr sz="1600" dirty="0">
              <a:latin typeface="Verdana"/>
              <a:cs typeface="Verdana"/>
            </a:endParaRPr>
          </a:p>
        </p:txBody>
      </p:sp>
      <p:sp>
        <p:nvSpPr>
          <p:cNvPr id="16" name="object 16"/>
          <p:cNvSpPr txBox="1"/>
          <p:nvPr/>
        </p:nvSpPr>
        <p:spPr>
          <a:xfrm>
            <a:off x="6908009" y="1763812"/>
            <a:ext cx="413384" cy="425450"/>
          </a:xfrm>
          <a:prstGeom prst="rect">
            <a:avLst/>
          </a:prstGeom>
          <a:solidFill>
            <a:srgbClr val="3A3838"/>
          </a:solidFill>
        </p:spPr>
        <p:txBody>
          <a:bodyPr vert="horz" wrap="square" lIns="0" tIns="76200" rIns="0" bIns="0" rtlCol="0">
            <a:spAutoFit/>
          </a:bodyPr>
          <a:lstStyle/>
          <a:p>
            <a:pPr marL="55880">
              <a:lnSpc>
                <a:spcPct val="100000"/>
              </a:lnSpc>
              <a:spcBef>
                <a:spcPts val="600"/>
              </a:spcBef>
            </a:pPr>
            <a:r>
              <a:rPr sz="1600" b="1" dirty="0">
                <a:solidFill>
                  <a:srgbClr val="FFFFFF"/>
                </a:solidFill>
                <a:latin typeface="Verdana"/>
                <a:cs typeface="Verdana"/>
              </a:rPr>
              <a:t>Fe</a:t>
            </a:r>
            <a:endParaRPr sz="1600" dirty="0">
              <a:latin typeface="Verdana"/>
              <a:cs typeface="Verdana"/>
            </a:endParaRPr>
          </a:p>
        </p:txBody>
      </p:sp>
      <p:sp>
        <p:nvSpPr>
          <p:cNvPr id="17" name="object 17"/>
          <p:cNvSpPr/>
          <p:nvPr/>
        </p:nvSpPr>
        <p:spPr>
          <a:xfrm flipV="1">
            <a:off x="853551" y="3762660"/>
            <a:ext cx="8544306" cy="45719"/>
          </a:xfrm>
          <a:custGeom>
            <a:avLst/>
            <a:gdLst/>
            <a:ahLst/>
            <a:cxnLst/>
            <a:rect l="l" t="t" r="r" b="b"/>
            <a:pathLst>
              <a:path w="10662285">
                <a:moveTo>
                  <a:pt x="0" y="0"/>
                </a:moveTo>
                <a:lnTo>
                  <a:pt x="10661713" y="0"/>
                </a:lnTo>
              </a:path>
            </a:pathLst>
          </a:custGeom>
          <a:ln w="19050">
            <a:solidFill>
              <a:srgbClr val="C7BA87"/>
            </a:solidFill>
          </a:ln>
        </p:spPr>
        <p:txBody>
          <a:bodyPr wrap="square" lIns="0" tIns="0" rIns="0" bIns="0" rtlCol="0"/>
          <a:lstStyle/>
          <a:p>
            <a:endParaRPr dirty="0"/>
          </a:p>
        </p:txBody>
      </p:sp>
      <p:sp>
        <p:nvSpPr>
          <p:cNvPr id="18" name="object 18"/>
          <p:cNvSpPr txBox="1"/>
          <p:nvPr/>
        </p:nvSpPr>
        <p:spPr>
          <a:xfrm>
            <a:off x="4496416" y="1755087"/>
            <a:ext cx="413384" cy="425450"/>
          </a:xfrm>
          <a:prstGeom prst="rect">
            <a:avLst/>
          </a:prstGeom>
          <a:solidFill>
            <a:srgbClr val="B36B03"/>
          </a:solidFill>
        </p:spPr>
        <p:txBody>
          <a:bodyPr vert="horz" wrap="square" lIns="0" tIns="76200" rIns="0" bIns="0" rtlCol="0">
            <a:spAutoFit/>
          </a:bodyPr>
          <a:lstStyle/>
          <a:p>
            <a:pPr marL="56515">
              <a:lnSpc>
                <a:spcPct val="100000"/>
              </a:lnSpc>
              <a:spcBef>
                <a:spcPts val="600"/>
              </a:spcBef>
            </a:pPr>
            <a:r>
              <a:rPr sz="1600" b="1" spc="-10" dirty="0">
                <a:solidFill>
                  <a:srgbClr val="FFFFFF"/>
                </a:solidFill>
                <a:latin typeface="Verdana"/>
                <a:cs typeface="Verdana"/>
              </a:rPr>
              <a:t>Cu</a:t>
            </a:r>
            <a:endParaRPr sz="1600" dirty="0">
              <a:latin typeface="Verdana"/>
              <a:cs typeface="Verdana"/>
            </a:endParaRPr>
          </a:p>
        </p:txBody>
      </p:sp>
      <p:sp>
        <p:nvSpPr>
          <p:cNvPr id="19" name="object 19"/>
          <p:cNvSpPr txBox="1"/>
          <p:nvPr/>
        </p:nvSpPr>
        <p:spPr>
          <a:xfrm>
            <a:off x="3860356" y="1755087"/>
            <a:ext cx="413384" cy="425450"/>
          </a:xfrm>
          <a:prstGeom prst="rect">
            <a:avLst/>
          </a:prstGeom>
          <a:solidFill>
            <a:srgbClr val="333E50"/>
          </a:solidFill>
        </p:spPr>
        <p:txBody>
          <a:bodyPr vert="horz" wrap="square" lIns="0" tIns="76200" rIns="0" bIns="0" rtlCol="0">
            <a:spAutoFit/>
          </a:bodyPr>
          <a:lstStyle/>
          <a:p>
            <a:pPr marL="82550">
              <a:lnSpc>
                <a:spcPct val="100000"/>
              </a:lnSpc>
              <a:spcBef>
                <a:spcPts val="600"/>
              </a:spcBef>
            </a:pPr>
            <a:r>
              <a:rPr sz="1600" b="1" dirty="0">
                <a:solidFill>
                  <a:srgbClr val="FFFFFF"/>
                </a:solidFill>
                <a:latin typeface="Verdana"/>
                <a:cs typeface="Verdana"/>
              </a:rPr>
              <a:t>Ni</a:t>
            </a:r>
            <a:endParaRPr sz="1600" dirty="0">
              <a:latin typeface="Verdana"/>
              <a:cs typeface="Verdana"/>
            </a:endParaRPr>
          </a:p>
        </p:txBody>
      </p:sp>
      <p:sp>
        <p:nvSpPr>
          <p:cNvPr id="20" name="object 20"/>
          <p:cNvSpPr txBox="1"/>
          <p:nvPr/>
        </p:nvSpPr>
        <p:spPr>
          <a:xfrm>
            <a:off x="5132476" y="1763812"/>
            <a:ext cx="413384" cy="425450"/>
          </a:xfrm>
          <a:prstGeom prst="rect">
            <a:avLst/>
          </a:prstGeom>
          <a:solidFill>
            <a:srgbClr val="8496AF"/>
          </a:solidFill>
        </p:spPr>
        <p:txBody>
          <a:bodyPr vert="horz" wrap="square" lIns="0" tIns="114300" rIns="0" bIns="0" rtlCol="0">
            <a:spAutoFit/>
          </a:bodyPr>
          <a:lstStyle/>
          <a:p>
            <a:pPr marL="43815">
              <a:lnSpc>
                <a:spcPct val="100000"/>
              </a:lnSpc>
              <a:spcBef>
                <a:spcPts val="900"/>
              </a:spcBef>
            </a:pPr>
            <a:r>
              <a:rPr sz="1200" b="1" spc="-5" dirty="0">
                <a:solidFill>
                  <a:srgbClr val="FFFFFF"/>
                </a:solidFill>
                <a:latin typeface="Verdana"/>
                <a:cs typeface="Verdana"/>
              </a:rPr>
              <a:t>PGE</a:t>
            </a:r>
            <a:endParaRPr sz="1200" dirty="0">
              <a:latin typeface="Verdana"/>
              <a:cs typeface="Verdana"/>
            </a:endParaRPr>
          </a:p>
        </p:txBody>
      </p:sp>
      <p:sp>
        <p:nvSpPr>
          <p:cNvPr id="22" name="object 10">
            <a:extLst>
              <a:ext uri="{FF2B5EF4-FFF2-40B4-BE49-F238E27FC236}">
                <a16:creationId xmlns:a16="http://schemas.microsoft.com/office/drawing/2014/main" id="{78A7EA5E-F6AF-4F71-B904-FE0C8756F767}"/>
              </a:ext>
            </a:extLst>
          </p:cNvPr>
          <p:cNvSpPr txBox="1"/>
          <p:nvPr/>
        </p:nvSpPr>
        <p:spPr>
          <a:xfrm rot="5400000">
            <a:off x="10529467" y="1919924"/>
            <a:ext cx="276999" cy="1726417"/>
          </a:xfrm>
          <a:prstGeom prst="rect">
            <a:avLst/>
          </a:prstGeom>
        </p:spPr>
        <p:txBody>
          <a:bodyPr vert="vert270" wrap="square" lIns="0" tIns="13970" rIns="0" bIns="0" rtlCol="0">
            <a:spAutoFit/>
          </a:bodyPr>
          <a:lstStyle/>
          <a:p>
            <a:pPr marL="12700">
              <a:lnSpc>
                <a:spcPct val="100000"/>
              </a:lnSpc>
              <a:spcBef>
                <a:spcPts val="110"/>
              </a:spcBef>
            </a:pPr>
            <a:r>
              <a:rPr lang="en-GB" b="1" spc="-5" dirty="0">
                <a:solidFill>
                  <a:srgbClr val="9B4413"/>
                </a:solidFill>
                <a:latin typeface="Verdana"/>
                <a:cs typeface="Verdana"/>
              </a:rPr>
              <a:t>GREENLAND</a:t>
            </a:r>
            <a:endParaRPr sz="1800" dirty="0">
              <a:latin typeface="Verdana"/>
              <a:cs typeface="Verdana"/>
            </a:endParaRPr>
          </a:p>
        </p:txBody>
      </p:sp>
      <p:sp>
        <p:nvSpPr>
          <p:cNvPr id="23" name="object 13">
            <a:extLst>
              <a:ext uri="{FF2B5EF4-FFF2-40B4-BE49-F238E27FC236}">
                <a16:creationId xmlns:a16="http://schemas.microsoft.com/office/drawing/2014/main" id="{BB0F222A-BD87-4A22-92CE-C94AC0871099}"/>
              </a:ext>
            </a:extLst>
          </p:cNvPr>
          <p:cNvSpPr txBox="1"/>
          <p:nvPr/>
        </p:nvSpPr>
        <p:spPr>
          <a:xfrm>
            <a:off x="9804758" y="3037955"/>
            <a:ext cx="413384" cy="425450"/>
          </a:xfrm>
          <a:prstGeom prst="rect">
            <a:avLst/>
          </a:prstGeom>
          <a:solidFill>
            <a:schemeClr val="tx1">
              <a:lumMod val="50000"/>
              <a:lumOff val="50000"/>
            </a:schemeClr>
          </a:solidFill>
        </p:spPr>
        <p:txBody>
          <a:bodyPr vert="horz" wrap="square" lIns="0" tIns="76200" rIns="0" bIns="0" rtlCol="0">
            <a:noAutofit/>
          </a:bodyPr>
          <a:lstStyle/>
          <a:p>
            <a:pPr marL="56515">
              <a:lnSpc>
                <a:spcPct val="100000"/>
              </a:lnSpc>
              <a:spcBef>
                <a:spcPts val="600"/>
              </a:spcBef>
            </a:pPr>
            <a:r>
              <a:rPr lang="en-GB" sz="1600" b="1" spc="-10" dirty="0">
                <a:solidFill>
                  <a:srgbClr val="FFFFFF"/>
                </a:solidFill>
                <a:latin typeface="Verdana"/>
                <a:cs typeface="Verdana"/>
              </a:rPr>
              <a:t>Zn</a:t>
            </a:r>
            <a:endParaRPr sz="1600" dirty="0">
              <a:latin typeface="Verdana"/>
              <a:cs typeface="Verdana"/>
            </a:endParaRPr>
          </a:p>
        </p:txBody>
      </p:sp>
      <p:sp>
        <p:nvSpPr>
          <p:cNvPr id="24" name="object 17">
            <a:extLst>
              <a:ext uri="{FF2B5EF4-FFF2-40B4-BE49-F238E27FC236}">
                <a16:creationId xmlns:a16="http://schemas.microsoft.com/office/drawing/2014/main" id="{077C03A1-1AD5-441F-8177-775FD0606C00}"/>
              </a:ext>
            </a:extLst>
          </p:cNvPr>
          <p:cNvSpPr/>
          <p:nvPr/>
        </p:nvSpPr>
        <p:spPr>
          <a:xfrm rot="5400000">
            <a:off x="8186887" y="3666512"/>
            <a:ext cx="2676905" cy="189740"/>
          </a:xfrm>
          <a:custGeom>
            <a:avLst/>
            <a:gdLst/>
            <a:ahLst/>
            <a:cxnLst/>
            <a:rect l="l" t="t" r="r" b="b"/>
            <a:pathLst>
              <a:path w="10662285">
                <a:moveTo>
                  <a:pt x="0" y="0"/>
                </a:moveTo>
                <a:lnTo>
                  <a:pt x="10661713" y="0"/>
                </a:lnTo>
              </a:path>
            </a:pathLst>
          </a:custGeom>
          <a:ln w="19050">
            <a:solidFill>
              <a:srgbClr val="C7BA87"/>
            </a:solidFill>
          </a:ln>
        </p:spPr>
        <p:txBody>
          <a:bodyPr wrap="square" lIns="0" tIns="0" rIns="0" bIns="0" rtlCol="0"/>
          <a:lstStyle/>
          <a:p>
            <a:endParaRPr dirty="0"/>
          </a:p>
        </p:txBody>
      </p:sp>
      <p:sp>
        <p:nvSpPr>
          <p:cNvPr id="27" name="object 5">
            <a:extLst>
              <a:ext uri="{FF2B5EF4-FFF2-40B4-BE49-F238E27FC236}">
                <a16:creationId xmlns:a16="http://schemas.microsoft.com/office/drawing/2014/main" id="{46A55496-7D91-4DFD-8708-7CF0436FBE67}"/>
              </a:ext>
            </a:extLst>
          </p:cNvPr>
          <p:cNvSpPr txBox="1"/>
          <p:nvPr/>
        </p:nvSpPr>
        <p:spPr>
          <a:xfrm>
            <a:off x="9804757" y="3596218"/>
            <a:ext cx="2223513" cy="1356782"/>
          </a:xfrm>
          <a:prstGeom prst="rect">
            <a:avLst/>
          </a:prstGeom>
        </p:spPr>
        <p:txBody>
          <a:bodyPr vert="horz" wrap="square" lIns="0" tIns="12700" rIns="0" bIns="0" rtlCol="0">
            <a:spAutoFit/>
          </a:bodyPr>
          <a:lstStyle/>
          <a:p>
            <a:pPr marL="12700" marR="5080">
              <a:lnSpc>
                <a:spcPct val="100000"/>
              </a:lnSpc>
              <a:spcBef>
                <a:spcPts val="100"/>
              </a:spcBef>
            </a:pPr>
            <a:r>
              <a:rPr lang="en-GB" sz="1200" b="1" spc="-5" dirty="0">
                <a:solidFill>
                  <a:srgbClr val="3A3838"/>
                </a:solidFill>
                <a:latin typeface="Verdana"/>
                <a:cs typeface="Verdana"/>
              </a:rPr>
              <a:t>EL 2020-44 </a:t>
            </a:r>
            <a:r>
              <a:rPr sz="1200" b="1" dirty="0">
                <a:solidFill>
                  <a:srgbClr val="3A3838"/>
                </a:solidFill>
                <a:latin typeface="Verdana"/>
                <a:cs typeface="Verdana"/>
              </a:rPr>
              <a:t>- </a:t>
            </a:r>
            <a:r>
              <a:rPr lang="en-GB" sz="1200" b="1" spc="-5" dirty="0">
                <a:solidFill>
                  <a:srgbClr val="3A3838"/>
                </a:solidFill>
                <a:latin typeface="Verdana"/>
                <a:cs typeface="Verdana"/>
              </a:rPr>
              <a:t>Zinc</a:t>
            </a:r>
            <a:r>
              <a:rPr sz="1200" b="1" spc="-5" dirty="0">
                <a:solidFill>
                  <a:srgbClr val="3A3838"/>
                </a:solidFill>
                <a:latin typeface="Verdana"/>
                <a:cs typeface="Verdana"/>
              </a:rPr>
              <a:t> </a:t>
            </a:r>
            <a:r>
              <a:rPr sz="1200" b="1" dirty="0">
                <a:solidFill>
                  <a:srgbClr val="3A3838"/>
                </a:solidFill>
                <a:latin typeface="Verdana"/>
                <a:cs typeface="Verdana"/>
              </a:rPr>
              <a:t> </a:t>
            </a:r>
            <a:endParaRPr lang="en-GB" sz="1200" b="1" dirty="0">
              <a:solidFill>
                <a:srgbClr val="3A3838"/>
              </a:solidFill>
              <a:latin typeface="Verdana"/>
              <a:cs typeface="Verdana"/>
            </a:endParaRPr>
          </a:p>
          <a:p>
            <a:pPr marL="12700" marR="5080">
              <a:lnSpc>
                <a:spcPct val="100000"/>
              </a:lnSpc>
              <a:spcBef>
                <a:spcPts val="100"/>
              </a:spcBef>
            </a:pPr>
            <a:r>
              <a:rPr lang="en-GB" sz="1200" spc="-40" dirty="0">
                <a:solidFill>
                  <a:srgbClr val="3A3838"/>
                </a:solidFill>
                <a:latin typeface="Verdana"/>
                <a:cs typeface="Verdana"/>
              </a:rPr>
              <a:t>208km</a:t>
            </a:r>
            <a:r>
              <a:rPr lang="en-GB" sz="1200" spc="-40" baseline="30000" dirty="0">
                <a:solidFill>
                  <a:srgbClr val="3A3838"/>
                </a:solidFill>
                <a:latin typeface="Verdana"/>
                <a:cs typeface="Verdana"/>
              </a:rPr>
              <a:t>2 </a:t>
            </a:r>
            <a:r>
              <a:rPr lang="en-GB" sz="1200" spc="-40" dirty="0">
                <a:solidFill>
                  <a:srgbClr val="3A3838"/>
                </a:solidFill>
                <a:latin typeface="Verdana"/>
                <a:cs typeface="Verdana"/>
              </a:rPr>
              <a:t>surrounding Citronen Zinc-Lead project owned by Ironbark Zinc (ASX: IBG)</a:t>
            </a:r>
          </a:p>
          <a:p>
            <a:pPr marL="12700" marR="5080">
              <a:lnSpc>
                <a:spcPct val="100000"/>
              </a:lnSpc>
              <a:spcBef>
                <a:spcPts val="100"/>
              </a:spcBef>
            </a:pPr>
            <a:r>
              <a:rPr lang="en-GB" sz="1200" spc="-40" dirty="0">
                <a:solidFill>
                  <a:srgbClr val="3A3838"/>
                </a:solidFill>
                <a:latin typeface="Verdana"/>
                <a:cs typeface="Verdana"/>
              </a:rPr>
              <a:t>Data review underway</a:t>
            </a:r>
          </a:p>
          <a:p>
            <a:pPr marL="12700" marR="5080">
              <a:lnSpc>
                <a:spcPct val="100000"/>
              </a:lnSpc>
              <a:spcBef>
                <a:spcPts val="100"/>
              </a:spcBef>
            </a:pPr>
            <a:r>
              <a:rPr lang="en-GB" sz="1200" spc="-40" dirty="0">
                <a:solidFill>
                  <a:srgbClr val="3A3838"/>
                </a:solidFill>
                <a:latin typeface="Verdana"/>
                <a:cs typeface="Verdana"/>
              </a:rPr>
              <a:t>Seeking Joint Venture partner</a:t>
            </a:r>
          </a:p>
          <a:p>
            <a:pPr marL="12700" marR="5080">
              <a:lnSpc>
                <a:spcPct val="100000"/>
              </a:lnSpc>
              <a:spcBef>
                <a:spcPts val="100"/>
              </a:spcBef>
            </a:pPr>
            <a:endParaRPr sz="1200" dirty="0">
              <a:latin typeface="Verdana"/>
              <a:cs typeface="Verdana"/>
            </a:endParaRPr>
          </a:p>
        </p:txBody>
      </p:sp>
      <p:sp>
        <p:nvSpPr>
          <p:cNvPr id="28" name="object 7">
            <a:extLst>
              <a:ext uri="{FF2B5EF4-FFF2-40B4-BE49-F238E27FC236}">
                <a16:creationId xmlns:a16="http://schemas.microsoft.com/office/drawing/2014/main" id="{BCE775DD-25FE-4562-9A47-0690EA8DD6EB}"/>
              </a:ext>
            </a:extLst>
          </p:cNvPr>
          <p:cNvSpPr txBox="1">
            <a:spLocks noGrp="1"/>
          </p:cNvSpPr>
          <p:nvPr>
            <p:ph type="sldNum" sz="quarter" idx="7"/>
          </p:nvPr>
        </p:nvSpPr>
        <p:spPr>
          <a:xfrm>
            <a:off x="10912270" y="6490287"/>
            <a:ext cx="1104265" cy="179704"/>
          </a:xfrm>
          <a:prstGeom prst="rect">
            <a:avLst/>
          </a:prstGeom>
        </p:spPr>
        <p:txBody>
          <a:bodyPr vert="horz" wrap="square" lIns="0" tIns="12700" rIns="0" bIns="0" rtlCol="0">
            <a:spAutoFit/>
          </a:bodyPr>
          <a:lstStyle/>
          <a:p>
            <a:pPr marL="12700">
              <a:lnSpc>
                <a:spcPct val="100000"/>
              </a:lnSpc>
              <a:spcBef>
                <a:spcPts val="100"/>
              </a:spcBef>
            </a:pPr>
            <a:r>
              <a:rPr spc="-10" dirty="0"/>
              <a:t>AIM:UFO</a:t>
            </a:r>
            <a:r>
              <a:rPr spc="10" dirty="0"/>
              <a:t> </a:t>
            </a:r>
            <a:r>
              <a:rPr spc="-5" dirty="0"/>
              <a:t>|</a:t>
            </a:r>
            <a:r>
              <a:rPr spc="300" dirty="0"/>
              <a:t> </a:t>
            </a:r>
            <a:fld id="{81D60167-4931-47E6-BA6A-407CBD079E47}" type="slidenum">
              <a:rPr spc="-5" dirty="0">
                <a:solidFill>
                  <a:srgbClr val="AA9F75"/>
                </a:solidFill>
              </a:rPr>
              <a:t>5</a:t>
            </a:fld>
            <a:endParaRPr spc="-5" dirty="0">
              <a:solidFill>
                <a:srgbClr val="AA9F75"/>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object 2">
            <a:extLst>
              <a:ext uri="{FF2B5EF4-FFF2-40B4-BE49-F238E27FC236}">
                <a16:creationId xmlns:a16="http://schemas.microsoft.com/office/drawing/2014/main" id="{05D36F49-268A-4CB8-AD52-E746B5CE29FB}"/>
              </a:ext>
            </a:extLst>
          </p:cNvPr>
          <p:cNvPicPr/>
          <p:nvPr/>
        </p:nvPicPr>
        <p:blipFill>
          <a:blip r:embed="rId3" cstate="print"/>
          <a:stretch>
            <a:fillRect/>
          </a:stretch>
        </p:blipFill>
        <p:spPr>
          <a:xfrm>
            <a:off x="1225296" y="2921507"/>
            <a:ext cx="7027163" cy="3936491"/>
          </a:xfrm>
          <a:prstGeom prst="rect">
            <a:avLst/>
          </a:prstGeom>
        </p:spPr>
      </p:pic>
      <p:grpSp>
        <p:nvGrpSpPr>
          <p:cNvPr id="32" name="Group 31">
            <a:extLst>
              <a:ext uri="{FF2B5EF4-FFF2-40B4-BE49-F238E27FC236}">
                <a16:creationId xmlns:a16="http://schemas.microsoft.com/office/drawing/2014/main" id="{FE72377F-7517-485E-9BA0-CF7291B408FA}"/>
              </a:ext>
            </a:extLst>
          </p:cNvPr>
          <p:cNvGrpSpPr/>
          <p:nvPr/>
        </p:nvGrpSpPr>
        <p:grpSpPr>
          <a:xfrm>
            <a:off x="708247" y="4638228"/>
            <a:ext cx="2263553" cy="2219772"/>
            <a:chOff x="708247" y="4638228"/>
            <a:chExt cx="2263553" cy="2219772"/>
          </a:xfrm>
        </p:grpSpPr>
        <p:sp>
          <p:nvSpPr>
            <p:cNvPr id="5" name="object 5"/>
            <p:cNvSpPr/>
            <p:nvPr/>
          </p:nvSpPr>
          <p:spPr>
            <a:xfrm>
              <a:off x="708247" y="4638228"/>
              <a:ext cx="2044352" cy="2219772"/>
            </a:xfrm>
            <a:custGeom>
              <a:avLst/>
              <a:gdLst/>
              <a:ahLst/>
              <a:cxnLst/>
              <a:rect l="l" t="t" r="r" b="b"/>
              <a:pathLst>
                <a:path w="2822575" h="3055620">
                  <a:moveTo>
                    <a:pt x="2822448" y="0"/>
                  </a:moveTo>
                  <a:lnTo>
                    <a:pt x="470420" y="0"/>
                  </a:lnTo>
                  <a:lnTo>
                    <a:pt x="422323" y="2428"/>
                  </a:lnTo>
                  <a:lnTo>
                    <a:pt x="375615" y="9557"/>
                  </a:lnTo>
                  <a:lnTo>
                    <a:pt x="330532" y="21149"/>
                  </a:lnTo>
                  <a:lnTo>
                    <a:pt x="287312" y="36968"/>
                  </a:lnTo>
                  <a:lnTo>
                    <a:pt x="246191" y="56777"/>
                  </a:lnTo>
                  <a:lnTo>
                    <a:pt x="207405" y="80341"/>
                  </a:lnTo>
                  <a:lnTo>
                    <a:pt x="171190" y="107421"/>
                  </a:lnTo>
                  <a:lnTo>
                    <a:pt x="137783" y="137783"/>
                  </a:lnTo>
                  <a:lnTo>
                    <a:pt x="107421" y="171190"/>
                  </a:lnTo>
                  <a:lnTo>
                    <a:pt x="80341" y="207405"/>
                  </a:lnTo>
                  <a:lnTo>
                    <a:pt x="56777" y="246191"/>
                  </a:lnTo>
                  <a:lnTo>
                    <a:pt x="36968" y="287312"/>
                  </a:lnTo>
                  <a:lnTo>
                    <a:pt x="21149" y="330532"/>
                  </a:lnTo>
                  <a:lnTo>
                    <a:pt x="9557" y="375615"/>
                  </a:lnTo>
                  <a:lnTo>
                    <a:pt x="2428" y="422323"/>
                  </a:lnTo>
                  <a:lnTo>
                    <a:pt x="0" y="470420"/>
                  </a:lnTo>
                  <a:lnTo>
                    <a:pt x="0" y="3055620"/>
                  </a:lnTo>
                  <a:lnTo>
                    <a:pt x="2457078" y="3055620"/>
                  </a:lnTo>
                  <a:lnTo>
                    <a:pt x="2491915" y="3046662"/>
                  </a:lnTo>
                  <a:lnTo>
                    <a:pt x="2535135" y="3030843"/>
                  </a:lnTo>
                  <a:lnTo>
                    <a:pt x="2576256" y="3011034"/>
                  </a:lnTo>
                  <a:lnTo>
                    <a:pt x="2615042" y="2987470"/>
                  </a:lnTo>
                  <a:lnTo>
                    <a:pt x="2651257" y="2960390"/>
                  </a:lnTo>
                  <a:lnTo>
                    <a:pt x="2684664" y="2930028"/>
                  </a:lnTo>
                  <a:lnTo>
                    <a:pt x="2715026" y="2896621"/>
                  </a:lnTo>
                  <a:lnTo>
                    <a:pt x="2742106" y="2860406"/>
                  </a:lnTo>
                  <a:lnTo>
                    <a:pt x="2765670" y="2821620"/>
                  </a:lnTo>
                  <a:lnTo>
                    <a:pt x="2785479" y="2780499"/>
                  </a:lnTo>
                  <a:lnTo>
                    <a:pt x="2801298" y="2737279"/>
                  </a:lnTo>
                  <a:lnTo>
                    <a:pt x="2812890" y="2692196"/>
                  </a:lnTo>
                  <a:lnTo>
                    <a:pt x="2820019" y="2645488"/>
                  </a:lnTo>
                  <a:lnTo>
                    <a:pt x="2822448" y="2597391"/>
                  </a:lnTo>
                  <a:lnTo>
                    <a:pt x="2822448" y="0"/>
                  </a:lnTo>
                  <a:close/>
                </a:path>
              </a:pathLst>
            </a:custGeom>
            <a:solidFill>
              <a:srgbClr val="C7BA87"/>
            </a:solidFill>
          </p:spPr>
          <p:txBody>
            <a:bodyPr wrap="square" lIns="0" tIns="0" rIns="0" bIns="0" rtlCol="0"/>
            <a:lstStyle/>
            <a:p>
              <a:endParaRPr dirty="0"/>
            </a:p>
          </p:txBody>
        </p:sp>
        <p:sp>
          <p:nvSpPr>
            <p:cNvPr id="10" name="object 10"/>
            <p:cNvSpPr txBox="1"/>
            <p:nvPr/>
          </p:nvSpPr>
          <p:spPr>
            <a:xfrm>
              <a:off x="754951" y="4853110"/>
              <a:ext cx="2216849" cy="1220206"/>
            </a:xfrm>
            <a:prstGeom prst="rect">
              <a:avLst/>
            </a:prstGeom>
          </p:spPr>
          <p:txBody>
            <a:bodyPr vert="horz" wrap="square" lIns="0" tIns="12065" rIns="0" bIns="0" rtlCol="0">
              <a:spAutoFit/>
            </a:bodyPr>
            <a:lstStyle/>
            <a:p>
              <a:pPr marL="553720">
                <a:lnSpc>
                  <a:spcPct val="100000"/>
                </a:lnSpc>
                <a:spcBef>
                  <a:spcPts val="95"/>
                </a:spcBef>
              </a:pPr>
              <a:r>
                <a:rPr lang="en-GB" sz="1400" b="1" spc="-10" dirty="0">
                  <a:solidFill>
                    <a:srgbClr val="9B4413"/>
                  </a:solidFill>
                  <a:latin typeface="Verdana"/>
                  <a:cs typeface="Verdana"/>
                </a:rPr>
                <a:t> ACQUIRE</a:t>
              </a:r>
              <a:endParaRPr sz="1400" dirty="0">
                <a:latin typeface="Verdana"/>
                <a:cs typeface="Verdana"/>
              </a:endParaRPr>
            </a:p>
            <a:p>
              <a:pPr>
                <a:lnSpc>
                  <a:spcPct val="100000"/>
                </a:lnSpc>
              </a:pPr>
              <a:endParaRPr sz="1650" dirty="0">
                <a:latin typeface="Verdana"/>
                <a:cs typeface="Verdana"/>
              </a:endParaRPr>
            </a:p>
            <a:p>
              <a:pPr marL="12700" marR="342900">
                <a:lnSpc>
                  <a:spcPct val="100000"/>
                </a:lnSpc>
              </a:pPr>
              <a:r>
                <a:rPr sz="1200" b="1" spc="-5" dirty="0">
                  <a:solidFill>
                    <a:srgbClr val="3A3838"/>
                  </a:solidFill>
                  <a:latin typeface="Verdana"/>
                  <a:cs typeface="Verdana"/>
                </a:rPr>
                <a:t>Low-cost acquisitions</a:t>
              </a:r>
              <a:r>
                <a:rPr lang="en-GB" sz="1200" b="1" spc="-5" dirty="0">
                  <a:solidFill>
                    <a:srgbClr val="3A3838"/>
                  </a:solidFill>
                  <a:latin typeface="Verdana"/>
                  <a:cs typeface="Verdana"/>
                </a:rPr>
                <a:t> focused on precious and base metals with positive price outlook</a:t>
              </a:r>
              <a:endParaRPr sz="1200" dirty="0">
                <a:latin typeface="Verdana"/>
                <a:cs typeface="Verdana"/>
              </a:endParaRPr>
            </a:p>
          </p:txBody>
        </p:sp>
        <p:pic>
          <p:nvPicPr>
            <p:cNvPr id="14" name="object 14"/>
            <p:cNvPicPr/>
            <p:nvPr/>
          </p:nvPicPr>
          <p:blipFill>
            <a:blip r:embed="rId4" cstate="print"/>
            <a:stretch>
              <a:fillRect/>
            </a:stretch>
          </p:blipFill>
          <p:spPr>
            <a:xfrm>
              <a:off x="900272" y="4832298"/>
              <a:ext cx="423198" cy="242606"/>
            </a:xfrm>
            <a:prstGeom prst="rect">
              <a:avLst/>
            </a:prstGeom>
          </p:spPr>
        </p:pic>
      </p:grpSp>
      <p:grpSp>
        <p:nvGrpSpPr>
          <p:cNvPr id="30" name="Group 29">
            <a:extLst>
              <a:ext uri="{FF2B5EF4-FFF2-40B4-BE49-F238E27FC236}">
                <a16:creationId xmlns:a16="http://schemas.microsoft.com/office/drawing/2014/main" id="{051F070F-D8EF-4F53-B46B-CE2811D184FB}"/>
              </a:ext>
            </a:extLst>
          </p:cNvPr>
          <p:cNvGrpSpPr/>
          <p:nvPr/>
        </p:nvGrpSpPr>
        <p:grpSpPr>
          <a:xfrm>
            <a:off x="6045199" y="2667000"/>
            <a:ext cx="2446258" cy="2438400"/>
            <a:chOff x="6248400" y="2514600"/>
            <a:chExt cx="2446258" cy="2438400"/>
          </a:xfrm>
        </p:grpSpPr>
        <p:sp>
          <p:nvSpPr>
            <p:cNvPr id="2" name="object 2"/>
            <p:cNvSpPr/>
            <p:nvPr/>
          </p:nvSpPr>
          <p:spPr>
            <a:xfrm>
              <a:off x="6248400" y="2514600"/>
              <a:ext cx="2014458" cy="2438400"/>
            </a:xfrm>
            <a:custGeom>
              <a:avLst/>
              <a:gdLst/>
              <a:ahLst/>
              <a:cxnLst/>
              <a:rect l="l" t="t" r="r" b="b"/>
              <a:pathLst>
                <a:path w="2781300" h="3581400">
                  <a:moveTo>
                    <a:pt x="2781299" y="0"/>
                  </a:moveTo>
                  <a:lnTo>
                    <a:pt x="463562" y="0"/>
                  </a:lnTo>
                  <a:lnTo>
                    <a:pt x="416165" y="2393"/>
                  </a:lnTo>
                  <a:lnTo>
                    <a:pt x="370138" y="9417"/>
                  </a:lnTo>
                  <a:lnTo>
                    <a:pt x="325713" y="20840"/>
                  </a:lnTo>
                  <a:lnTo>
                    <a:pt x="283122" y="36428"/>
                  </a:lnTo>
                  <a:lnTo>
                    <a:pt x="242600" y="55949"/>
                  </a:lnTo>
                  <a:lnTo>
                    <a:pt x="204380" y="79169"/>
                  </a:lnTo>
                  <a:lnTo>
                    <a:pt x="168693" y="105854"/>
                  </a:lnTo>
                  <a:lnTo>
                    <a:pt x="135774" y="135774"/>
                  </a:lnTo>
                  <a:lnTo>
                    <a:pt x="105854" y="168693"/>
                  </a:lnTo>
                  <a:lnTo>
                    <a:pt x="79169" y="204380"/>
                  </a:lnTo>
                  <a:lnTo>
                    <a:pt x="55949" y="242600"/>
                  </a:lnTo>
                  <a:lnTo>
                    <a:pt x="36428" y="283122"/>
                  </a:lnTo>
                  <a:lnTo>
                    <a:pt x="20840" y="325713"/>
                  </a:lnTo>
                  <a:lnTo>
                    <a:pt x="9417" y="370138"/>
                  </a:lnTo>
                  <a:lnTo>
                    <a:pt x="2393" y="416165"/>
                  </a:lnTo>
                  <a:lnTo>
                    <a:pt x="0" y="463562"/>
                  </a:lnTo>
                  <a:lnTo>
                    <a:pt x="0" y="3581400"/>
                  </a:lnTo>
                  <a:lnTo>
                    <a:pt x="2317737" y="3581400"/>
                  </a:lnTo>
                  <a:lnTo>
                    <a:pt x="2365134" y="3579006"/>
                  </a:lnTo>
                  <a:lnTo>
                    <a:pt x="2411161" y="3571982"/>
                  </a:lnTo>
                  <a:lnTo>
                    <a:pt x="2455586" y="3560559"/>
                  </a:lnTo>
                  <a:lnTo>
                    <a:pt x="2498177" y="3544971"/>
                  </a:lnTo>
                  <a:lnTo>
                    <a:pt x="2538699" y="3525450"/>
                  </a:lnTo>
                  <a:lnTo>
                    <a:pt x="2576919" y="3502230"/>
                  </a:lnTo>
                  <a:lnTo>
                    <a:pt x="2612606" y="3475545"/>
                  </a:lnTo>
                  <a:lnTo>
                    <a:pt x="2645525" y="3445625"/>
                  </a:lnTo>
                  <a:lnTo>
                    <a:pt x="2675445" y="3412706"/>
                  </a:lnTo>
                  <a:lnTo>
                    <a:pt x="2702130" y="3377019"/>
                  </a:lnTo>
                  <a:lnTo>
                    <a:pt x="2725350" y="3338799"/>
                  </a:lnTo>
                  <a:lnTo>
                    <a:pt x="2744871" y="3298277"/>
                  </a:lnTo>
                  <a:lnTo>
                    <a:pt x="2760459" y="3255686"/>
                  </a:lnTo>
                  <a:lnTo>
                    <a:pt x="2771882" y="3211261"/>
                  </a:lnTo>
                  <a:lnTo>
                    <a:pt x="2778906" y="3165234"/>
                  </a:lnTo>
                  <a:lnTo>
                    <a:pt x="2781299" y="3117837"/>
                  </a:lnTo>
                  <a:lnTo>
                    <a:pt x="2781299" y="0"/>
                  </a:lnTo>
                  <a:close/>
                </a:path>
              </a:pathLst>
            </a:custGeom>
            <a:solidFill>
              <a:srgbClr val="C7BA87"/>
            </a:solidFill>
          </p:spPr>
          <p:txBody>
            <a:bodyPr wrap="square" lIns="0" tIns="0" rIns="0" bIns="0" rtlCol="0"/>
            <a:lstStyle/>
            <a:p>
              <a:endParaRPr dirty="0"/>
            </a:p>
          </p:txBody>
        </p:sp>
        <p:sp>
          <p:nvSpPr>
            <p:cNvPr id="11" name="object 11"/>
            <p:cNvSpPr txBox="1"/>
            <p:nvPr/>
          </p:nvSpPr>
          <p:spPr>
            <a:xfrm>
              <a:off x="6373827" y="2691992"/>
              <a:ext cx="2320831" cy="1184299"/>
            </a:xfrm>
            <a:prstGeom prst="rect">
              <a:avLst/>
            </a:prstGeom>
          </p:spPr>
          <p:txBody>
            <a:bodyPr vert="horz" wrap="square" lIns="0" tIns="12065" rIns="0" bIns="0" rtlCol="0">
              <a:spAutoFit/>
            </a:bodyPr>
            <a:lstStyle/>
            <a:p>
              <a:pPr marL="553720">
                <a:spcBef>
                  <a:spcPts val="95"/>
                </a:spcBef>
              </a:pPr>
              <a:r>
                <a:rPr sz="1400" b="1" spc="-10" dirty="0">
                  <a:solidFill>
                    <a:srgbClr val="9B4413"/>
                  </a:solidFill>
                  <a:latin typeface="Verdana"/>
                </a:rPr>
                <a:t>PARTNER</a:t>
              </a:r>
            </a:p>
            <a:p>
              <a:pPr marL="12700" marR="391795">
                <a:lnSpc>
                  <a:spcPct val="100000"/>
                </a:lnSpc>
                <a:spcBef>
                  <a:spcPts val="1650"/>
                </a:spcBef>
              </a:pPr>
              <a:r>
                <a:rPr lang="en-GB" sz="1200" b="1" spc="-15" dirty="0">
                  <a:solidFill>
                    <a:srgbClr val="3A3838"/>
                  </a:solidFill>
                  <a:latin typeface="Verdana" panose="020B0604030504040204" pitchFamily="34" charset="0"/>
                  <a:ea typeface="Verdana" panose="020B0604030504040204" pitchFamily="34" charset="0"/>
                  <a:cs typeface="Calibri"/>
                </a:rPr>
                <a:t>Establish partnerships</a:t>
              </a:r>
              <a:r>
                <a:rPr sz="1200" b="1" spc="20" dirty="0">
                  <a:solidFill>
                    <a:srgbClr val="3A3838"/>
                  </a:solidFill>
                  <a:latin typeface="Verdana" panose="020B0604030504040204" pitchFamily="34" charset="0"/>
                  <a:ea typeface="Verdana" panose="020B0604030504040204" pitchFamily="34" charset="0"/>
                  <a:cs typeface="Calibri"/>
                </a:rPr>
                <a:t> </a:t>
              </a:r>
              <a:r>
                <a:rPr sz="1200" b="1" spc="-10" dirty="0">
                  <a:solidFill>
                    <a:srgbClr val="3A3838"/>
                  </a:solidFill>
                  <a:latin typeface="Verdana" panose="020B0604030504040204" pitchFamily="34" charset="0"/>
                  <a:ea typeface="Verdana" panose="020B0604030504040204" pitchFamily="34" charset="0"/>
                  <a:cs typeface="Calibri"/>
                </a:rPr>
                <a:t>to</a:t>
              </a:r>
              <a:r>
                <a:rPr sz="1200" b="1" spc="-15" dirty="0">
                  <a:solidFill>
                    <a:srgbClr val="3A3838"/>
                  </a:solidFill>
                  <a:latin typeface="Verdana" panose="020B0604030504040204" pitchFamily="34" charset="0"/>
                  <a:ea typeface="Verdana" panose="020B0604030504040204" pitchFamily="34" charset="0"/>
                  <a:cs typeface="Calibri"/>
                </a:rPr>
                <a:t> </a:t>
              </a:r>
              <a:r>
                <a:rPr sz="1200" b="1" spc="-10" dirty="0">
                  <a:solidFill>
                    <a:srgbClr val="3A3838"/>
                  </a:solidFill>
                  <a:latin typeface="Verdana" panose="020B0604030504040204" pitchFamily="34" charset="0"/>
                  <a:ea typeface="Verdana" panose="020B0604030504040204" pitchFamily="34" charset="0"/>
                  <a:cs typeface="Calibri"/>
                </a:rPr>
                <a:t>fund </a:t>
              </a:r>
              <a:r>
                <a:rPr lang="en-GB" sz="1200" b="1" spc="-10" dirty="0">
                  <a:solidFill>
                    <a:srgbClr val="3A3838"/>
                  </a:solidFill>
                  <a:latin typeface="Verdana" panose="020B0604030504040204" pitchFamily="34" charset="0"/>
                  <a:ea typeface="Verdana" panose="020B0604030504040204" pitchFamily="34" charset="0"/>
                  <a:cs typeface="Calibri"/>
                </a:rPr>
                <a:t>further</a:t>
              </a:r>
              <a:r>
                <a:rPr sz="1200" b="1" spc="-5" dirty="0">
                  <a:solidFill>
                    <a:srgbClr val="3A3838"/>
                  </a:solidFill>
                  <a:latin typeface="Verdana" panose="020B0604030504040204" pitchFamily="34" charset="0"/>
                  <a:ea typeface="Verdana" panose="020B0604030504040204" pitchFamily="34" charset="0"/>
                  <a:cs typeface="Calibri"/>
                </a:rPr>
                <a:t> </a:t>
              </a:r>
              <a:r>
                <a:rPr sz="1200" b="1" spc="-10" dirty="0">
                  <a:solidFill>
                    <a:srgbClr val="3A3838"/>
                  </a:solidFill>
                  <a:latin typeface="Verdana" panose="020B0604030504040204" pitchFamily="34" charset="0"/>
                  <a:ea typeface="Verdana" panose="020B0604030504040204" pitchFamily="34" charset="0"/>
                  <a:cs typeface="Calibri"/>
                </a:rPr>
                <a:t>exploration</a:t>
              </a:r>
              <a:r>
                <a:rPr sz="1200" b="1" spc="-5" dirty="0">
                  <a:solidFill>
                    <a:srgbClr val="3A3838"/>
                  </a:solidFill>
                  <a:latin typeface="Verdana" panose="020B0604030504040204" pitchFamily="34" charset="0"/>
                  <a:ea typeface="Verdana" panose="020B0604030504040204" pitchFamily="34" charset="0"/>
                  <a:cs typeface="Calibri"/>
                </a:rPr>
                <a:t> </a:t>
              </a:r>
              <a:r>
                <a:rPr sz="1200" b="1" spc="-10" dirty="0">
                  <a:solidFill>
                    <a:srgbClr val="3A3838"/>
                  </a:solidFill>
                  <a:latin typeface="Verdana" panose="020B0604030504040204" pitchFamily="34" charset="0"/>
                  <a:ea typeface="Verdana" panose="020B0604030504040204" pitchFamily="34" charset="0"/>
                  <a:cs typeface="Calibri"/>
                </a:rPr>
                <a:t>and development</a:t>
              </a:r>
              <a:endParaRPr sz="1200" dirty="0">
                <a:latin typeface="Verdana" panose="020B0604030504040204" pitchFamily="34" charset="0"/>
                <a:ea typeface="Verdana" panose="020B0604030504040204" pitchFamily="34" charset="0"/>
                <a:cs typeface="Calibri"/>
              </a:endParaRPr>
            </a:p>
          </p:txBody>
        </p:sp>
        <p:pic>
          <p:nvPicPr>
            <p:cNvPr id="16" name="object 16"/>
            <p:cNvPicPr/>
            <p:nvPr/>
          </p:nvPicPr>
          <p:blipFill>
            <a:blip r:embed="rId5" cstate="print"/>
            <a:stretch>
              <a:fillRect/>
            </a:stretch>
          </p:blipFill>
          <p:spPr>
            <a:xfrm>
              <a:off x="6411369" y="2718502"/>
              <a:ext cx="421945" cy="241326"/>
            </a:xfrm>
            <a:prstGeom prst="rect">
              <a:avLst/>
            </a:prstGeom>
          </p:spPr>
        </p:pic>
      </p:grpSp>
      <p:sp>
        <p:nvSpPr>
          <p:cNvPr id="17" name="object 17"/>
          <p:cNvSpPr txBox="1"/>
          <p:nvPr/>
        </p:nvSpPr>
        <p:spPr>
          <a:xfrm>
            <a:off x="11002185" y="6490287"/>
            <a:ext cx="1014094" cy="179705"/>
          </a:xfrm>
          <a:prstGeom prst="rect">
            <a:avLst/>
          </a:prstGeom>
        </p:spPr>
        <p:txBody>
          <a:bodyPr vert="horz" wrap="square" lIns="0" tIns="12700" rIns="0" bIns="0" rtlCol="0">
            <a:spAutoFit/>
          </a:bodyPr>
          <a:lstStyle/>
          <a:p>
            <a:pPr marL="12700">
              <a:lnSpc>
                <a:spcPct val="100000"/>
              </a:lnSpc>
              <a:spcBef>
                <a:spcPts val="100"/>
              </a:spcBef>
            </a:pPr>
            <a:r>
              <a:rPr sz="1000" b="1" spc="-10" dirty="0">
                <a:solidFill>
                  <a:srgbClr val="767070"/>
                </a:solidFill>
                <a:latin typeface="Verdana"/>
                <a:cs typeface="Verdana"/>
              </a:rPr>
              <a:t>AIM:UFO</a:t>
            </a:r>
            <a:r>
              <a:rPr sz="1000" b="1" spc="15" dirty="0">
                <a:solidFill>
                  <a:srgbClr val="767070"/>
                </a:solidFill>
                <a:latin typeface="Verdana"/>
                <a:cs typeface="Verdana"/>
              </a:rPr>
              <a:t> </a:t>
            </a:r>
            <a:r>
              <a:rPr sz="1000" b="1" spc="-5" dirty="0">
                <a:solidFill>
                  <a:srgbClr val="767070"/>
                </a:solidFill>
                <a:latin typeface="Verdana"/>
                <a:cs typeface="Verdana"/>
              </a:rPr>
              <a:t>|</a:t>
            </a:r>
            <a:r>
              <a:rPr sz="1000" b="1" spc="295" dirty="0">
                <a:solidFill>
                  <a:srgbClr val="767070"/>
                </a:solidFill>
                <a:latin typeface="Verdana"/>
                <a:cs typeface="Verdana"/>
              </a:rPr>
              <a:t> </a:t>
            </a:r>
            <a:fld id="{81D60167-4931-47E6-BA6A-407CBD079E47}" type="slidenum">
              <a:rPr sz="1000" b="1" spc="-5" dirty="0">
                <a:solidFill>
                  <a:srgbClr val="AA9F75"/>
                </a:solidFill>
                <a:latin typeface="Verdana"/>
                <a:cs typeface="Verdana"/>
              </a:rPr>
              <a:t>6</a:t>
            </a:fld>
            <a:endParaRPr sz="1000" dirty="0">
              <a:latin typeface="Verdana"/>
              <a:cs typeface="Verdana"/>
            </a:endParaRPr>
          </a:p>
        </p:txBody>
      </p:sp>
      <p:grpSp>
        <p:nvGrpSpPr>
          <p:cNvPr id="29" name="Group 28">
            <a:extLst>
              <a:ext uri="{FF2B5EF4-FFF2-40B4-BE49-F238E27FC236}">
                <a16:creationId xmlns:a16="http://schemas.microsoft.com/office/drawing/2014/main" id="{121ED85B-85D0-41F5-8B4D-2F0C09BF6D7C}"/>
              </a:ext>
            </a:extLst>
          </p:cNvPr>
          <p:cNvGrpSpPr/>
          <p:nvPr/>
        </p:nvGrpSpPr>
        <p:grpSpPr>
          <a:xfrm>
            <a:off x="8763000" y="1168197"/>
            <a:ext cx="2236773" cy="3175203"/>
            <a:chOff x="8763000" y="777287"/>
            <a:chExt cx="2236773" cy="3175203"/>
          </a:xfrm>
        </p:grpSpPr>
        <p:sp>
          <p:nvSpPr>
            <p:cNvPr id="23" name="object 2">
              <a:extLst>
                <a:ext uri="{FF2B5EF4-FFF2-40B4-BE49-F238E27FC236}">
                  <a16:creationId xmlns:a16="http://schemas.microsoft.com/office/drawing/2014/main" id="{CCE09ACD-C95E-4582-B4E5-F0C61758ECD5}"/>
                </a:ext>
              </a:extLst>
            </p:cNvPr>
            <p:cNvSpPr/>
            <p:nvPr/>
          </p:nvSpPr>
          <p:spPr>
            <a:xfrm>
              <a:off x="8763000" y="777287"/>
              <a:ext cx="2014458" cy="3175203"/>
            </a:xfrm>
            <a:custGeom>
              <a:avLst/>
              <a:gdLst/>
              <a:ahLst/>
              <a:cxnLst/>
              <a:rect l="l" t="t" r="r" b="b"/>
              <a:pathLst>
                <a:path w="2781300" h="3581400">
                  <a:moveTo>
                    <a:pt x="2781299" y="0"/>
                  </a:moveTo>
                  <a:lnTo>
                    <a:pt x="463562" y="0"/>
                  </a:lnTo>
                  <a:lnTo>
                    <a:pt x="416165" y="2393"/>
                  </a:lnTo>
                  <a:lnTo>
                    <a:pt x="370138" y="9417"/>
                  </a:lnTo>
                  <a:lnTo>
                    <a:pt x="325713" y="20840"/>
                  </a:lnTo>
                  <a:lnTo>
                    <a:pt x="283122" y="36428"/>
                  </a:lnTo>
                  <a:lnTo>
                    <a:pt x="242600" y="55949"/>
                  </a:lnTo>
                  <a:lnTo>
                    <a:pt x="204380" y="79169"/>
                  </a:lnTo>
                  <a:lnTo>
                    <a:pt x="168693" y="105854"/>
                  </a:lnTo>
                  <a:lnTo>
                    <a:pt x="135774" y="135774"/>
                  </a:lnTo>
                  <a:lnTo>
                    <a:pt x="105854" y="168693"/>
                  </a:lnTo>
                  <a:lnTo>
                    <a:pt x="79169" y="204380"/>
                  </a:lnTo>
                  <a:lnTo>
                    <a:pt x="55949" y="242600"/>
                  </a:lnTo>
                  <a:lnTo>
                    <a:pt x="36428" y="283122"/>
                  </a:lnTo>
                  <a:lnTo>
                    <a:pt x="20840" y="325713"/>
                  </a:lnTo>
                  <a:lnTo>
                    <a:pt x="9417" y="370138"/>
                  </a:lnTo>
                  <a:lnTo>
                    <a:pt x="2393" y="416165"/>
                  </a:lnTo>
                  <a:lnTo>
                    <a:pt x="0" y="463562"/>
                  </a:lnTo>
                  <a:lnTo>
                    <a:pt x="0" y="3581400"/>
                  </a:lnTo>
                  <a:lnTo>
                    <a:pt x="2317737" y="3581400"/>
                  </a:lnTo>
                  <a:lnTo>
                    <a:pt x="2365134" y="3579006"/>
                  </a:lnTo>
                  <a:lnTo>
                    <a:pt x="2411161" y="3571982"/>
                  </a:lnTo>
                  <a:lnTo>
                    <a:pt x="2455586" y="3560559"/>
                  </a:lnTo>
                  <a:lnTo>
                    <a:pt x="2498177" y="3544971"/>
                  </a:lnTo>
                  <a:lnTo>
                    <a:pt x="2538699" y="3525450"/>
                  </a:lnTo>
                  <a:lnTo>
                    <a:pt x="2576919" y="3502230"/>
                  </a:lnTo>
                  <a:lnTo>
                    <a:pt x="2612606" y="3475545"/>
                  </a:lnTo>
                  <a:lnTo>
                    <a:pt x="2645525" y="3445625"/>
                  </a:lnTo>
                  <a:lnTo>
                    <a:pt x="2675445" y="3412706"/>
                  </a:lnTo>
                  <a:lnTo>
                    <a:pt x="2702130" y="3377019"/>
                  </a:lnTo>
                  <a:lnTo>
                    <a:pt x="2725350" y="3338799"/>
                  </a:lnTo>
                  <a:lnTo>
                    <a:pt x="2744871" y="3298277"/>
                  </a:lnTo>
                  <a:lnTo>
                    <a:pt x="2760459" y="3255686"/>
                  </a:lnTo>
                  <a:lnTo>
                    <a:pt x="2771882" y="3211261"/>
                  </a:lnTo>
                  <a:lnTo>
                    <a:pt x="2778906" y="3165234"/>
                  </a:lnTo>
                  <a:lnTo>
                    <a:pt x="2781299" y="3117837"/>
                  </a:lnTo>
                  <a:lnTo>
                    <a:pt x="2781299" y="0"/>
                  </a:lnTo>
                  <a:close/>
                </a:path>
              </a:pathLst>
            </a:custGeom>
            <a:solidFill>
              <a:srgbClr val="C7BA87"/>
            </a:solidFill>
          </p:spPr>
          <p:txBody>
            <a:bodyPr wrap="square" lIns="0" tIns="0" rIns="0" bIns="0" rtlCol="0"/>
            <a:lstStyle/>
            <a:p>
              <a:endParaRPr dirty="0"/>
            </a:p>
          </p:txBody>
        </p:sp>
        <p:pic>
          <p:nvPicPr>
            <p:cNvPr id="26" name="object 16">
              <a:extLst>
                <a:ext uri="{FF2B5EF4-FFF2-40B4-BE49-F238E27FC236}">
                  <a16:creationId xmlns:a16="http://schemas.microsoft.com/office/drawing/2014/main" id="{07BE51DC-5C55-4DE6-BEDD-206168472590}"/>
                </a:ext>
              </a:extLst>
            </p:cNvPr>
            <p:cNvPicPr/>
            <p:nvPr/>
          </p:nvPicPr>
          <p:blipFill>
            <a:blip r:embed="rId5" cstate="print"/>
            <a:stretch>
              <a:fillRect/>
            </a:stretch>
          </p:blipFill>
          <p:spPr>
            <a:xfrm>
              <a:off x="8925969" y="981190"/>
              <a:ext cx="421945" cy="241326"/>
            </a:xfrm>
            <a:prstGeom prst="rect">
              <a:avLst/>
            </a:prstGeom>
          </p:spPr>
        </p:pic>
        <p:sp>
          <p:nvSpPr>
            <p:cNvPr id="27" name="object 11">
              <a:extLst>
                <a:ext uri="{FF2B5EF4-FFF2-40B4-BE49-F238E27FC236}">
                  <a16:creationId xmlns:a16="http://schemas.microsoft.com/office/drawing/2014/main" id="{9847B487-4404-44EF-B4D7-8999FF85B91F}"/>
                </a:ext>
              </a:extLst>
            </p:cNvPr>
            <p:cNvSpPr txBox="1"/>
            <p:nvPr/>
          </p:nvSpPr>
          <p:spPr>
            <a:xfrm>
              <a:off x="8839200" y="990600"/>
              <a:ext cx="2160573" cy="1081706"/>
            </a:xfrm>
            <a:prstGeom prst="rect">
              <a:avLst/>
            </a:prstGeom>
          </p:spPr>
          <p:txBody>
            <a:bodyPr vert="horz" wrap="square" lIns="0" tIns="12065" rIns="0" bIns="0" rtlCol="0">
              <a:spAutoFit/>
            </a:bodyPr>
            <a:lstStyle/>
            <a:p>
              <a:pPr marL="553720">
                <a:spcBef>
                  <a:spcPts val="95"/>
                </a:spcBef>
                <a:spcAft>
                  <a:spcPts val="600"/>
                </a:spcAft>
              </a:pPr>
              <a:r>
                <a:rPr lang="en-GB" sz="1400" b="1" spc="-10" dirty="0">
                  <a:solidFill>
                    <a:srgbClr val="9B4413"/>
                  </a:solidFill>
                  <a:latin typeface="Verdana"/>
                </a:rPr>
                <a:t>GROW</a:t>
              </a:r>
              <a:endParaRPr sz="1400" b="1" spc="-10" dirty="0">
                <a:solidFill>
                  <a:srgbClr val="9B4413"/>
                </a:solidFill>
                <a:latin typeface="Verdana"/>
              </a:endParaRPr>
            </a:p>
            <a:p>
              <a:pPr marL="12700" marR="5080">
                <a:lnSpc>
                  <a:spcPct val="100000"/>
                </a:lnSpc>
                <a:spcBef>
                  <a:spcPts val="95"/>
                </a:spcBef>
              </a:pPr>
              <a:r>
                <a:rPr lang="en-GB" sz="1200" b="1" spc="-5" dirty="0">
                  <a:solidFill>
                    <a:srgbClr val="3A3838"/>
                  </a:solidFill>
                  <a:latin typeface="Verdana" panose="020B0604030504040204" pitchFamily="34" charset="0"/>
                  <a:ea typeface="Verdana" panose="020B0604030504040204" pitchFamily="34" charset="0"/>
                  <a:cs typeface="Calibri"/>
                </a:rPr>
                <a:t>Enhance shareholder </a:t>
              </a:r>
              <a:r>
                <a:rPr lang="en-GB" sz="1200" b="1" spc="-350" dirty="0">
                  <a:solidFill>
                    <a:srgbClr val="3A3838"/>
                  </a:solidFill>
                  <a:latin typeface="Verdana" panose="020B0604030504040204" pitchFamily="34" charset="0"/>
                  <a:ea typeface="Verdana" panose="020B0604030504040204" pitchFamily="34" charset="0"/>
                  <a:cs typeface="Calibri"/>
                </a:rPr>
                <a:t> </a:t>
              </a:r>
              <a:r>
                <a:rPr lang="en-GB" sz="1200" b="1" spc="-10" dirty="0">
                  <a:solidFill>
                    <a:srgbClr val="3A3838"/>
                  </a:solidFill>
                  <a:latin typeface="Verdana" panose="020B0604030504040204" pitchFamily="34" charset="0"/>
                  <a:ea typeface="Verdana" panose="020B0604030504040204" pitchFamily="34" charset="0"/>
                  <a:cs typeface="Calibri"/>
                </a:rPr>
                <a:t>value</a:t>
              </a:r>
              <a:r>
                <a:rPr lang="en-GB" sz="1200" b="1" spc="-20" dirty="0">
                  <a:solidFill>
                    <a:srgbClr val="3A3838"/>
                  </a:solidFill>
                  <a:latin typeface="Verdana" panose="020B0604030504040204" pitchFamily="34" charset="0"/>
                  <a:ea typeface="Verdana" panose="020B0604030504040204" pitchFamily="34" charset="0"/>
                  <a:cs typeface="Calibri"/>
                </a:rPr>
                <a:t> </a:t>
              </a:r>
              <a:r>
                <a:rPr lang="en-GB" sz="1200" b="1" spc="-10" dirty="0">
                  <a:solidFill>
                    <a:srgbClr val="3A3838"/>
                  </a:solidFill>
                  <a:latin typeface="Verdana" panose="020B0604030504040204" pitchFamily="34" charset="0"/>
                  <a:ea typeface="Verdana" panose="020B0604030504040204" pitchFamily="34" charset="0"/>
                  <a:cs typeface="Calibri"/>
                </a:rPr>
                <a:t>through</a:t>
              </a:r>
              <a:r>
                <a:rPr lang="en-GB" sz="1200" b="1" spc="25" dirty="0">
                  <a:solidFill>
                    <a:srgbClr val="3A3838"/>
                  </a:solidFill>
                  <a:latin typeface="Verdana" panose="020B0604030504040204" pitchFamily="34" charset="0"/>
                  <a:ea typeface="Verdana" panose="020B0604030504040204" pitchFamily="34" charset="0"/>
                  <a:cs typeface="Calibri"/>
                </a:rPr>
                <a:t> </a:t>
              </a:r>
            </a:p>
            <a:p>
              <a:pPr marL="12700" marR="5080">
                <a:lnSpc>
                  <a:spcPct val="100000"/>
                </a:lnSpc>
                <a:spcBef>
                  <a:spcPts val="95"/>
                </a:spcBef>
              </a:pPr>
              <a:r>
                <a:rPr lang="en-GB" sz="1200" b="1" spc="-5" dirty="0">
                  <a:solidFill>
                    <a:srgbClr val="3A3838"/>
                  </a:solidFill>
                  <a:latin typeface="Verdana" panose="020B0604030504040204" pitchFamily="34" charset="0"/>
                  <a:ea typeface="Verdana" panose="020B0604030504040204" pitchFamily="34" charset="0"/>
                  <a:cs typeface="Calibri"/>
                </a:rPr>
                <a:t>incubation and </a:t>
              </a:r>
            </a:p>
            <a:p>
              <a:pPr marL="12700" marR="5080">
                <a:lnSpc>
                  <a:spcPct val="100000"/>
                </a:lnSpc>
                <a:spcBef>
                  <a:spcPts val="95"/>
                </a:spcBef>
              </a:pPr>
              <a:r>
                <a:rPr lang="en-GB" sz="1200" b="1" spc="-10" dirty="0">
                  <a:solidFill>
                    <a:srgbClr val="3A3838"/>
                  </a:solidFill>
                  <a:latin typeface="Verdana" panose="020B0604030504040204" pitchFamily="34" charset="0"/>
                  <a:ea typeface="Verdana" panose="020B0604030504040204" pitchFamily="34" charset="0"/>
                  <a:cs typeface="Calibri"/>
                </a:rPr>
                <a:t>asset </a:t>
              </a:r>
              <a:r>
                <a:rPr lang="en-GB" sz="1200" b="1" spc="-5" dirty="0">
                  <a:solidFill>
                    <a:srgbClr val="3A3838"/>
                  </a:solidFill>
                  <a:latin typeface="Verdana" panose="020B0604030504040204" pitchFamily="34" charset="0"/>
                  <a:ea typeface="Verdana" panose="020B0604030504040204" pitchFamily="34" charset="0"/>
                  <a:cs typeface="Calibri"/>
                </a:rPr>
                <a:t>realisation</a:t>
              </a:r>
              <a:endParaRPr lang="en-GB" sz="1200" dirty="0">
                <a:latin typeface="Verdana" panose="020B0604030504040204" pitchFamily="34" charset="0"/>
                <a:ea typeface="Verdana" panose="020B0604030504040204" pitchFamily="34" charset="0"/>
                <a:cs typeface="Calibri"/>
              </a:endParaRPr>
            </a:p>
          </p:txBody>
        </p:sp>
      </p:grpSp>
      <p:grpSp>
        <p:nvGrpSpPr>
          <p:cNvPr id="31" name="Group 30">
            <a:extLst>
              <a:ext uri="{FF2B5EF4-FFF2-40B4-BE49-F238E27FC236}">
                <a16:creationId xmlns:a16="http://schemas.microsoft.com/office/drawing/2014/main" id="{59C6D12B-D5E3-428D-A076-1A6DFDFC858C}"/>
              </a:ext>
            </a:extLst>
          </p:cNvPr>
          <p:cNvGrpSpPr/>
          <p:nvPr/>
        </p:nvGrpSpPr>
        <p:grpSpPr>
          <a:xfrm>
            <a:off x="3403600" y="3886200"/>
            <a:ext cx="2209799" cy="2219772"/>
            <a:chOff x="3505200" y="3952428"/>
            <a:chExt cx="2209799" cy="2219772"/>
          </a:xfrm>
        </p:grpSpPr>
        <p:sp>
          <p:nvSpPr>
            <p:cNvPr id="3" name="object 3"/>
            <p:cNvSpPr/>
            <p:nvPr/>
          </p:nvSpPr>
          <p:spPr>
            <a:xfrm>
              <a:off x="3505200" y="3952428"/>
              <a:ext cx="2044352" cy="2219772"/>
            </a:xfrm>
            <a:custGeom>
              <a:avLst/>
              <a:gdLst/>
              <a:ahLst/>
              <a:cxnLst/>
              <a:rect l="l" t="t" r="r" b="b"/>
              <a:pathLst>
                <a:path w="2822575" h="3581400">
                  <a:moveTo>
                    <a:pt x="2822448" y="0"/>
                  </a:moveTo>
                  <a:lnTo>
                    <a:pt x="470420" y="0"/>
                  </a:lnTo>
                  <a:lnTo>
                    <a:pt x="422323" y="2428"/>
                  </a:lnTo>
                  <a:lnTo>
                    <a:pt x="375615" y="9557"/>
                  </a:lnTo>
                  <a:lnTo>
                    <a:pt x="330532" y="21149"/>
                  </a:lnTo>
                  <a:lnTo>
                    <a:pt x="287312" y="36968"/>
                  </a:lnTo>
                  <a:lnTo>
                    <a:pt x="246191" y="56777"/>
                  </a:lnTo>
                  <a:lnTo>
                    <a:pt x="207405" y="80341"/>
                  </a:lnTo>
                  <a:lnTo>
                    <a:pt x="171190" y="107421"/>
                  </a:lnTo>
                  <a:lnTo>
                    <a:pt x="137783" y="137783"/>
                  </a:lnTo>
                  <a:lnTo>
                    <a:pt x="107421" y="171190"/>
                  </a:lnTo>
                  <a:lnTo>
                    <a:pt x="80341" y="207405"/>
                  </a:lnTo>
                  <a:lnTo>
                    <a:pt x="56777" y="246191"/>
                  </a:lnTo>
                  <a:lnTo>
                    <a:pt x="36968" y="287312"/>
                  </a:lnTo>
                  <a:lnTo>
                    <a:pt x="21149" y="330532"/>
                  </a:lnTo>
                  <a:lnTo>
                    <a:pt x="9557" y="375615"/>
                  </a:lnTo>
                  <a:lnTo>
                    <a:pt x="2428" y="422323"/>
                  </a:lnTo>
                  <a:lnTo>
                    <a:pt x="0" y="470420"/>
                  </a:lnTo>
                  <a:lnTo>
                    <a:pt x="0" y="3581400"/>
                  </a:lnTo>
                  <a:lnTo>
                    <a:pt x="2352027" y="3581400"/>
                  </a:lnTo>
                  <a:lnTo>
                    <a:pt x="2400124" y="3578971"/>
                  </a:lnTo>
                  <a:lnTo>
                    <a:pt x="2446832" y="3571842"/>
                  </a:lnTo>
                  <a:lnTo>
                    <a:pt x="2491915" y="3560250"/>
                  </a:lnTo>
                  <a:lnTo>
                    <a:pt x="2535135" y="3544431"/>
                  </a:lnTo>
                  <a:lnTo>
                    <a:pt x="2576256" y="3524622"/>
                  </a:lnTo>
                  <a:lnTo>
                    <a:pt x="2615042" y="3501058"/>
                  </a:lnTo>
                  <a:lnTo>
                    <a:pt x="2651257" y="3473978"/>
                  </a:lnTo>
                  <a:lnTo>
                    <a:pt x="2684664" y="3443616"/>
                  </a:lnTo>
                  <a:lnTo>
                    <a:pt x="2715026" y="3410209"/>
                  </a:lnTo>
                  <a:lnTo>
                    <a:pt x="2742106" y="3373994"/>
                  </a:lnTo>
                  <a:lnTo>
                    <a:pt x="2765670" y="3335208"/>
                  </a:lnTo>
                  <a:lnTo>
                    <a:pt x="2785479" y="3294087"/>
                  </a:lnTo>
                  <a:lnTo>
                    <a:pt x="2801298" y="3250867"/>
                  </a:lnTo>
                  <a:lnTo>
                    <a:pt x="2812890" y="3205784"/>
                  </a:lnTo>
                  <a:lnTo>
                    <a:pt x="2820019" y="3159076"/>
                  </a:lnTo>
                  <a:lnTo>
                    <a:pt x="2822448" y="3110979"/>
                  </a:lnTo>
                  <a:lnTo>
                    <a:pt x="2822448" y="0"/>
                  </a:lnTo>
                  <a:close/>
                </a:path>
              </a:pathLst>
            </a:custGeom>
            <a:solidFill>
              <a:srgbClr val="C7BA87"/>
            </a:solidFill>
          </p:spPr>
          <p:txBody>
            <a:bodyPr wrap="square" lIns="0" tIns="0" rIns="0" bIns="0" rtlCol="0"/>
            <a:lstStyle/>
            <a:p>
              <a:endParaRPr dirty="0"/>
            </a:p>
          </p:txBody>
        </p:sp>
        <p:sp>
          <p:nvSpPr>
            <p:cNvPr id="28" name="object 11">
              <a:extLst>
                <a:ext uri="{FF2B5EF4-FFF2-40B4-BE49-F238E27FC236}">
                  <a16:creationId xmlns:a16="http://schemas.microsoft.com/office/drawing/2014/main" id="{3B1D3B97-FCBB-4B0E-A600-8DB2EAB1FCBE}"/>
                </a:ext>
              </a:extLst>
            </p:cNvPr>
            <p:cNvSpPr txBox="1"/>
            <p:nvPr/>
          </p:nvSpPr>
          <p:spPr>
            <a:xfrm>
              <a:off x="3554426" y="4218263"/>
              <a:ext cx="2160573" cy="999633"/>
            </a:xfrm>
            <a:prstGeom prst="rect">
              <a:avLst/>
            </a:prstGeom>
          </p:spPr>
          <p:txBody>
            <a:bodyPr vert="horz" wrap="square" lIns="0" tIns="12065" rIns="0" bIns="0" rtlCol="0">
              <a:spAutoFit/>
            </a:bodyPr>
            <a:lstStyle/>
            <a:p>
              <a:pPr marL="553720">
                <a:spcBef>
                  <a:spcPts val="95"/>
                </a:spcBef>
              </a:pPr>
              <a:r>
                <a:rPr lang="en-GB" sz="1400" b="1" spc="-10" dirty="0">
                  <a:solidFill>
                    <a:srgbClr val="9B4413"/>
                  </a:solidFill>
                  <a:latin typeface="Verdana" panose="020B0604030504040204" pitchFamily="34" charset="0"/>
                  <a:ea typeface="Verdana" panose="020B0604030504040204" pitchFamily="34" charset="0"/>
                </a:rPr>
                <a:t>EXPLORE</a:t>
              </a:r>
              <a:endParaRPr sz="1400" b="1" spc="-10" dirty="0">
                <a:solidFill>
                  <a:srgbClr val="9B4413"/>
                </a:solidFill>
                <a:latin typeface="Verdana" panose="020B0604030504040204" pitchFamily="34" charset="0"/>
                <a:ea typeface="Verdana" panose="020B0604030504040204" pitchFamily="34" charset="0"/>
              </a:endParaRPr>
            </a:p>
            <a:p>
              <a:pPr marL="12700" marR="391795">
                <a:lnSpc>
                  <a:spcPct val="100000"/>
                </a:lnSpc>
                <a:spcBef>
                  <a:spcPts val="1650"/>
                </a:spcBef>
              </a:pPr>
              <a:r>
                <a:rPr lang="en-GB" sz="1200" b="1" spc="-15" dirty="0">
                  <a:solidFill>
                    <a:srgbClr val="3A3838"/>
                  </a:solidFill>
                  <a:latin typeface="Verdana" panose="020B0604030504040204" pitchFamily="34" charset="0"/>
                  <a:ea typeface="Verdana" panose="020B0604030504040204" pitchFamily="34" charset="0"/>
                  <a:cs typeface="Calibri"/>
                </a:rPr>
                <a:t>Add value through exploration of assets</a:t>
              </a:r>
              <a:endParaRPr sz="1200" dirty="0">
                <a:latin typeface="Verdana" panose="020B0604030504040204" pitchFamily="34" charset="0"/>
                <a:ea typeface="Verdana" panose="020B0604030504040204" pitchFamily="34" charset="0"/>
                <a:cs typeface="Calibri"/>
              </a:endParaRPr>
            </a:p>
          </p:txBody>
        </p:sp>
        <p:pic>
          <p:nvPicPr>
            <p:cNvPr id="15" name="object 15"/>
            <p:cNvPicPr/>
            <p:nvPr/>
          </p:nvPicPr>
          <p:blipFill>
            <a:blip r:embed="rId4" cstate="print"/>
            <a:stretch>
              <a:fillRect/>
            </a:stretch>
          </p:blipFill>
          <p:spPr>
            <a:xfrm>
              <a:off x="3627742" y="4213114"/>
              <a:ext cx="423208" cy="242616"/>
            </a:xfrm>
            <a:prstGeom prst="rect">
              <a:avLst/>
            </a:prstGeom>
          </p:spPr>
        </p:pic>
      </p:grpSp>
      <p:sp>
        <p:nvSpPr>
          <p:cNvPr id="21" name="object 2">
            <a:extLst>
              <a:ext uri="{FF2B5EF4-FFF2-40B4-BE49-F238E27FC236}">
                <a16:creationId xmlns:a16="http://schemas.microsoft.com/office/drawing/2014/main" id="{3CE06338-217C-463C-B23C-A404B7B1F0FE}"/>
              </a:ext>
            </a:extLst>
          </p:cNvPr>
          <p:cNvSpPr txBox="1">
            <a:spLocks noGrp="1"/>
          </p:cNvSpPr>
          <p:nvPr>
            <p:ph type="title"/>
          </p:nvPr>
        </p:nvSpPr>
        <p:spPr>
          <a:xfrm>
            <a:off x="488950" y="450850"/>
            <a:ext cx="8655050" cy="754694"/>
          </a:xfrm>
          <a:prstGeom prst="rect">
            <a:avLst/>
          </a:prstGeom>
        </p:spPr>
        <p:txBody>
          <a:bodyPr vert="horz" wrap="square" lIns="0" tIns="69215" rIns="0" bIns="0" rtlCol="0">
            <a:spAutoFit/>
          </a:bodyPr>
          <a:lstStyle/>
          <a:p>
            <a:pPr marL="12700">
              <a:spcBef>
                <a:spcPts val="545"/>
              </a:spcBef>
            </a:pPr>
            <a:r>
              <a:rPr lang="en-GB" spc="-5" dirty="0"/>
              <a:t>GROWTH STRATEGY</a:t>
            </a:r>
            <a:endParaRPr spc="-5" dirty="0"/>
          </a:p>
          <a:p>
            <a:pPr marL="12700">
              <a:lnSpc>
                <a:spcPct val="100000"/>
              </a:lnSpc>
              <a:spcBef>
                <a:spcPts val="335"/>
              </a:spcBef>
            </a:pPr>
            <a:r>
              <a:rPr lang="en-GB" sz="1800" i="1" spc="-5" dirty="0">
                <a:solidFill>
                  <a:srgbClr val="9B4413"/>
                </a:solidFill>
                <a:latin typeface="Calibri"/>
                <a:cs typeface="Calibri"/>
              </a:rPr>
              <a:t>Advancing multiple assets up the value curve</a:t>
            </a:r>
            <a:endParaRPr sz="1800" i="1" dirty="0">
              <a:latin typeface="Calibri"/>
              <a:cs typeface="Calibri"/>
            </a:endParaRPr>
          </a:p>
        </p:txBody>
      </p:sp>
      <p:pic>
        <p:nvPicPr>
          <p:cNvPr id="6" name="object 6"/>
          <p:cNvPicPr/>
          <p:nvPr/>
        </p:nvPicPr>
        <p:blipFill rotWithShape="1">
          <a:blip r:embed="rId6" cstate="print"/>
          <a:srcRect r="4117"/>
          <a:stretch/>
        </p:blipFill>
        <p:spPr>
          <a:xfrm>
            <a:off x="-762000" y="0"/>
            <a:ext cx="12953999" cy="6858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39532" y="6304946"/>
            <a:ext cx="4077335" cy="29972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900" b="0" i="0" u="none" strike="noStrike" kern="1200" cap="none" spc="-5" normalizeH="0" baseline="0" noProof="0" dirty="0">
                <a:ln>
                  <a:noFill/>
                </a:ln>
                <a:solidFill>
                  <a:srgbClr val="7E7E7E"/>
                </a:solidFill>
                <a:effectLst/>
                <a:uLnTx/>
                <a:uFillTx/>
                <a:latin typeface="Verdana"/>
                <a:ea typeface="+mn-ea"/>
                <a:cs typeface="Verdana"/>
              </a:rPr>
              <a:t>*</a:t>
            </a:r>
            <a:r>
              <a:rPr kumimoji="0" lang="en-GB" sz="900" b="0" i="1" u="none" strike="noStrike" kern="1200" cap="none" spc="-5" normalizeH="0" baseline="0" noProof="0" dirty="0">
                <a:ln>
                  <a:noFill/>
                </a:ln>
                <a:solidFill>
                  <a:srgbClr val="7E7E7E"/>
                </a:solidFill>
                <a:effectLst/>
                <a:uLnTx/>
                <a:uFillTx/>
                <a:latin typeface="Verdana"/>
                <a:ea typeface="+mn-ea"/>
                <a:cs typeface="Verdana"/>
              </a:rPr>
              <a:t>*Warrants with a range of exercise prices between £0.0012 to £0.006 over the next 3 years.</a:t>
            </a:r>
            <a:endParaRPr kumimoji="0" sz="9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4" name="object 4"/>
          <p:cNvSpPr txBox="1"/>
          <p:nvPr/>
        </p:nvSpPr>
        <p:spPr>
          <a:xfrm>
            <a:off x="533019" y="1574845"/>
            <a:ext cx="732790" cy="611505"/>
          </a:xfrm>
          <a:prstGeom prst="rect">
            <a:avLst/>
          </a:prstGeom>
        </p:spPr>
        <p:txBody>
          <a:bodyPr vert="horz" wrap="square" lIns="0" tIns="73660" rIns="0" bIns="0" rtlCol="0">
            <a:spAutoFit/>
          </a:bodyPr>
          <a:lstStyle/>
          <a:p>
            <a:pPr marL="12700" marR="0" lvl="0" indent="0" algn="l" defTabSz="914400" rtl="0" eaLnBrk="1" fontAlgn="auto" latinLnBrk="0" hangingPunct="1">
              <a:lnSpc>
                <a:spcPct val="100000"/>
              </a:lnSpc>
              <a:spcBef>
                <a:spcPts val="580"/>
              </a:spcBef>
              <a:spcAft>
                <a:spcPts val="0"/>
              </a:spcAft>
              <a:buClrTx/>
              <a:buSzTx/>
              <a:buFontTx/>
              <a:buNone/>
              <a:tabLst/>
              <a:defRPr/>
            </a:pPr>
            <a:r>
              <a:rPr kumimoji="0" sz="2000" b="1" i="0" u="none" strike="noStrike" kern="1200" cap="none" spc="-5" normalizeH="0" baseline="0" noProof="0" dirty="0">
                <a:ln>
                  <a:noFill/>
                </a:ln>
                <a:solidFill>
                  <a:srgbClr val="C7BA87"/>
                </a:solidFill>
                <a:effectLst/>
                <a:uLnTx/>
                <a:uFillTx/>
                <a:latin typeface="Verdana"/>
                <a:ea typeface="+mn-ea"/>
                <a:cs typeface="Verdana"/>
              </a:rPr>
              <a:t>AIM</a:t>
            </a:r>
            <a:endParaRPr kumimoji="0" sz="2000" b="0" i="0" u="none" strike="noStrike" kern="1200" cap="none" spc="0" normalizeH="0" baseline="0" noProof="0" dirty="0">
              <a:ln>
                <a:noFill/>
              </a:ln>
              <a:solidFill>
                <a:prstClr val="black"/>
              </a:solidFill>
              <a:effectLst/>
              <a:uLnTx/>
              <a:uFillTx/>
              <a:latin typeface="Verdana"/>
              <a:ea typeface="+mn-ea"/>
              <a:cs typeface="Verdana"/>
            </a:endParaRPr>
          </a:p>
          <a:p>
            <a:pPr marL="12700" marR="0" lvl="0" indent="0" algn="l" defTabSz="914400" rtl="0" eaLnBrk="1" fontAlgn="auto" latinLnBrk="0" hangingPunct="1">
              <a:lnSpc>
                <a:spcPct val="100000"/>
              </a:lnSpc>
              <a:spcBef>
                <a:spcPts val="290"/>
              </a:spcBef>
              <a:spcAft>
                <a:spcPts val="0"/>
              </a:spcAft>
              <a:buClrTx/>
              <a:buSzTx/>
              <a:buFontTx/>
              <a:buNone/>
              <a:tabLst/>
              <a:defRPr/>
            </a:pPr>
            <a:r>
              <a:rPr kumimoji="0" sz="1200" b="1" i="0" u="none" strike="noStrike" kern="1200" cap="none" spc="0" normalizeH="0" baseline="0" noProof="0" dirty="0">
                <a:ln>
                  <a:noFill/>
                </a:ln>
                <a:solidFill>
                  <a:srgbClr val="FFFFFF"/>
                </a:solidFill>
                <a:effectLst/>
                <a:uLnTx/>
                <a:uFillTx/>
                <a:latin typeface="Verdana"/>
                <a:ea typeface="+mn-ea"/>
                <a:cs typeface="Verdana"/>
              </a:rPr>
              <a:t>MA</a:t>
            </a:r>
            <a:r>
              <a:rPr kumimoji="0" sz="1200" b="1" i="0" u="none" strike="noStrike" kern="1200" cap="none" spc="-5" normalizeH="0" baseline="0" noProof="0" dirty="0">
                <a:ln>
                  <a:noFill/>
                </a:ln>
                <a:solidFill>
                  <a:srgbClr val="FFFFFF"/>
                </a:solidFill>
                <a:effectLst/>
                <a:uLnTx/>
                <a:uFillTx/>
                <a:latin typeface="Verdana"/>
                <a:ea typeface="+mn-ea"/>
                <a:cs typeface="Verdana"/>
              </a:rPr>
              <a:t>RKET</a:t>
            </a:r>
            <a:endParaRPr kumimoji="0" sz="12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5" name="object 5"/>
          <p:cNvSpPr txBox="1"/>
          <p:nvPr/>
        </p:nvSpPr>
        <p:spPr>
          <a:xfrm>
            <a:off x="2355711" y="1574845"/>
            <a:ext cx="662940" cy="611505"/>
          </a:xfrm>
          <a:prstGeom prst="rect">
            <a:avLst/>
          </a:prstGeom>
        </p:spPr>
        <p:txBody>
          <a:bodyPr vert="horz" wrap="square" lIns="0" tIns="73660" rIns="0" bIns="0" rtlCol="0">
            <a:spAutoFit/>
          </a:bodyPr>
          <a:lstStyle/>
          <a:p>
            <a:pPr marL="12700" marR="0" lvl="0" indent="0" algn="l" defTabSz="914400" rtl="0" eaLnBrk="1" fontAlgn="auto" latinLnBrk="0" hangingPunct="1">
              <a:lnSpc>
                <a:spcPct val="100000"/>
              </a:lnSpc>
              <a:spcBef>
                <a:spcPts val="580"/>
              </a:spcBef>
              <a:spcAft>
                <a:spcPts val="0"/>
              </a:spcAft>
              <a:buClrTx/>
              <a:buSzTx/>
              <a:buFontTx/>
              <a:buNone/>
              <a:tabLst/>
              <a:defRPr/>
            </a:pPr>
            <a:r>
              <a:rPr kumimoji="0" sz="2000" b="1" i="0" u="none" strike="noStrike" kern="1200" cap="none" spc="0" normalizeH="0" baseline="0" noProof="0" dirty="0">
                <a:ln>
                  <a:noFill/>
                </a:ln>
                <a:solidFill>
                  <a:srgbClr val="C7BA87"/>
                </a:solidFill>
                <a:effectLst/>
                <a:uLnTx/>
                <a:uFillTx/>
                <a:latin typeface="Verdana"/>
                <a:ea typeface="+mn-ea"/>
                <a:cs typeface="Verdana"/>
              </a:rPr>
              <a:t>UFO</a:t>
            </a:r>
            <a:endParaRPr kumimoji="0" sz="2000" b="0" i="0" u="none" strike="noStrike" kern="1200" cap="none" spc="0" normalizeH="0" baseline="0" noProof="0" dirty="0">
              <a:ln>
                <a:noFill/>
              </a:ln>
              <a:solidFill>
                <a:prstClr val="black"/>
              </a:solidFill>
              <a:effectLst/>
              <a:uLnTx/>
              <a:uFillTx/>
              <a:latin typeface="Verdana"/>
              <a:ea typeface="+mn-ea"/>
              <a:cs typeface="Verdana"/>
            </a:endParaRPr>
          </a:p>
          <a:p>
            <a:pPr marL="12700" marR="0" lvl="0" indent="0" algn="l" defTabSz="914400" rtl="0" eaLnBrk="1" fontAlgn="auto" latinLnBrk="0" hangingPunct="1">
              <a:lnSpc>
                <a:spcPct val="100000"/>
              </a:lnSpc>
              <a:spcBef>
                <a:spcPts val="290"/>
              </a:spcBef>
              <a:spcAft>
                <a:spcPts val="0"/>
              </a:spcAft>
              <a:buClrTx/>
              <a:buSzTx/>
              <a:buFontTx/>
              <a:buNone/>
              <a:tabLst/>
              <a:defRPr/>
            </a:pPr>
            <a:r>
              <a:rPr kumimoji="0" sz="1200" b="1" i="0" u="none" strike="noStrike" kern="1200" cap="none" spc="-5" normalizeH="0" baseline="0" noProof="0" dirty="0">
                <a:ln>
                  <a:noFill/>
                </a:ln>
                <a:solidFill>
                  <a:srgbClr val="FFFFFF"/>
                </a:solidFill>
                <a:effectLst/>
                <a:uLnTx/>
                <a:uFillTx/>
                <a:latin typeface="Verdana"/>
                <a:ea typeface="+mn-ea"/>
                <a:cs typeface="Verdana"/>
              </a:rPr>
              <a:t>T</a:t>
            </a:r>
            <a:r>
              <a:rPr kumimoji="0" sz="1200" b="1" i="0" u="none" strike="noStrike" kern="1200" cap="none" spc="0" normalizeH="0" baseline="0" noProof="0" dirty="0">
                <a:ln>
                  <a:noFill/>
                </a:ln>
                <a:solidFill>
                  <a:srgbClr val="FFFFFF"/>
                </a:solidFill>
                <a:effectLst/>
                <a:uLnTx/>
                <a:uFillTx/>
                <a:latin typeface="Verdana"/>
                <a:ea typeface="+mn-ea"/>
                <a:cs typeface="Verdana"/>
              </a:rPr>
              <a:t>I</a:t>
            </a:r>
            <a:r>
              <a:rPr kumimoji="0" sz="1200" b="1" i="0" u="none" strike="noStrike" kern="1200" cap="none" spc="-5" normalizeH="0" baseline="0" noProof="0" dirty="0">
                <a:ln>
                  <a:noFill/>
                </a:ln>
                <a:solidFill>
                  <a:srgbClr val="FFFFFF"/>
                </a:solidFill>
                <a:effectLst/>
                <a:uLnTx/>
                <a:uFillTx/>
                <a:latin typeface="Verdana"/>
                <a:ea typeface="+mn-ea"/>
                <a:cs typeface="Verdana"/>
              </a:rPr>
              <a:t>CKE</a:t>
            </a:r>
            <a:r>
              <a:rPr kumimoji="0" sz="1200" b="1" i="0" u="none" strike="noStrike" kern="1200" cap="none" spc="0" normalizeH="0" baseline="0" noProof="0" dirty="0">
                <a:ln>
                  <a:noFill/>
                </a:ln>
                <a:solidFill>
                  <a:srgbClr val="FFFFFF"/>
                </a:solidFill>
                <a:effectLst/>
                <a:uLnTx/>
                <a:uFillTx/>
                <a:latin typeface="Verdana"/>
                <a:ea typeface="+mn-ea"/>
                <a:cs typeface="Verdana"/>
              </a:rPr>
              <a:t>R</a:t>
            </a:r>
            <a:endParaRPr kumimoji="0" sz="12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6" name="object 6"/>
          <p:cNvSpPr txBox="1"/>
          <p:nvPr/>
        </p:nvSpPr>
        <p:spPr>
          <a:xfrm>
            <a:off x="558017" y="2350283"/>
            <a:ext cx="1126490" cy="611505"/>
          </a:xfrm>
          <a:prstGeom prst="rect">
            <a:avLst/>
          </a:prstGeom>
        </p:spPr>
        <p:txBody>
          <a:bodyPr vert="horz" wrap="square" lIns="0" tIns="73660" rIns="0" bIns="0" rtlCol="0">
            <a:spAutoFit/>
          </a:bodyPr>
          <a:lstStyle/>
          <a:p>
            <a:pPr marL="12700" marR="0" lvl="0" indent="0" algn="l" defTabSz="914400" rtl="0" eaLnBrk="1" fontAlgn="auto" latinLnBrk="0" hangingPunct="1">
              <a:lnSpc>
                <a:spcPct val="100000"/>
              </a:lnSpc>
              <a:spcBef>
                <a:spcPts val="580"/>
              </a:spcBef>
              <a:spcAft>
                <a:spcPts val="0"/>
              </a:spcAft>
              <a:buClrTx/>
              <a:buSzTx/>
              <a:buFontTx/>
              <a:buNone/>
              <a:tabLst/>
              <a:defRPr/>
            </a:pPr>
            <a:r>
              <a:rPr kumimoji="0" sz="2000" b="1" i="0" u="none" strike="noStrike" kern="1200" cap="none" spc="0" normalizeH="0" baseline="0" noProof="0" dirty="0">
                <a:ln>
                  <a:noFill/>
                </a:ln>
                <a:solidFill>
                  <a:srgbClr val="C7BA87"/>
                </a:solidFill>
                <a:effectLst/>
                <a:uLnTx/>
                <a:uFillTx/>
                <a:latin typeface="Verdana"/>
                <a:ea typeface="+mn-ea"/>
                <a:cs typeface="Verdana"/>
              </a:rPr>
              <a:t>£</a:t>
            </a:r>
            <a:r>
              <a:rPr kumimoji="0" lang="en-GB" sz="2000" b="1" i="0" u="none" strike="noStrike" kern="1200" cap="none" spc="0" normalizeH="0" baseline="0" noProof="0" dirty="0">
                <a:ln>
                  <a:noFill/>
                </a:ln>
                <a:solidFill>
                  <a:srgbClr val="C7BA87"/>
                </a:solidFill>
                <a:effectLst/>
                <a:uLnTx/>
                <a:uFillTx/>
                <a:latin typeface="Verdana"/>
                <a:ea typeface="+mn-ea"/>
                <a:cs typeface="Verdana"/>
              </a:rPr>
              <a:t>35</a:t>
            </a:r>
            <a:r>
              <a:rPr kumimoji="0" sz="2000" b="1" i="0" u="none" strike="noStrike" kern="1200" cap="none" spc="0" normalizeH="0" baseline="0" noProof="0" dirty="0">
                <a:ln>
                  <a:noFill/>
                </a:ln>
                <a:solidFill>
                  <a:srgbClr val="C7BA87"/>
                </a:solidFill>
                <a:effectLst/>
                <a:uLnTx/>
                <a:uFillTx/>
                <a:latin typeface="Verdana"/>
                <a:ea typeface="+mn-ea"/>
                <a:cs typeface="Verdana"/>
              </a:rPr>
              <a:t>m</a:t>
            </a:r>
            <a:endParaRPr kumimoji="0" sz="2000" b="0" i="0" u="none" strike="noStrike" kern="1200" cap="none" spc="0" normalizeH="0" baseline="0" noProof="0" dirty="0">
              <a:ln>
                <a:noFill/>
              </a:ln>
              <a:solidFill>
                <a:prstClr val="black"/>
              </a:solidFill>
              <a:effectLst/>
              <a:uLnTx/>
              <a:uFillTx/>
              <a:latin typeface="Verdana"/>
              <a:ea typeface="+mn-ea"/>
              <a:cs typeface="Verdana"/>
            </a:endParaRPr>
          </a:p>
          <a:p>
            <a:pPr marL="12700" marR="0" lvl="0" indent="0" algn="l" defTabSz="914400" rtl="0" eaLnBrk="1" fontAlgn="auto" latinLnBrk="0" hangingPunct="1">
              <a:lnSpc>
                <a:spcPct val="100000"/>
              </a:lnSpc>
              <a:spcBef>
                <a:spcPts val="290"/>
              </a:spcBef>
              <a:spcAft>
                <a:spcPts val="0"/>
              </a:spcAft>
              <a:buClrTx/>
              <a:buSzTx/>
              <a:buFontTx/>
              <a:buNone/>
              <a:tabLst/>
              <a:defRPr/>
            </a:pPr>
            <a:r>
              <a:rPr kumimoji="0" sz="1200" b="1" i="0" u="none" strike="noStrike" kern="1200" cap="none" spc="-5" normalizeH="0" baseline="0" noProof="0" dirty="0">
                <a:ln>
                  <a:noFill/>
                </a:ln>
                <a:solidFill>
                  <a:srgbClr val="FFFFFF"/>
                </a:solidFill>
                <a:effectLst/>
                <a:uLnTx/>
                <a:uFillTx/>
                <a:latin typeface="Verdana"/>
                <a:ea typeface="+mn-ea"/>
                <a:cs typeface="Verdana"/>
              </a:rPr>
              <a:t>MARKET</a:t>
            </a:r>
            <a:r>
              <a:rPr kumimoji="0" sz="1200" b="1" i="0" u="none" strike="noStrike" kern="1200" cap="none" spc="-70" normalizeH="0" baseline="0" noProof="0" dirty="0">
                <a:ln>
                  <a:noFill/>
                </a:ln>
                <a:solidFill>
                  <a:srgbClr val="FFFFFF"/>
                </a:solidFill>
                <a:effectLst/>
                <a:uLnTx/>
                <a:uFillTx/>
                <a:latin typeface="Verdana"/>
                <a:ea typeface="+mn-ea"/>
                <a:cs typeface="Verdana"/>
              </a:rPr>
              <a:t> </a:t>
            </a:r>
            <a:r>
              <a:rPr kumimoji="0" sz="1200" b="1" i="0" u="none" strike="noStrike" kern="1200" cap="none" spc="-5" normalizeH="0" baseline="0" noProof="0" dirty="0">
                <a:ln>
                  <a:noFill/>
                </a:ln>
                <a:solidFill>
                  <a:srgbClr val="FFFFFF"/>
                </a:solidFill>
                <a:effectLst/>
                <a:uLnTx/>
                <a:uFillTx/>
                <a:latin typeface="Verdana"/>
                <a:ea typeface="+mn-ea"/>
                <a:cs typeface="Verdana"/>
              </a:rPr>
              <a:t>CAP</a:t>
            </a:r>
            <a:endParaRPr kumimoji="0" sz="12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7" name="object 7"/>
          <p:cNvSpPr txBox="1"/>
          <p:nvPr/>
        </p:nvSpPr>
        <p:spPr>
          <a:xfrm>
            <a:off x="2355711" y="2340217"/>
            <a:ext cx="2261156" cy="605294"/>
          </a:xfrm>
          <a:prstGeom prst="rect">
            <a:avLst/>
          </a:prstGeom>
        </p:spPr>
        <p:txBody>
          <a:bodyPr vert="horz" wrap="square" lIns="0" tIns="73660" rIns="0" bIns="0" rtlCol="0">
            <a:spAutoFit/>
          </a:bodyPr>
          <a:lstStyle/>
          <a:p>
            <a:pPr marL="12700" marR="0" lvl="0" indent="0" algn="l" defTabSz="914400" rtl="0" eaLnBrk="1" fontAlgn="auto" latinLnBrk="0" hangingPunct="1">
              <a:lnSpc>
                <a:spcPct val="100000"/>
              </a:lnSpc>
              <a:spcBef>
                <a:spcPts val="580"/>
              </a:spcBef>
              <a:spcAft>
                <a:spcPts val="0"/>
              </a:spcAft>
              <a:buClrTx/>
              <a:buSzTx/>
              <a:buFontTx/>
              <a:buNone/>
              <a:tabLst/>
              <a:defRPr/>
            </a:pPr>
            <a:r>
              <a:rPr kumimoji="0" sz="2000" b="1" i="0" u="none" strike="noStrike" kern="1200" cap="none" spc="0" normalizeH="0" baseline="0" noProof="0" dirty="0">
                <a:ln>
                  <a:noFill/>
                </a:ln>
                <a:solidFill>
                  <a:srgbClr val="C7BA87"/>
                </a:solidFill>
                <a:effectLst/>
                <a:uLnTx/>
                <a:uFillTx/>
                <a:latin typeface="Verdana"/>
                <a:ea typeface="+mn-ea"/>
                <a:cs typeface="Verdana"/>
              </a:rPr>
              <a:t>0.0</a:t>
            </a:r>
            <a:r>
              <a:rPr kumimoji="0" lang="en-GB" sz="2000" b="1" i="0" u="none" strike="noStrike" kern="1200" cap="none" spc="0" normalizeH="0" baseline="0" noProof="0" dirty="0">
                <a:ln>
                  <a:noFill/>
                </a:ln>
                <a:solidFill>
                  <a:srgbClr val="C7BA87"/>
                </a:solidFill>
                <a:effectLst/>
                <a:uLnTx/>
                <a:uFillTx/>
                <a:latin typeface="Verdana"/>
                <a:ea typeface="+mn-ea"/>
                <a:cs typeface="Verdana"/>
              </a:rPr>
              <a:t>7</a:t>
            </a:r>
            <a:r>
              <a:rPr kumimoji="0" sz="2000" b="1" i="0" u="none" strike="noStrike" kern="1200" cap="none" spc="0" normalizeH="0" baseline="0" noProof="0" dirty="0">
                <a:ln>
                  <a:noFill/>
                </a:ln>
                <a:solidFill>
                  <a:srgbClr val="C7BA87"/>
                </a:solidFill>
                <a:effectLst/>
                <a:uLnTx/>
                <a:uFillTx/>
                <a:latin typeface="Verdana"/>
                <a:ea typeface="+mn-ea"/>
                <a:cs typeface="Verdana"/>
              </a:rPr>
              <a:t>p</a:t>
            </a:r>
            <a:r>
              <a:rPr kumimoji="0" sz="2000" b="1" i="0" u="none" strike="noStrike" kern="1200" cap="none" spc="-45" normalizeH="0" baseline="0" noProof="0" dirty="0">
                <a:ln>
                  <a:noFill/>
                </a:ln>
                <a:solidFill>
                  <a:srgbClr val="C7BA87"/>
                </a:solidFill>
                <a:effectLst/>
                <a:uLnTx/>
                <a:uFillTx/>
                <a:latin typeface="Verdana"/>
                <a:ea typeface="+mn-ea"/>
                <a:cs typeface="Verdana"/>
              </a:rPr>
              <a:t> </a:t>
            </a:r>
            <a:r>
              <a:rPr kumimoji="0" sz="2000" b="1" i="0" u="none" strike="noStrike" kern="1200" cap="none" spc="0" normalizeH="0" baseline="0" noProof="0" dirty="0">
                <a:ln>
                  <a:noFill/>
                </a:ln>
                <a:solidFill>
                  <a:srgbClr val="C7BA87"/>
                </a:solidFill>
                <a:effectLst/>
                <a:uLnTx/>
                <a:uFillTx/>
                <a:latin typeface="Verdana"/>
                <a:ea typeface="+mn-ea"/>
                <a:cs typeface="Verdana"/>
              </a:rPr>
              <a:t>–</a:t>
            </a:r>
            <a:r>
              <a:rPr kumimoji="0" sz="2000" b="1" i="0" u="none" strike="noStrike" kern="1200" cap="none" spc="-40" normalizeH="0" baseline="0" noProof="0" dirty="0">
                <a:ln>
                  <a:noFill/>
                </a:ln>
                <a:solidFill>
                  <a:srgbClr val="C7BA87"/>
                </a:solidFill>
                <a:effectLst/>
                <a:uLnTx/>
                <a:uFillTx/>
                <a:latin typeface="Verdana"/>
                <a:ea typeface="+mn-ea"/>
                <a:cs typeface="Verdana"/>
              </a:rPr>
              <a:t> </a:t>
            </a:r>
            <a:r>
              <a:rPr kumimoji="0" lang="en-GB" sz="2000" b="1" i="0" u="none" strike="noStrike" kern="1200" cap="none" spc="-40" normalizeH="0" baseline="0" noProof="0" dirty="0">
                <a:ln>
                  <a:noFill/>
                </a:ln>
                <a:solidFill>
                  <a:srgbClr val="C7BA87"/>
                </a:solidFill>
                <a:effectLst/>
                <a:uLnTx/>
                <a:uFillTx/>
                <a:latin typeface="Verdana"/>
                <a:ea typeface="+mn-ea"/>
                <a:cs typeface="Verdana"/>
              </a:rPr>
              <a:t>2.88</a:t>
            </a:r>
            <a:r>
              <a:rPr kumimoji="0" sz="2000" b="1" i="0" u="none" strike="noStrike" kern="1200" cap="none" spc="0" normalizeH="0" baseline="0" noProof="0" dirty="0">
                <a:ln>
                  <a:noFill/>
                </a:ln>
                <a:solidFill>
                  <a:srgbClr val="C7BA87"/>
                </a:solidFill>
                <a:effectLst/>
                <a:uLnTx/>
                <a:uFillTx/>
                <a:latin typeface="Verdana"/>
                <a:ea typeface="+mn-ea"/>
                <a:cs typeface="Verdana"/>
              </a:rPr>
              <a:t>p</a:t>
            </a:r>
            <a:endParaRPr kumimoji="0" sz="2000" b="0" i="0" u="none" strike="noStrike" kern="1200" cap="none" spc="0" normalizeH="0" baseline="0" noProof="0" dirty="0">
              <a:ln>
                <a:noFill/>
              </a:ln>
              <a:solidFill>
                <a:prstClr val="black"/>
              </a:solidFill>
              <a:effectLst/>
              <a:uLnTx/>
              <a:uFillTx/>
              <a:latin typeface="Verdana"/>
              <a:ea typeface="+mn-ea"/>
              <a:cs typeface="Verdana"/>
            </a:endParaRPr>
          </a:p>
          <a:p>
            <a:pPr marL="12700" marR="0" lvl="0" indent="0" algn="l" defTabSz="914400" rtl="0" eaLnBrk="1" fontAlgn="auto" latinLnBrk="0" hangingPunct="1">
              <a:lnSpc>
                <a:spcPct val="100000"/>
              </a:lnSpc>
              <a:spcBef>
                <a:spcPts val="290"/>
              </a:spcBef>
              <a:spcAft>
                <a:spcPts val="0"/>
              </a:spcAft>
              <a:buClrTx/>
              <a:buSzTx/>
              <a:buFontTx/>
              <a:buNone/>
              <a:tabLst/>
              <a:defRPr/>
            </a:pPr>
            <a:r>
              <a:rPr kumimoji="0" sz="1200" b="1" i="0" u="none" strike="noStrike" kern="1200" cap="none" spc="-5" normalizeH="0" baseline="0" noProof="0" dirty="0">
                <a:ln>
                  <a:noFill/>
                </a:ln>
                <a:solidFill>
                  <a:srgbClr val="FFFFFF"/>
                </a:solidFill>
                <a:effectLst/>
                <a:uLnTx/>
                <a:uFillTx/>
                <a:latin typeface="Verdana"/>
                <a:ea typeface="+mn-ea"/>
                <a:cs typeface="Verdana"/>
              </a:rPr>
              <a:t>52</a:t>
            </a:r>
            <a:r>
              <a:rPr kumimoji="0" sz="1200" b="1" i="0" u="none" strike="noStrike" kern="1200" cap="none" spc="-25" normalizeH="0" baseline="0" noProof="0" dirty="0">
                <a:ln>
                  <a:noFill/>
                </a:ln>
                <a:solidFill>
                  <a:srgbClr val="FFFFFF"/>
                </a:solidFill>
                <a:effectLst/>
                <a:uLnTx/>
                <a:uFillTx/>
                <a:latin typeface="Verdana"/>
                <a:ea typeface="+mn-ea"/>
                <a:cs typeface="Verdana"/>
              </a:rPr>
              <a:t> </a:t>
            </a:r>
            <a:r>
              <a:rPr kumimoji="0" sz="1200" b="1" i="0" u="none" strike="noStrike" kern="1200" cap="none" spc="-5" normalizeH="0" baseline="0" noProof="0" dirty="0">
                <a:ln>
                  <a:noFill/>
                </a:ln>
                <a:solidFill>
                  <a:srgbClr val="FFFFFF"/>
                </a:solidFill>
                <a:effectLst/>
                <a:uLnTx/>
                <a:uFillTx/>
                <a:latin typeface="Verdana"/>
                <a:ea typeface="+mn-ea"/>
                <a:cs typeface="Verdana"/>
              </a:rPr>
              <a:t>WEEK</a:t>
            </a:r>
            <a:r>
              <a:rPr kumimoji="0" sz="1200" b="1" i="0" u="none" strike="noStrike" kern="1200" cap="none" spc="-15" normalizeH="0" baseline="0" noProof="0" dirty="0">
                <a:ln>
                  <a:noFill/>
                </a:ln>
                <a:solidFill>
                  <a:srgbClr val="FFFFFF"/>
                </a:solidFill>
                <a:effectLst/>
                <a:uLnTx/>
                <a:uFillTx/>
                <a:latin typeface="Verdana"/>
                <a:ea typeface="+mn-ea"/>
                <a:cs typeface="Verdana"/>
              </a:rPr>
              <a:t> </a:t>
            </a:r>
            <a:r>
              <a:rPr kumimoji="0" sz="1200" b="1" i="0" u="none" strike="noStrike" kern="1200" cap="none" spc="-5" normalizeH="0" baseline="0" noProof="0" dirty="0">
                <a:ln>
                  <a:noFill/>
                </a:ln>
                <a:solidFill>
                  <a:srgbClr val="FFFFFF"/>
                </a:solidFill>
                <a:effectLst/>
                <a:uLnTx/>
                <a:uFillTx/>
                <a:latin typeface="Verdana"/>
                <a:ea typeface="+mn-ea"/>
                <a:cs typeface="Verdana"/>
              </a:rPr>
              <a:t>SHARE</a:t>
            </a:r>
            <a:r>
              <a:rPr kumimoji="0" sz="1200" b="1" i="0" u="none" strike="noStrike" kern="1200" cap="none" spc="-15" normalizeH="0" baseline="0" noProof="0" dirty="0">
                <a:ln>
                  <a:noFill/>
                </a:ln>
                <a:solidFill>
                  <a:srgbClr val="FFFFFF"/>
                </a:solidFill>
                <a:effectLst/>
                <a:uLnTx/>
                <a:uFillTx/>
                <a:latin typeface="Verdana"/>
                <a:ea typeface="+mn-ea"/>
                <a:cs typeface="Verdana"/>
              </a:rPr>
              <a:t> </a:t>
            </a:r>
            <a:r>
              <a:rPr kumimoji="0" sz="1200" b="1" i="0" u="none" strike="noStrike" kern="1200" cap="none" spc="-5" normalizeH="0" baseline="0" noProof="0" dirty="0">
                <a:ln>
                  <a:noFill/>
                </a:ln>
                <a:solidFill>
                  <a:srgbClr val="FFFFFF"/>
                </a:solidFill>
                <a:effectLst/>
                <a:uLnTx/>
                <a:uFillTx/>
                <a:latin typeface="Verdana"/>
                <a:ea typeface="+mn-ea"/>
                <a:cs typeface="Verdana"/>
              </a:rPr>
              <a:t>PRICE</a:t>
            </a:r>
            <a:endParaRPr kumimoji="0" sz="12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8" name="object 8"/>
          <p:cNvSpPr txBox="1"/>
          <p:nvPr/>
        </p:nvSpPr>
        <p:spPr>
          <a:xfrm>
            <a:off x="558017" y="3180697"/>
            <a:ext cx="1310640" cy="794385"/>
          </a:xfrm>
          <a:prstGeom prst="rect">
            <a:avLst/>
          </a:prstGeom>
        </p:spPr>
        <p:txBody>
          <a:bodyPr vert="horz" wrap="square" lIns="0" tIns="73660" rIns="0" bIns="0" rtlCol="0">
            <a:spAutoFit/>
          </a:bodyPr>
          <a:lstStyle/>
          <a:p>
            <a:pPr marL="12700" marR="0" lvl="0" indent="0" algn="l" defTabSz="914400" rtl="0" eaLnBrk="1" fontAlgn="auto" latinLnBrk="0" hangingPunct="1">
              <a:lnSpc>
                <a:spcPct val="100000"/>
              </a:lnSpc>
              <a:spcBef>
                <a:spcPts val="580"/>
              </a:spcBef>
              <a:spcAft>
                <a:spcPts val="0"/>
              </a:spcAft>
              <a:buClrTx/>
              <a:buSzTx/>
              <a:buFontTx/>
              <a:buNone/>
              <a:tabLst/>
              <a:defRPr/>
            </a:pPr>
            <a:r>
              <a:rPr kumimoji="0" sz="2000" b="1" i="0" u="none" strike="noStrike" kern="1200" cap="none" spc="0" normalizeH="0" baseline="0" noProof="0" dirty="0">
                <a:ln>
                  <a:noFill/>
                </a:ln>
                <a:solidFill>
                  <a:srgbClr val="C7BA87"/>
                </a:solidFill>
                <a:effectLst/>
                <a:uLnTx/>
                <a:uFillTx/>
                <a:latin typeface="Verdana"/>
                <a:ea typeface="+mn-ea"/>
                <a:cs typeface="Verdana"/>
              </a:rPr>
              <a:t>3,4</a:t>
            </a:r>
            <a:r>
              <a:rPr kumimoji="0" lang="en-GB" sz="2000" b="1" i="0" u="none" strike="noStrike" kern="1200" cap="none" spc="0" normalizeH="0" baseline="0" noProof="0" dirty="0">
                <a:ln>
                  <a:noFill/>
                </a:ln>
                <a:solidFill>
                  <a:srgbClr val="C7BA87"/>
                </a:solidFill>
                <a:effectLst/>
                <a:uLnTx/>
                <a:uFillTx/>
                <a:latin typeface="Verdana"/>
                <a:ea typeface="+mn-ea"/>
                <a:cs typeface="Verdana"/>
              </a:rPr>
              <a:t>23</a:t>
            </a:r>
            <a:r>
              <a:rPr kumimoji="0" sz="2000" b="1" i="0" u="none" strike="noStrike" kern="1200" cap="none" spc="0" normalizeH="0" baseline="0" noProof="0" dirty="0">
                <a:ln>
                  <a:noFill/>
                </a:ln>
                <a:solidFill>
                  <a:srgbClr val="C7BA87"/>
                </a:solidFill>
                <a:effectLst/>
                <a:uLnTx/>
                <a:uFillTx/>
                <a:latin typeface="Verdana"/>
                <a:ea typeface="+mn-ea"/>
                <a:cs typeface="Verdana"/>
              </a:rPr>
              <a:t>m</a:t>
            </a:r>
            <a:endParaRPr kumimoji="0" sz="2000" b="0" i="0" u="none" strike="noStrike" kern="1200" cap="none" spc="0" normalizeH="0" baseline="0" noProof="0" dirty="0">
              <a:ln>
                <a:noFill/>
              </a:ln>
              <a:solidFill>
                <a:prstClr val="black"/>
              </a:solidFill>
              <a:effectLst/>
              <a:uLnTx/>
              <a:uFillTx/>
              <a:latin typeface="Verdana"/>
              <a:ea typeface="+mn-ea"/>
              <a:cs typeface="Verdana"/>
            </a:endParaRPr>
          </a:p>
          <a:p>
            <a:pPr marL="12700" marR="5080" lvl="0" indent="0" algn="l" defTabSz="914400" rtl="0" eaLnBrk="1" fontAlgn="auto" latinLnBrk="0" hangingPunct="1">
              <a:lnSpc>
                <a:spcPct val="100000"/>
              </a:lnSpc>
              <a:spcBef>
                <a:spcPts val="290"/>
              </a:spcBef>
              <a:spcAft>
                <a:spcPts val="0"/>
              </a:spcAft>
              <a:buClrTx/>
              <a:buSzTx/>
              <a:buFontTx/>
              <a:buNone/>
              <a:tabLst/>
              <a:defRPr/>
            </a:pPr>
            <a:r>
              <a:rPr kumimoji="0" sz="1200" b="1" i="0" u="none" strike="noStrike" kern="1200" cap="none" spc="-5" normalizeH="0" baseline="0" noProof="0" dirty="0">
                <a:ln>
                  <a:noFill/>
                </a:ln>
                <a:solidFill>
                  <a:srgbClr val="FFFFFF"/>
                </a:solidFill>
                <a:effectLst/>
                <a:uLnTx/>
                <a:uFillTx/>
                <a:latin typeface="Verdana"/>
                <a:ea typeface="+mn-ea"/>
                <a:cs typeface="Verdana"/>
              </a:rPr>
              <a:t>ISSUED</a:t>
            </a:r>
            <a:r>
              <a:rPr kumimoji="0" sz="1200" b="1" i="0" u="none" strike="noStrike" kern="1200" cap="none" spc="-65" normalizeH="0" baseline="0" noProof="0" dirty="0">
                <a:ln>
                  <a:noFill/>
                </a:ln>
                <a:solidFill>
                  <a:srgbClr val="FFFFFF"/>
                </a:solidFill>
                <a:effectLst/>
                <a:uLnTx/>
                <a:uFillTx/>
                <a:latin typeface="Verdana"/>
                <a:ea typeface="+mn-ea"/>
                <a:cs typeface="Verdana"/>
              </a:rPr>
              <a:t> </a:t>
            </a:r>
            <a:r>
              <a:rPr kumimoji="0" sz="1200" b="1" i="0" u="none" strike="noStrike" kern="1200" cap="none" spc="-5" normalizeH="0" baseline="0" noProof="0" dirty="0">
                <a:ln>
                  <a:noFill/>
                </a:ln>
                <a:solidFill>
                  <a:srgbClr val="FFFFFF"/>
                </a:solidFill>
                <a:effectLst/>
                <a:uLnTx/>
                <a:uFillTx/>
                <a:latin typeface="Verdana"/>
                <a:ea typeface="+mn-ea"/>
                <a:cs typeface="Verdana"/>
              </a:rPr>
              <a:t>SHARE </a:t>
            </a:r>
            <a:r>
              <a:rPr kumimoji="0" sz="1200" b="1" i="0" u="none" strike="noStrike" kern="1200" cap="none" spc="-395" normalizeH="0" baseline="0" noProof="0" dirty="0">
                <a:ln>
                  <a:noFill/>
                </a:ln>
                <a:solidFill>
                  <a:srgbClr val="FFFFFF"/>
                </a:solidFill>
                <a:effectLst/>
                <a:uLnTx/>
                <a:uFillTx/>
                <a:latin typeface="Verdana"/>
                <a:ea typeface="+mn-ea"/>
                <a:cs typeface="Verdana"/>
              </a:rPr>
              <a:t> </a:t>
            </a:r>
            <a:r>
              <a:rPr kumimoji="0" sz="1200" b="1" i="0" u="none" strike="noStrike" kern="1200" cap="none" spc="-5" normalizeH="0" baseline="0" noProof="0" dirty="0">
                <a:ln>
                  <a:noFill/>
                </a:ln>
                <a:solidFill>
                  <a:srgbClr val="FFFFFF"/>
                </a:solidFill>
                <a:effectLst/>
                <a:uLnTx/>
                <a:uFillTx/>
                <a:latin typeface="Verdana"/>
                <a:ea typeface="+mn-ea"/>
                <a:cs typeface="Verdana"/>
              </a:rPr>
              <a:t>CAPITAL</a:t>
            </a:r>
            <a:endParaRPr kumimoji="0" sz="12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9" name="object 9"/>
          <p:cNvSpPr txBox="1"/>
          <p:nvPr/>
        </p:nvSpPr>
        <p:spPr>
          <a:xfrm>
            <a:off x="2355711" y="3170627"/>
            <a:ext cx="2093595" cy="611505"/>
          </a:xfrm>
          <a:prstGeom prst="rect">
            <a:avLst/>
          </a:prstGeom>
        </p:spPr>
        <p:txBody>
          <a:bodyPr vert="horz" wrap="square" lIns="0" tIns="73660" rIns="0" bIns="0" rtlCol="0">
            <a:spAutoFit/>
          </a:bodyPr>
          <a:lstStyle/>
          <a:p>
            <a:pPr marL="12700" marR="0" lvl="0" indent="0" algn="l" defTabSz="914400" rtl="0" eaLnBrk="1" fontAlgn="auto" latinLnBrk="0" hangingPunct="1">
              <a:lnSpc>
                <a:spcPct val="100000"/>
              </a:lnSpc>
              <a:spcBef>
                <a:spcPts val="580"/>
              </a:spcBef>
              <a:spcAft>
                <a:spcPts val="0"/>
              </a:spcAft>
              <a:buClrTx/>
              <a:buSzTx/>
              <a:buFontTx/>
              <a:buNone/>
              <a:tabLst/>
              <a:defRPr/>
            </a:pPr>
            <a:r>
              <a:rPr kumimoji="0" sz="2000" b="1" i="0" u="none" strike="noStrike" kern="1200" cap="none" spc="0" normalizeH="0" baseline="0" noProof="0" dirty="0">
                <a:ln>
                  <a:noFill/>
                </a:ln>
                <a:solidFill>
                  <a:srgbClr val="C7BA87"/>
                </a:solidFill>
                <a:effectLst/>
                <a:uLnTx/>
                <a:uFillTx/>
                <a:latin typeface="Verdana"/>
                <a:ea typeface="+mn-ea"/>
                <a:cs typeface="Verdana"/>
              </a:rPr>
              <a:t>74</a:t>
            </a:r>
            <a:r>
              <a:rPr kumimoji="0" lang="en-GB" sz="2000" b="1" i="0" u="none" strike="noStrike" kern="1200" cap="none" spc="0" normalizeH="0" baseline="0" noProof="0" dirty="0">
                <a:ln>
                  <a:noFill/>
                </a:ln>
                <a:solidFill>
                  <a:srgbClr val="C7BA87"/>
                </a:solidFill>
                <a:effectLst/>
                <a:uLnTx/>
                <a:uFillTx/>
                <a:latin typeface="Verdana"/>
                <a:ea typeface="+mn-ea"/>
                <a:cs typeface="Verdana"/>
              </a:rPr>
              <a:t>.8</a:t>
            </a:r>
            <a:r>
              <a:rPr kumimoji="0" sz="2000" b="1" i="0" u="none" strike="noStrike" kern="1200" cap="none" spc="0" normalizeH="0" baseline="0" noProof="0" dirty="0">
                <a:ln>
                  <a:noFill/>
                </a:ln>
                <a:solidFill>
                  <a:srgbClr val="C7BA87"/>
                </a:solidFill>
                <a:effectLst/>
                <a:uLnTx/>
                <a:uFillTx/>
                <a:latin typeface="Verdana"/>
                <a:ea typeface="+mn-ea"/>
                <a:cs typeface="Verdana"/>
              </a:rPr>
              <a:t>m</a:t>
            </a:r>
            <a:endParaRPr kumimoji="0" sz="2000" b="0" i="0" u="none" strike="noStrike" kern="1200" cap="none" spc="0" normalizeH="0" baseline="0" noProof="0" dirty="0">
              <a:ln>
                <a:noFill/>
              </a:ln>
              <a:solidFill>
                <a:prstClr val="black"/>
              </a:solidFill>
              <a:effectLst/>
              <a:uLnTx/>
              <a:uFillTx/>
              <a:latin typeface="Verdana"/>
              <a:ea typeface="+mn-ea"/>
              <a:cs typeface="Verdana"/>
            </a:endParaRPr>
          </a:p>
          <a:p>
            <a:pPr marL="12700" marR="0" lvl="0" indent="0" algn="l" defTabSz="914400" rtl="0" eaLnBrk="1" fontAlgn="auto" latinLnBrk="0" hangingPunct="1">
              <a:lnSpc>
                <a:spcPct val="100000"/>
              </a:lnSpc>
              <a:spcBef>
                <a:spcPts val="290"/>
              </a:spcBef>
              <a:spcAft>
                <a:spcPts val="0"/>
              </a:spcAft>
              <a:buClrTx/>
              <a:buSzTx/>
              <a:buFontTx/>
              <a:buNone/>
              <a:tabLst/>
              <a:defRPr/>
            </a:pPr>
            <a:r>
              <a:rPr kumimoji="0" sz="1200" b="1" i="0" u="none" strike="noStrike" kern="1200" cap="none" spc="-5" normalizeH="0" baseline="0" noProof="0" dirty="0">
                <a:ln>
                  <a:noFill/>
                </a:ln>
                <a:solidFill>
                  <a:srgbClr val="FFFFFF"/>
                </a:solidFill>
                <a:effectLst/>
                <a:uLnTx/>
                <a:uFillTx/>
                <a:latin typeface="Verdana"/>
                <a:ea typeface="+mn-ea"/>
                <a:cs typeface="Verdana"/>
              </a:rPr>
              <a:t>MANAGEMENT</a:t>
            </a:r>
            <a:r>
              <a:rPr kumimoji="0" sz="1200" b="1" i="0" u="none" strike="noStrike" kern="1200" cap="none" spc="-45" normalizeH="0" baseline="0" noProof="0" dirty="0">
                <a:ln>
                  <a:noFill/>
                </a:ln>
                <a:solidFill>
                  <a:srgbClr val="FFFFFF"/>
                </a:solidFill>
                <a:effectLst/>
                <a:uLnTx/>
                <a:uFillTx/>
                <a:latin typeface="Verdana"/>
                <a:ea typeface="+mn-ea"/>
                <a:cs typeface="Verdana"/>
              </a:rPr>
              <a:t> </a:t>
            </a:r>
            <a:r>
              <a:rPr kumimoji="0" sz="1200" b="1" i="0" u="none" strike="noStrike" kern="1200" cap="none" spc="-5" normalizeH="0" baseline="0" noProof="0" dirty="0">
                <a:ln>
                  <a:noFill/>
                </a:ln>
                <a:solidFill>
                  <a:srgbClr val="FFFFFF"/>
                </a:solidFill>
                <a:effectLst/>
                <a:uLnTx/>
                <a:uFillTx/>
                <a:latin typeface="Verdana"/>
                <a:ea typeface="+mn-ea"/>
                <a:cs typeface="Verdana"/>
              </a:rPr>
              <a:t>OPTIONS</a:t>
            </a:r>
            <a:endParaRPr kumimoji="0" sz="12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10" name="object 10"/>
          <p:cNvSpPr txBox="1"/>
          <p:nvPr/>
        </p:nvSpPr>
        <p:spPr>
          <a:xfrm>
            <a:off x="558017" y="4138319"/>
            <a:ext cx="1645285" cy="611505"/>
          </a:xfrm>
          <a:prstGeom prst="rect">
            <a:avLst/>
          </a:prstGeom>
        </p:spPr>
        <p:txBody>
          <a:bodyPr vert="horz" wrap="square" lIns="0" tIns="73660" rIns="0" bIns="0" rtlCol="0">
            <a:spAutoFit/>
          </a:bodyPr>
          <a:lstStyle/>
          <a:p>
            <a:pPr marL="12700" marR="0" lvl="0" indent="0" algn="l" defTabSz="914400" rtl="0" eaLnBrk="1" fontAlgn="auto" latinLnBrk="0" hangingPunct="1">
              <a:lnSpc>
                <a:spcPct val="100000"/>
              </a:lnSpc>
              <a:spcBef>
                <a:spcPts val="580"/>
              </a:spcBef>
              <a:spcAft>
                <a:spcPts val="0"/>
              </a:spcAft>
              <a:buClrTx/>
              <a:buSzTx/>
              <a:buFontTx/>
              <a:buNone/>
              <a:tabLst/>
              <a:defRPr/>
            </a:pPr>
            <a:r>
              <a:rPr kumimoji="0" sz="2000" b="1" i="0" u="none" strike="noStrike" kern="1200" cap="none" spc="0" normalizeH="0" baseline="0" noProof="0" dirty="0">
                <a:ln>
                  <a:noFill/>
                </a:ln>
                <a:solidFill>
                  <a:srgbClr val="C7BA87"/>
                </a:solidFill>
                <a:effectLst/>
                <a:uLnTx/>
                <a:uFillTx/>
                <a:latin typeface="Verdana"/>
                <a:ea typeface="+mn-ea"/>
                <a:cs typeface="Verdana"/>
              </a:rPr>
              <a:t>439m</a:t>
            </a:r>
            <a:endParaRPr kumimoji="0" sz="2000" b="0" i="0" u="none" strike="noStrike" kern="1200" cap="none" spc="0" normalizeH="0" baseline="0" noProof="0" dirty="0">
              <a:ln>
                <a:noFill/>
              </a:ln>
              <a:solidFill>
                <a:prstClr val="black"/>
              </a:solidFill>
              <a:effectLst/>
              <a:uLnTx/>
              <a:uFillTx/>
              <a:latin typeface="Verdana"/>
              <a:ea typeface="+mn-ea"/>
              <a:cs typeface="Verdana"/>
            </a:endParaRPr>
          </a:p>
          <a:p>
            <a:pPr marL="12700" marR="0" lvl="0" indent="0" algn="l" defTabSz="914400" rtl="0" eaLnBrk="1" fontAlgn="auto" latinLnBrk="0" hangingPunct="1">
              <a:lnSpc>
                <a:spcPct val="100000"/>
              </a:lnSpc>
              <a:spcBef>
                <a:spcPts val="290"/>
              </a:spcBef>
              <a:spcAft>
                <a:spcPts val="0"/>
              </a:spcAft>
              <a:buClrTx/>
              <a:buSzTx/>
              <a:buFontTx/>
              <a:buNone/>
              <a:tabLst/>
              <a:defRPr/>
            </a:pPr>
            <a:r>
              <a:rPr kumimoji="0" sz="1200" b="1" i="0" u="none" strike="noStrike" kern="1200" cap="none" spc="-5" normalizeH="0" baseline="0" noProof="0" dirty="0">
                <a:ln>
                  <a:noFill/>
                </a:ln>
                <a:solidFill>
                  <a:srgbClr val="FFFFFF"/>
                </a:solidFill>
                <a:effectLst/>
                <a:uLnTx/>
                <a:uFillTx/>
                <a:latin typeface="Verdana"/>
                <a:ea typeface="+mn-ea"/>
                <a:cs typeface="Verdana"/>
              </a:rPr>
              <a:t>SHARE</a:t>
            </a:r>
            <a:r>
              <a:rPr kumimoji="0" sz="1200" b="1" i="0" u="none" strike="noStrike" kern="1200" cap="none" spc="-45" normalizeH="0" baseline="0" noProof="0" dirty="0">
                <a:ln>
                  <a:noFill/>
                </a:ln>
                <a:solidFill>
                  <a:srgbClr val="FFFFFF"/>
                </a:solidFill>
                <a:effectLst/>
                <a:uLnTx/>
                <a:uFillTx/>
                <a:latin typeface="Verdana"/>
                <a:ea typeface="+mn-ea"/>
                <a:cs typeface="Verdana"/>
              </a:rPr>
              <a:t> </a:t>
            </a:r>
            <a:r>
              <a:rPr kumimoji="0" sz="1200" b="1" i="0" u="none" strike="noStrike" kern="1200" cap="none" spc="-5" normalizeH="0" baseline="0" noProof="0" dirty="0">
                <a:ln>
                  <a:noFill/>
                </a:ln>
                <a:solidFill>
                  <a:srgbClr val="FFFFFF"/>
                </a:solidFill>
                <a:effectLst/>
                <a:uLnTx/>
                <a:uFillTx/>
                <a:latin typeface="Verdana"/>
                <a:ea typeface="+mn-ea"/>
                <a:cs typeface="Verdana"/>
              </a:rPr>
              <a:t>WARRANTS</a:t>
            </a:r>
            <a:endParaRPr kumimoji="0" sz="12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11" name="object 11"/>
          <p:cNvSpPr txBox="1"/>
          <p:nvPr/>
        </p:nvSpPr>
        <p:spPr>
          <a:xfrm>
            <a:off x="558017" y="5257781"/>
            <a:ext cx="2409825" cy="23939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1" i="0" u="none" strike="noStrike" kern="1200" cap="none" spc="0" normalizeH="0" baseline="0" noProof="0" dirty="0">
                <a:ln>
                  <a:noFill/>
                </a:ln>
                <a:solidFill>
                  <a:srgbClr val="C7BA87"/>
                </a:solidFill>
                <a:effectLst/>
                <a:uLnTx/>
                <a:uFillTx/>
                <a:latin typeface="Verdana"/>
                <a:ea typeface="+mn-ea"/>
                <a:cs typeface="Verdana"/>
              </a:rPr>
              <a:t>MAJOR</a:t>
            </a:r>
            <a:r>
              <a:rPr kumimoji="0" sz="1400" b="1" i="0" u="none" strike="noStrike" kern="1200" cap="none" spc="-70" normalizeH="0" baseline="0" noProof="0" dirty="0">
                <a:ln>
                  <a:noFill/>
                </a:ln>
                <a:solidFill>
                  <a:srgbClr val="C7BA87"/>
                </a:solidFill>
                <a:effectLst/>
                <a:uLnTx/>
                <a:uFillTx/>
                <a:latin typeface="Verdana"/>
                <a:ea typeface="+mn-ea"/>
                <a:cs typeface="Verdana"/>
              </a:rPr>
              <a:t> </a:t>
            </a:r>
            <a:r>
              <a:rPr kumimoji="0" sz="1400" b="1" i="0" u="none" strike="noStrike" kern="1200" cap="none" spc="0" normalizeH="0" baseline="0" noProof="0" dirty="0">
                <a:ln>
                  <a:noFill/>
                </a:ln>
                <a:solidFill>
                  <a:srgbClr val="C7BA87"/>
                </a:solidFill>
                <a:effectLst/>
                <a:uLnTx/>
                <a:uFillTx/>
                <a:latin typeface="Verdana"/>
                <a:ea typeface="+mn-ea"/>
                <a:cs typeface="Verdana"/>
              </a:rPr>
              <a:t>SHAREHOLDERS</a:t>
            </a:r>
            <a:endParaRPr kumimoji="0"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12" name="object 12"/>
          <p:cNvSpPr txBox="1"/>
          <p:nvPr/>
        </p:nvSpPr>
        <p:spPr>
          <a:xfrm>
            <a:off x="566445" y="5649871"/>
            <a:ext cx="1671955" cy="382156"/>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FFFFFF"/>
                </a:solidFill>
                <a:effectLst/>
                <a:uLnTx/>
                <a:uFillTx/>
                <a:latin typeface="Verdana"/>
                <a:ea typeface="+mn-ea"/>
                <a:cs typeface="Verdana"/>
              </a:rPr>
              <a:t>Windfield</a:t>
            </a:r>
            <a:r>
              <a:rPr kumimoji="0" sz="1200" b="1" i="0" u="none" strike="noStrike" kern="1200" cap="none" spc="-45" normalizeH="0" baseline="0" noProof="0" dirty="0">
                <a:ln>
                  <a:noFill/>
                </a:ln>
                <a:solidFill>
                  <a:srgbClr val="FFFFFF"/>
                </a:solidFill>
                <a:effectLst/>
                <a:uLnTx/>
                <a:uFillTx/>
                <a:latin typeface="Verdana"/>
                <a:ea typeface="+mn-ea"/>
                <a:cs typeface="Verdana"/>
              </a:rPr>
              <a:t> </a:t>
            </a:r>
            <a:r>
              <a:rPr lang="en-GB" sz="1200" b="1" spc="-5" dirty="0">
                <a:solidFill>
                  <a:srgbClr val="FFFFFF"/>
                </a:solidFill>
                <a:latin typeface="Verdana"/>
                <a:cs typeface="Verdana"/>
              </a:rPr>
              <a:t>Metals</a:t>
            </a:r>
            <a:r>
              <a:rPr kumimoji="0" sz="1200" b="1" i="0" u="none" strike="noStrike" kern="1200" cap="none" spc="-5" normalizeH="0" baseline="0" noProof="0" dirty="0">
                <a:ln>
                  <a:noFill/>
                </a:ln>
                <a:solidFill>
                  <a:srgbClr val="FFFFFF"/>
                </a:solidFill>
                <a:effectLst/>
                <a:uLnTx/>
                <a:uFillTx/>
                <a:latin typeface="Verdana"/>
                <a:ea typeface="+mn-ea"/>
                <a:cs typeface="Verdana"/>
              </a:rPr>
              <a:t> </a:t>
            </a:r>
            <a:r>
              <a:rPr kumimoji="0" sz="1200" b="1" i="0" u="none" strike="noStrike" kern="1200" cap="none" spc="-395" normalizeH="0" baseline="0" noProof="0" dirty="0">
                <a:ln>
                  <a:noFill/>
                </a:ln>
                <a:solidFill>
                  <a:srgbClr val="FFFFFF"/>
                </a:solidFill>
                <a:effectLst/>
                <a:uLnTx/>
                <a:uFillTx/>
                <a:latin typeface="Verdana"/>
                <a:ea typeface="+mn-ea"/>
                <a:cs typeface="Verdana"/>
              </a:rPr>
              <a:t> </a:t>
            </a:r>
            <a:r>
              <a:rPr kumimoji="0" sz="1200" b="1" i="0" u="none" strike="noStrike" kern="1200" cap="none" spc="-5" normalizeH="0" baseline="0" noProof="0" dirty="0">
                <a:ln>
                  <a:noFill/>
                </a:ln>
                <a:solidFill>
                  <a:srgbClr val="FFFFFF"/>
                </a:solidFill>
                <a:effectLst/>
                <a:uLnTx/>
                <a:uFillTx/>
                <a:latin typeface="Verdana"/>
                <a:ea typeface="+mn-ea"/>
                <a:cs typeface="Verdana"/>
              </a:rPr>
              <a:t>Gravner</a:t>
            </a:r>
            <a:r>
              <a:rPr kumimoji="0" sz="1200" b="1" i="0" u="none" strike="noStrike" kern="1200" cap="none" spc="-10" normalizeH="0" baseline="0" noProof="0" dirty="0">
                <a:ln>
                  <a:noFill/>
                </a:ln>
                <a:solidFill>
                  <a:srgbClr val="FFFFFF"/>
                </a:solidFill>
                <a:effectLst/>
                <a:uLnTx/>
                <a:uFillTx/>
                <a:latin typeface="Verdana"/>
                <a:ea typeface="+mn-ea"/>
                <a:cs typeface="Verdana"/>
              </a:rPr>
              <a:t> </a:t>
            </a:r>
            <a:endParaRPr kumimoji="0" sz="12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13" name="object 13"/>
          <p:cNvSpPr txBox="1"/>
          <p:nvPr/>
        </p:nvSpPr>
        <p:spPr>
          <a:xfrm>
            <a:off x="2552217" y="5649871"/>
            <a:ext cx="490855" cy="3911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C7BA87"/>
                </a:solidFill>
                <a:effectLst/>
                <a:uLnTx/>
                <a:uFillTx/>
                <a:latin typeface="Verdana"/>
                <a:ea typeface="+mn-ea"/>
                <a:cs typeface="Verdana"/>
              </a:rPr>
              <a:t>6.4%</a:t>
            </a:r>
            <a:endParaRPr kumimoji="0" sz="1200" b="0" i="0" u="none" strike="noStrike" kern="1200" cap="none" spc="0" normalizeH="0" baseline="0" noProof="0" dirty="0">
              <a:ln>
                <a:noFill/>
              </a:ln>
              <a:solidFill>
                <a:prstClr val="black"/>
              </a:solidFill>
              <a:effectLst/>
              <a:uLnTx/>
              <a:uFillTx/>
              <a:latin typeface="Verdana"/>
              <a:ea typeface="+mn-ea"/>
              <a:cs typeface="Verdana"/>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lang="en-GB" sz="1200" b="1" spc="-5" dirty="0">
                <a:solidFill>
                  <a:srgbClr val="C7BA87"/>
                </a:solidFill>
                <a:latin typeface="Verdana"/>
                <a:cs typeface="Verdana"/>
              </a:rPr>
              <a:t>5.9</a:t>
            </a:r>
            <a:r>
              <a:rPr kumimoji="0" sz="1200" b="1" i="0" u="none" strike="noStrike" kern="1200" cap="none" spc="-5" normalizeH="0" baseline="0" noProof="0" dirty="0">
                <a:ln>
                  <a:noFill/>
                </a:ln>
                <a:solidFill>
                  <a:srgbClr val="C7BA87"/>
                </a:solidFill>
                <a:effectLst/>
                <a:uLnTx/>
                <a:uFillTx/>
                <a:latin typeface="Verdana"/>
                <a:ea typeface="+mn-ea"/>
                <a:cs typeface="Verdana"/>
              </a:rPr>
              <a:t>%</a:t>
            </a:r>
            <a:endParaRPr kumimoji="0" sz="1200" b="0" i="0" u="none" strike="noStrike" kern="1200" cap="none" spc="0" normalizeH="0" baseline="0" noProof="0" dirty="0">
              <a:ln>
                <a:noFill/>
              </a:ln>
              <a:solidFill>
                <a:prstClr val="black"/>
              </a:solidFill>
              <a:effectLst/>
              <a:uLnTx/>
              <a:uFillTx/>
              <a:latin typeface="Verdana"/>
              <a:ea typeface="+mn-ea"/>
              <a:cs typeface="Verdana"/>
            </a:endParaRPr>
          </a:p>
        </p:txBody>
      </p:sp>
      <p:graphicFrame>
        <p:nvGraphicFramePr>
          <p:cNvPr id="14" name="object 14"/>
          <p:cNvGraphicFramePr>
            <a:graphicFrameLocks noGrp="1"/>
          </p:cNvGraphicFramePr>
          <p:nvPr>
            <p:extLst>
              <p:ext uri="{D42A27DB-BD31-4B8C-83A1-F6EECF244321}">
                <p14:modId xmlns:p14="http://schemas.microsoft.com/office/powerpoint/2010/main" val="883681005"/>
              </p:ext>
            </p:extLst>
          </p:nvPr>
        </p:nvGraphicFramePr>
        <p:xfrm>
          <a:off x="488950" y="268807"/>
          <a:ext cx="8387521" cy="1436211"/>
        </p:xfrm>
        <a:graphic>
          <a:graphicData uri="http://schemas.openxmlformats.org/drawingml/2006/table">
            <a:tbl>
              <a:tblPr firstRow="1" bandRow="1">
                <a:tableStyleId>{2D5ABB26-0587-4C30-8999-92F81FD0307C}</a:tableStyleId>
              </a:tblPr>
              <a:tblGrid>
                <a:gridCol w="51816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843721">
                  <a:extLst>
                    <a:ext uri="{9D8B030D-6E8A-4147-A177-3AD203B41FA5}">
                      <a16:colId xmlns:a16="http://schemas.microsoft.com/office/drawing/2014/main" val="20002"/>
                    </a:ext>
                  </a:extLst>
                </a:gridCol>
              </a:tblGrid>
              <a:tr h="528829">
                <a:tc gridSpan="3">
                  <a:txBody>
                    <a:bodyPr/>
                    <a:lstStyle/>
                    <a:p>
                      <a:pPr marL="95885">
                        <a:lnSpc>
                          <a:spcPts val="2670"/>
                        </a:lnSpc>
                        <a:spcBef>
                          <a:spcPts val="10"/>
                        </a:spcBef>
                        <a:tabLst>
                          <a:tab pos="6492875" algn="l"/>
                          <a:tab pos="7835900" algn="l"/>
                        </a:tabLst>
                      </a:pPr>
                      <a:r>
                        <a:rPr sz="2400" b="1" spc="-5" dirty="0">
                          <a:solidFill>
                            <a:srgbClr val="FFFFFF"/>
                          </a:solidFill>
                          <a:latin typeface="Verdana"/>
                          <a:cs typeface="Verdana"/>
                        </a:rPr>
                        <a:t>	</a:t>
                      </a:r>
                      <a:endParaRPr sz="2100" baseline="1984" dirty="0">
                        <a:latin typeface="Verdana"/>
                        <a:cs typeface="Verdana"/>
                      </a:endParaRPr>
                    </a:p>
                  </a:txBody>
                  <a:tcPr marL="0" marR="0" marT="127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907382">
                <a:tc>
                  <a:txBody>
                    <a:bodyPr/>
                    <a:lstStyle/>
                    <a:p>
                      <a:pPr>
                        <a:lnSpc>
                          <a:spcPct val="100000"/>
                        </a:lnSpc>
                      </a:pPr>
                      <a:endParaRPr sz="1700" dirty="0">
                        <a:latin typeface="Times New Roman"/>
                        <a:cs typeface="Times New Roman"/>
                      </a:endParaRPr>
                    </a:p>
                    <a:p>
                      <a:pPr marL="12700">
                        <a:lnSpc>
                          <a:spcPct val="100000"/>
                        </a:lnSpc>
                        <a:spcBef>
                          <a:spcPts val="545"/>
                        </a:spcBef>
                      </a:pPr>
                      <a:r>
                        <a:rPr sz="2400" b="1" i="0" spc="-5" dirty="0">
                          <a:solidFill>
                            <a:srgbClr val="C7BA87"/>
                          </a:solidFill>
                          <a:latin typeface="Verdana"/>
                          <a:ea typeface="+mj-ea"/>
                          <a:cs typeface="Verdana"/>
                        </a:rPr>
                        <a:t>CAPITAL STRUCTURE</a:t>
                      </a:r>
                    </a:p>
                  </a:txBody>
                  <a:tcPr marL="0" marR="0" marT="0" marB="0"/>
                </a:tc>
                <a:tc>
                  <a:txBody>
                    <a:bodyPr/>
                    <a:lstStyle/>
                    <a:p>
                      <a:pPr marL="2171700">
                        <a:lnSpc>
                          <a:spcPts val="1555"/>
                        </a:lnSpc>
                      </a:pPr>
                      <a:endParaRPr sz="1400" dirty="0">
                        <a:latin typeface="Verdana"/>
                        <a:cs typeface="Verdana"/>
                      </a:endParaRPr>
                    </a:p>
                  </a:txBody>
                  <a:tcPr marL="0" marR="0" marT="0" marB="0"/>
                </a:tc>
                <a:tc>
                  <a:txBody>
                    <a:bodyPr/>
                    <a:lstStyle/>
                    <a:p>
                      <a:pPr marL="105410">
                        <a:lnSpc>
                          <a:spcPts val="1555"/>
                        </a:lnSpc>
                      </a:pPr>
                      <a:endParaRPr sz="1400" dirty="0">
                        <a:latin typeface="Verdana"/>
                        <a:cs typeface="Verdana"/>
                      </a:endParaRPr>
                    </a:p>
                  </a:txBody>
                  <a:tcPr marL="0" marR="0" marT="0" marB="0"/>
                </a:tc>
                <a:extLst>
                  <a:ext uri="{0D108BD9-81ED-4DB2-BD59-A6C34878D82A}">
                    <a16:rowId xmlns:a16="http://schemas.microsoft.com/office/drawing/2014/main" val="10001"/>
                  </a:ext>
                </a:extLst>
              </a:tr>
            </a:tbl>
          </a:graphicData>
        </a:graphic>
      </p:graphicFrame>
      <p:grpSp>
        <p:nvGrpSpPr>
          <p:cNvPr id="15" name="object 15"/>
          <p:cNvGrpSpPr/>
          <p:nvPr/>
        </p:nvGrpSpPr>
        <p:grpSpPr>
          <a:xfrm>
            <a:off x="571500" y="4767072"/>
            <a:ext cx="10308335" cy="2090927"/>
            <a:chOff x="571500" y="4767072"/>
            <a:chExt cx="10308335" cy="2090927"/>
          </a:xfrm>
        </p:grpSpPr>
        <p:sp>
          <p:nvSpPr>
            <p:cNvPr id="16" name="object 16"/>
            <p:cNvSpPr/>
            <p:nvPr/>
          </p:nvSpPr>
          <p:spPr>
            <a:xfrm>
              <a:off x="571500" y="5003291"/>
              <a:ext cx="4466590" cy="0"/>
            </a:xfrm>
            <a:custGeom>
              <a:avLst/>
              <a:gdLst/>
              <a:ahLst/>
              <a:cxnLst/>
              <a:rect l="l" t="t" r="r" b="b"/>
              <a:pathLst>
                <a:path w="4466590">
                  <a:moveTo>
                    <a:pt x="0" y="0"/>
                  </a:moveTo>
                  <a:lnTo>
                    <a:pt x="4466501" y="0"/>
                  </a:lnTo>
                </a:path>
              </a:pathLst>
            </a:custGeom>
            <a:ln w="952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7" name="object 17"/>
            <p:cNvPicPr/>
            <p:nvPr/>
          </p:nvPicPr>
          <p:blipFill>
            <a:blip r:embed="rId2" cstate="print"/>
            <a:stretch>
              <a:fillRect/>
            </a:stretch>
          </p:blipFill>
          <p:spPr>
            <a:xfrm>
              <a:off x="4965191" y="4767072"/>
              <a:ext cx="3697223" cy="2090927"/>
            </a:xfrm>
            <a:prstGeom prst="rect">
              <a:avLst/>
            </a:prstGeom>
          </p:spPr>
        </p:pic>
        <p:pic>
          <p:nvPicPr>
            <p:cNvPr id="18" name="object 18"/>
            <p:cNvPicPr/>
            <p:nvPr/>
          </p:nvPicPr>
          <p:blipFill>
            <a:blip r:embed="rId3" cstate="print"/>
            <a:stretch>
              <a:fillRect/>
            </a:stretch>
          </p:blipFill>
          <p:spPr>
            <a:xfrm>
              <a:off x="7467600" y="5033771"/>
              <a:ext cx="3412235" cy="1824227"/>
            </a:xfrm>
            <a:prstGeom prst="rect">
              <a:avLst/>
            </a:prstGeom>
          </p:spPr>
        </p:pic>
      </p:grpSp>
      <p:sp>
        <p:nvSpPr>
          <p:cNvPr id="22" name="object 2">
            <a:extLst>
              <a:ext uri="{FF2B5EF4-FFF2-40B4-BE49-F238E27FC236}">
                <a16:creationId xmlns:a16="http://schemas.microsoft.com/office/drawing/2014/main" id="{6A2E61CB-2F20-4F48-BB90-6279C46000C1}"/>
              </a:ext>
            </a:extLst>
          </p:cNvPr>
          <p:cNvSpPr txBox="1">
            <a:spLocks/>
          </p:cNvSpPr>
          <p:nvPr/>
        </p:nvSpPr>
        <p:spPr>
          <a:xfrm>
            <a:off x="488950" y="381000"/>
            <a:ext cx="7893050" cy="439223"/>
          </a:xfrm>
          <a:prstGeom prst="rect">
            <a:avLst/>
          </a:prstGeom>
        </p:spPr>
        <p:txBody>
          <a:bodyPr vert="horz" wrap="square" lIns="0" tIns="69215" rIns="0" bIns="0" rtlCol="0">
            <a:spAutoFit/>
          </a:bodyPr>
          <a:lstStyle>
            <a:lvl1pPr>
              <a:defRPr>
                <a:latin typeface="+mj-lt"/>
                <a:ea typeface="+mj-ea"/>
                <a:cs typeface="+mj-cs"/>
              </a:defRPr>
            </a:lvl1pPr>
          </a:lstStyle>
          <a:p>
            <a:pPr marL="12700" marR="0" lvl="0" indent="0" algn="l" defTabSz="914400" rtl="0" eaLnBrk="1" fontAlgn="auto" latinLnBrk="0" hangingPunct="1">
              <a:spcBef>
                <a:spcPts val="545"/>
              </a:spcBef>
              <a:spcAft>
                <a:spcPts val="0"/>
              </a:spcAft>
              <a:buClrTx/>
              <a:buSzTx/>
              <a:buFontTx/>
              <a:buNone/>
              <a:tabLst/>
              <a:defRPr/>
            </a:pPr>
            <a:r>
              <a:rPr lang="en-GB" sz="2400" b="1" spc="-5" dirty="0">
                <a:solidFill>
                  <a:srgbClr val="C7BA87"/>
                </a:solidFill>
                <a:latin typeface="Verdana"/>
              </a:rPr>
              <a:t>KEY DATA</a:t>
            </a:r>
          </a:p>
        </p:txBody>
      </p:sp>
      <p:sp>
        <p:nvSpPr>
          <p:cNvPr id="21" name="object 7">
            <a:extLst>
              <a:ext uri="{FF2B5EF4-FFF2-40B4-BE49-F238E27FC236}">
                <a16:creationId xmlns:a16="http://schemas.microsoft.com/office/drawing/2014/main" id="{01087FFF-9FB9-422A-BFE1-0255001C63A6}"/>
              </a:ext>
            </a:extLst>
          </p:cNvPr>
          <p:cNvSpPr txBox="1">
            <a:spLocks noGrp="1"/>
          </p:cNvSpPr>
          <p:nvPr>
            <p:ph type="sldNum" sz="quarter" idx="7"/>
          </p:nvPr>
        </p:nvSpPr>
        <p:spPr>
          <a:xfrm>
            <a:off x="10912270" y="6490287"/>
            <a:ext cx="1104265" cy="179704"/>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1" i="0" u="none" strike="noStrike" kern="1200" cap="none" spc="-10" normalizeH="0" baseline="0" noProof="0" dirty="0">
                <a:ln>
                  <a:noFill/>
                </a:ln>
                <a:solidFill>
                  <a:srgbClr val="767070"/>
                </a:solidFill>
                <a:effectLst/>
                <a:uLnTx/>
                <a:uFillTx/>
                <a:latin typeface="Verdana"/>
                <a:ea typeface="+mn-ea"/>
              </a:rPr>
              <a:t>AIM:UFO</a:t>
            </a:r>
            <a:r>
              <a:rPr kumimoji="0" sz="1000" b="1" i="0" u="none" strike="noStrike" kern="1200" cap="none" spc="10" normalizeH="0" baseline="0" noProof="0" dirty="0">
                <a:ln>
                  <a:noFill/>
                </a:ln>
                <a:solidFill>
                  <a:srgbClr val="767070"/>
                </a:solidFill>
                <a:effectLst/>
                <a:uLnTx/>
                <a:uFillTx/>
                <a:latin typeface="Verdana"/>
                <a:ea typeface="+mn-ea"/>
              </a:rPr>
              <a:t> </a:t>
            </a:r>
            <a:r>
              <a:rPr kumimoji="0" sz="1000" b="1" i="0" u="none" strike="noStrike" kern="1200" cap="none" spc="-5" normalizeH="0" baseline="0" noProof="0" dirty="0">
                <a:ln>
                  <a:noFill/>
                </a:ln>
                <a:solidFill>
                  <a:srgbClr val="767070"/>
                </a:solidFill>
                <a:effectLst/>
                <a:uLnTx/>
                <a:uFillTx/>
                <a:latin typeface="Verdana"/>
                <a:ea typeface="+mn-ea"/>
              </a:rPr>
              <a:t>|</a:t>
            </a:r>
            <a:r>
              <a:rPr kumimoji="0" sz="1000" b="1" i="0" u="none" strike="noStrike" kern="1200" cap="none" spc="300" normalizeH="0" baseline="0" noProof="0" dirty="0">
                <a:ln>
                  <a:noFill/>
                </a:ln>
                <a:solidFill>
                  <a:srgbClr val="767070"/>
                </a:solidFill>
                <a:effectLst/>
                <a:uLnTx/>
                <a:uFillTx/>
                <a:latin typeface="Verdana"/>
                <a:ea typeface="+mn-ea"/>
              </a:rPr>
              <a:t> </a:t>
            </a:r>
            <a:fld id="{81D60167-4931-47E6-BA6A-407CBD079E47}" type="slidenum">
              <a:rPr kumimoji="0" sz="1000" b="1" i="0" u="none" strike="noStrike" kern="1200" cap="none" spc="-5" normalizeH="0" baseline="0" noProof="0" dirty="0">
                <a:ln>
                  <a:noFill/>
                </a:ln>
                <a:solidFill>
                  <a:srgbClr val="AA9F75"/>
                </a:solidFill>
                <a:effectLst/>
                <a:uLnTx/>
                <a:uFillTx/>
                <a:latin typeface="Verdana"/>
                <a:ea typeface="+mn-ea"/>
              </a:rPr>
              <a:pPr marL="12700" marR="0" lvl="0" indent="0" algn="l" defTabSz="914400" rtl="0" eaLnBrk="1" fontAlgn="auto" latinLnBrk="0" hangingPunct="1">
                <a:lnSpc>
                  <a:spcPct val="100000"/>
                </a:lnSpc>
                <a:spcBef>
                  <a:spcPts val="100"/>
                </a:spcBef>
                <a:spcAft>
                  <a:spcPts val="0"/>
                </a:spcAft>
                <a:buClrTx/>
                <a:buSzTx/>
                <a:buFontTx/>
                <a:buNone/>
                <a:tabLst/>
                <a:defRPr/>
              </a:pPr>
              <a:t>7</a:t>
            </a:fld>
            <a:endParaRPr kumimoji="0" sz="1000" b="1" i="0" u="none" strike="noStrike" kern="1200" cap="none" spc="-5" normalizeH="0" baseline="0" noProof="0" dirty="0">
              <a:ln>
                <a:noFill/>
              </a:ln>
              <a:solidFill>
                <a:srgbClr val="AA9F75"/>
              </a:solidFill>
              <a:effectLst/>
              <a:uLnTx/>
              <a:uFillTx/>
              <a:latin typeface="Verdana"/>
              <a:ea typeface="+mn-ea"/>
            </a:endParaRPr>
          </a:p>
        </p:txBody>
      </p:sp>
      <p:sp>
        <p:nvSpPr>
          <p:cNvPr id="24" name="object 10">
            <a:extLst>
              <a:ext uri="{FF2B5EF4-FFF2-40B4-BE49-F238E27FC236}">
                <a16:creationId xmlns:a16="http://schemas.microsoft.com/office/drawing/2014/main" id="{F7E2A63A-19D9-4EEF-8D41-EB6FA9BA987E}"/>
              </a:ext>
            </a:extLst>
          </p:cNvPr>
          <p:cNvSpPr txBox="1"/>
          <p:nvPr/>
        </p:nvSpPr>
        <p:spPr>
          <a:xfrm>
            <a:off x="2358879" y="4127871"/>
            <a:ext cx="1645285" cy="611505"/>
          </a:xfrm>
          <a:prstGeom prst="rect">
            <a:avLst/>
          </a:prstGeom>
        </p:spPr>
        <p:txBody>
          <a:bodyPr vert="horz" wrap="square" lIns="0" tIns="73660" rIns="0" bIns="0" rtlCol="0">
            <a:spAutoFit/>
          </a:bodyPr>
          <a:lstStyle/>
          <a:p>
            <a:pPr marL="12700" marR="0" lvl="0" indent="0" algn="l" defTabSz="914400" rtl="0" eaLnBrk="1" fontAlgn="auto" latinLnBrk="0" hangingPunct="1">
              <a:lnSpc>
                <a:spcPct val="100000"/>
              </a:lnSpc>
              <a:spcBef>
                <a:spcPts val="580"/>
              </a:spcBef>
              <a:spcAft>
                <a:spcPts val="0"/>
              </a:spcAft>
              <a:buClrTx/>
              <a:buSzTx/>
              <a:buFontTx/>
              <a:buNone/>
              <a:tabLst/>
              <a:defRPr/>
            </a:pPr>
            <a:r>
              <a:rPr kumimoji="0" lang="en-GB" sz="2000" b="1" i="0" u="none" strike="noStrike" kern="1200" cap="none" spc="0" normalizeH="0" baseline="0" noProof="0" dirty="0">
                <a:ln>
                  <a:noFill/>
                </a:ln>
                <a:solidFill>
                  <a:srgbClr val="C7BA87"/>
                </a:solidFill>
                <a:effectLst/>
                <a:uLnTx/>
                <a:uFillTx/>
                <a:latin typeface="Verdana"/>
                <a:ea typeface="+mn-ea"/>
                <a:cs typeface="Verdana"/>
              </a:rPr>
              <a:t>800%</a:t>
            </a:r>
            <a:endParaRPr kumimoji="0" sz="2000" b="0" i="0" u="none" strike="noStrike" kern="1200" cap="none" spc="0" normalizeH="0" baseline="0" noProof="0" dirty="0">
              <a:ln>
                <a:noFill/>
              </a:ln>
              <a:solidFill>
                <a:prstClr val="black"/>
              </a:solidFill>
              <a:effectLst/>
              <a:uLnTx/>
              <a:uFillTx/>
              <a:latin typeface="Verdana"/>
              <a:ea typeface="+mn-ea"/>
              <a:cs typeface="Verdana"/>
            </a:endParaRPr>
          </a:p>
          <a:p>
            <a:pPr marL="12700" marR="0" lvl="0" indent="0" algn="l" defTabSz="914400" rtl="0" eaLnBrk="1" fontAlgn="auto" latinLnBrk="0" hangingPunct="1">
              <a:lnSpc>
                <a:spcPct val="100000"/>
              </a:lnSpc>
              <a:spcBef>
                <a:spcPts val="290"/>
              </a:spcBef>
              <a:spcAft>
                <a:spcPts val="0"/>
              </a:spcAft>
              <a:buClrTx/>
              <a:buSzTx/>
              <a:buFontTx/>
              <a:buNone/>
              <a:tabLst/>
              <a:defRPr/>
            </a:pPr>
            <a:r>
              <a:rPr kumimoji="0" lang="en-GB" sz="1200" b="1" i="0" u="none" strike="noStrike" kern="1200" cap="none" spc="-5" normalizeH="0" baseline="0" noProof="0" dirty="0">
                <a:ln>
                  <a:noFill/>
                </a:ln>
                <a:solidFill>
                  <a:srgbClr val="FFFFFF"/>
                </a:solidFill>
                <a:effectLst/>
                <a:uLnTx/>
                <a:uFillTx/>
                <a:latin typeface="Verdana"/>
                <a:ea typeface="+mn-ea"/>
                <a:cs typeface="Verdana"/>
              </a:rPr>
              <a:t>1 YEAR RETURN</a:t>
            </a:r>
            <a:endParaRPr kumimoji="0" sz="12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26" name="TextBox 25">
            <a:extLst>
              <a:ext uri="{FF2B5EF4-FFF2-40B4-BE49-F238E27FC236}">
                <a16:creationId xmlns:a16="http://schemas.microsoft.com/office/drawing/2014/main" id="{1013F67C-D1A8-9C41-A077-AE0D2C976B98}"/>
              </a:ext>
            </a:extLst>
          </p:cNvPr>
          <p:cNvSpPr txBox="1"/>
          <p:nvPr/>
        </p:nvSpPr>
        <p:spPr>
          <a:xfrm>
            <a:off x="8077200" y="820223"/>
            <a:ext cx="2247071" cy="307777"/>
          </a:xfrm>
          <a:prstGeom prst="rect">
            <a:avLst/>
          </a:prstGeom>
          <a:noFill/>
        </p:spPr>
        <p:txBody>
          <a:bodyPr wrap="square" rtlCol="0">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UFO Share Price  </a:t>
            </a:r>
          </a:p>
        </p:txBody>
      </p:sp>
      <p:sp>
        <p:nvSpPr>
          <p:cNvPr id="20" name="Rectangle 19">
            <a:extLst>
              <a:ext uri="{FF2B5EF4-FFF2-40B4-BE49-F238E27FC236}">
                <a16:creationId xmlns:a16="http://schemas.microsoft.com/office/drawing/2014/main" id="{B10140F7-6625-4B20-AB22-4960BE62C6BD}"/>
              </a:ext>
            </a:extLst>
          </p:cNvPr>
          <p:cNvSpPr/>
          <p:nvPr/>
        </p:nvSpPr>
        <p:spPr>
          <a:xfrm>
            <a:off x="11582400" y="3975082"/>
            <a:ext cx="609600" cy="430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Box 22">
            <a:extLst>
              <a:ext uri="{FF2B5EF4-FFF2-40B4-BE49-F238E27FC236}">
                <a16:creationId xmlns:a16="http://schemas.microsoft.com/office/drawing/2014/main" id="{F6C793B8-4988-48A2-A610-2142AF8A5B4E}"/>
              </a:ext>
            </a:extLst>
          </p:cNvPr>
          <p:cNvSpPr txBox="1"/>
          <p:nvPr/>
        </p:nvSpPr>
        <p:spPr>
          <a:xfrm>
            <a:off x="6511402" y="4150483"/>
            <a:ext cx="4953000" cy="1169551"/>
          </a:xfrm>
          <a:prstGeom prst="rect">
            <a:avLst/>
          </a:prstGeom>
          <a:noFill/>
        </p:spPr>
        <p:txBody>
          <a:bodyPr wrap="square" rtlCol="0">
            <a:spAutoFit/>
          </a:bodyPr>
          <a:lstStyle/>
          <a:p>
            <a:pPr algn="ctr"/>
            <a:r>
              <a:rPr lang="en-GB" sz="1400" b="1" dirty="0">
                <a:latin typeface="Verdana" panose="020B0604030504040204" pitchFamily="34" charset="0"/>
                <a:ea typeface="Verdana" panose="020B0604030504040204" pitchFamily="34" charset="0"/>
              </a:rPr>
              <a:t>£100m shares traded in 6 months</a:t>
            </a:r>
          </a:p>
          <a:p>
            <a:pPr algn="ctr"/>
            <a:endParaRPr lang="en-GB" sz="1400" b="1" dirty="0">
              <a:latin typeface="Verdana" panose="020B0604030504040204" pitchFamily="34" charset="0"/>
              <a:ea typeface="Verdana" panose="020B0604030504040204" pitchFamily="34" charset="0"/>
            </a:endParaRPr>
          </a:p>
          <a:p>
            <a:pPr algn="ctr"/>
            <a:r>
              <a:rPr lang="en-GB" sz="1400" dirty="0">
                <a:latin typeface="Verdana" panose="020B0604030504040204" pitchFamily="34" charset="0"/>
                <a:ea typeface="Verdana" panose="020B0604030504040204" pitchFamily="34" charset="0"/>
              </a:rPr>
              <a:t>Source:   Bloomberg VWAP 1.4p</a:t>
            </a:r>
          </a:p>
          <a:p>
            <a:pPr algn="ctr"/>
            <a:endParaRPr lang="en-GB" sz="1400" b="1" dirty="0">
              <a:latin typeface="Verdana" panose="020B0604030504040204" pitchFamily="34" charset="0"/>
              <a:ea typeface="Verdana" panose="020B0604030504040204" pitchFamily="34" charset="0"/>
            </a:endParaRPr>
          </a:p>
          <a:p>
            <a:pPr algn="ctr"/>
            <a:endParaRPr lang="en-GB" sz="1400" b="1" dirty="0">
              <a:latin typeface="Verdana" panose="020B0604030504040204" pitchFamily="34" charset="0"/>
              <a:ea typeface="Verdana" panose="020B0604030504040204" pitchFamily="34" charset="0"/>
            </a:endParaRPr>
          </a:p>
        </p:txBody>
      </p:sp>
      <p:pic>
        <p:nvPicPr>
          <p:cNvPr id="25" name="Picture 24" descr="Chart, line chart&#10;&#10;Description automatically generated">
            <a:extLst>
              <a:ext uri="{FF2B5EF4-FFF2-40B4-BE49-F238E27FC236}">
                <a16:creationId xmlns:a16="http://schemas.microsoft.com/office/drawing/2014/main" id="{9B1AE393-F5BC-3745-93F2-380626FBD8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6177" y="1143000"/>
            <a:ext cx="6099759" cy="2792473"/>
          </a:xfrm>
          <a:prstGeom prst="rect">
            <a:avLst/>
          </a:prstGeom>
        </p:spPr>
      </p:pic>
      <p:sp>
        <p:nvSpPr>
          <p:cNvPr id="28" name="Rectangle 27">
            <a:extLst>
              <a:ext uri="{FF2B5EF4-FFF2-40B4-BE49-F238E27FC236}">
                <a16:creationId xmlns:a16="http://schemas.microsoft.com/office/drawing/2014/main" id="{92DB601A-4E16-464E-AA83-0AEB2226E819}"/>
              </a:ext>
            </a:extLst>
          </p:cNvPr>
          <p:cNvSpPr/>
          <p:nvPr/>
        </p:nvSpPr>
        <p:spPr>
          <a:xfrm>
            <a:off x="6076177" y="3276601"/>
            <a:ext cx="781823" cy="152400"/>
          </a:xfrm>
          <a:prstGeom prst="rect">
            <a:avLst/>
          </a:prstGeom>
          <a:solidFill>
            <a:srgbClr val="EBEBEB"/>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669555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7184BBA7-3A7B-4245-A066-9008CAD7ADD1}"/>
              </a:ext>
            </a:extLst>
          </p:cNvPr>
          <p:cNvSpPr txBox="1">
            <a:spLocks noGrp="1"/>
          </p:cNvSpPr>
          <p:nvPr>
            <p:ph type="title"/>
          </p:nvPr>
        </p:nvSpPr>
        <p:spPr>
          <a:xfrm>
            <a:off x="488950" y="450850"/>
            <a:ext cx="7893050" cy="754694"/>
          </a:xfrm>
          <a:prstGeom prst="rect">
            <a:avLst/>
          </a:prstGeom>
        </p:spPr>
        <p:txBody>
          <a:bodyPr vert="horz" wrap="square" lIns="0" tIns="69215" rIns="0" bIns="0" rtlCol="0">
            <a:spAutoFit/>
          </a:bodyPr>
          <a:lstStyle/>
          <a:p>
            <a:pPr marL="12700">
              <a:lnSpc>
                <a:spcPct val="100000"/>
              </a:lnSpc>
              <a:spcBef>
                <a:spcPts val="545"/>
              </a:spcBef>
            </a:pPr>
            <a:r>
              <a:rPr lang="en-GB" spc="-5" dirty="0"/>
              <a:t>COMMODITY OUTLOOK</a:t>
            </a:r>
            <a:endParaRPr spc="-5" dirty="0"/>
          </a:p>
          <a:p>
            <a:pPr marL="12700">
              <a:lnSpc>
                <a:spcPct val="100000"/>
              </a:lnSpc>
              <a:spcBef>
                <a:spcPts val="335"/>
              </a:spcBef>
            </a:pPr>
            <a:r>
              <a:rPr lang="en-GB" sz="1800" i="1" spc="-5" dirty="0">
                <a:solidFill>
                  <a:srgbClr val="9B4413"/>
                </a:solidFill>
                <a:latin typeface="Calibri"/>
                <a:cs typeface="Calibri"/>
              </a:rPr>
              <a:t>Silver has performed strongly and have excellent price outlooks</a:t>
            </a:r>
            <a:endParaRPr sz="1800" i="1" dirty="0">
              <a:latin typeface="Calibri"/>
              <a:cs typeface="Calibri"/>
            </a:endParaRPr>
          </a:p>
        </p:txBody>
      </p:sp>
      <p:sp>
        <p:nvSpPr>
          <p:cNvPr id="10" name="object 9">
            <a:extLst>
              <a:ext uri="{FF2B5EF4-FFF2-40B4-BE49-F238E27FC236}">
                <a16:creationId xmlns:a16="http://schemas.microsoft.com/office/drawing/2014/main" id="{2224D5BF-1AE1-4F0A-82C9-D07E998EC73D}"/>
              </a:ext>
            </a:extLst>
          </p:cNvPr>
          <p:cNvSpPr txBox="1"/>
          <p:nvPr/>
        </p:nvSpPr>
        <p:spPr>
          <a:xfrm>
            <a:off x="1752600" y="4375150"/>
            <a:ext cx="413384" cy="425450"/>
          </a:xfrm>
          <a:prstGeom prst="rect">
            <a:avLst/>
          </a:prstGeom>
          <a:solidFill>
            <a:srgbClr val="A6A6A6"/>
          </a:solidFill>
        </p:spPr>
        <p:txBody>
          <a:bodyPr vert="horz" wrap="square" lIns="0" tIns="76200" rIns="0" bIns="0" rtlCol="0">
            <a:spAutoFit/>
          </a:bodyPr>
          <a:lstStyle/>
          <a:p>
            <a:pPr marL="56515">
              <a:lnSpc>
                <a:spcPct val="100000"/>
              </a:lnSpc>
              <a:spcBef>
                <a:spcPts val="600"/>
              </a:spcBef>
            </a:pPr>
            <a:r>
              <a:rPr sz="1600" b="1" spc="-10" dirty="0">
                <a:solidFill>
                  <a:srgbClr val="FFFFFF"/>
                </a:solidFill>
                <a:latin typeface="Verdana"/>
                <a:cs typeface="Verdana"/>
              </a:rPr>
              <a:t>Ag</a:t>
            </a:r>
            <a:endParaRPr sz="1600" dirty="0">
              <a:latin typeface="Verdana"/>
              <a:cs typeface="Verdana"/>
            </a:endParaRPr>
          </a:p>
        </p:txBody>
      </p:sp>
      <p:sp>
        <p:nvSpPr>
          <p:cNvPr id="11" name="object 7">
            <a:extLst>
              <a:ext uri="{FF2B5EF4-FFF2-40B4-BE49-F238E27FC236}">
                <a16:creationId xmlns:a16="http://schemas.microsoft.com/office/drawing/2014/main" id="{20FF6FF8-CADD-42A2-A254-9B5FFE741278}"/>
              </a:ext>
            </a:extLst>
          </p:cNvPr>
          <p:cNvSpPr txBox="1">
            <a:spLocks noGrp="1"/>
          </p:cNvSpPr>
          <p:nvPr>
            <p:ph type="sldNum" sz="quarter" idx="7"/>
          </p:nvPr>
        </p:nvSpPr>
        <p:spPr>
          <a:xfrm>
            <a:off x="10912270" y="6490287"/>
            <a:ext cx="1104265" cy="179704"/>
          </a:xfrm>
          <a:prstGeom prst="rect">
            <a:avLst/>
          </a:prstGeom>
        </p:spPr>
        <p:txBody>
          <a:bodyPr vert="horz" wrap="square" lIns="0" tIns="12700" rIns="0" bIns="0" rtlCol="0">
            <a:spAutoFit/>
          </a:bodyPr>
          <a:lstStyle/>
          <a:p>
            <a:pPr marL="12700">
              <a:lnSpc>
                <a:spcPct val="100000"/>
              </a:lnSpc>
              <a:spcBef>
                <a:spcPts val="100"/>
              </a:spcBef>
            </a:pPr>
            <a:r>
              <a:rPr spc="-10" dirty="0"/>
              <a:t>AIM:UFO</a:t>
            </a:r>
            <a:r>
              <a:rPr spc="10" dirty="0"/>
              <a:t> </a:t>
            </a:r>
            <a:r>
              <a:rPr spc="-5" dirty="0"/>
              <a:t>|</a:t>
            </a:r>
            <a:r>
              <a:rPr spc="300" dirty="0"/>
              <a:t> </a:t>
            </a:r>
            <a:fld id="{81D60167-4931-47E6-BA6A-407CBD079E47}" type="slidenum">
              <a:rPr spc="-5" dirty="0">
                <a:solidFill>
                  <a:srgbClr val="AA9F75"/>
                </a:solidFill>
              </a:rPr>
              <a:t>8</a:t>
            </a:fld>
            <a:endParaRPr spc="-5" dirty="0">
              <a:solidFill>
                <a:srgbClr val="AA9F75"/>
              </a:solidFill>
            </a:endParaRPr>
          </a:p>
        </p:txBody>
      </p:sp>
      <p:pic>
        <p:nvPicPr>
          <p:cNvPr id="4" name="Picture 3">
            <a:extLst>
              <a:ext uri="{FF2B5EF4-FFF2-40B4-BE49-F238E27FC236}">
                <a16:creationId xmlns:a16="http://schemas.microsoft.com/office/drawing/2014/main" id="{84CEE91F-3B53-479E-BCA7-EC96DAB7D8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628" y="1284781"/>
            <a:ext cx="4266011" cy="2921226"/>
          </a:xfrm>
          <a:prstGeom prst="rect">
            <a:avLst/>
          </a:prstGeom>
        </p:spPr>
      </p:pic>
      <p:pic>
        <p:nvPicPr>
          <p:cNvPr id="15" name="Picture 14">
            <a:extLst>
              <a:ext uri="{FF2B5EF4-FFF2-40B4-BE49-F238E27FC236}">
                <a16:creationId xmlns:a16="http://schemas.microsoft.com/office/drawing/2014/main" id="{6F7265E4-ACBF-4A60-8A5A-9FFA5564B734}"/>
              </a:ext>
            </a:extLst>
          </p:cNvPr>
          <p:cNvPicPr>
            <a:picLocks noChangeAspect="1"/>
          </p:cNvPicPr>
          <p:nvPr/>
        </p:nvPicPr>
        <p:blipFill rotWithShape="1">
          <a:blip r:embed="rId4"/>
          <a:srcRect b="5571"/>
          <a:stretch/>
        </p:blipFill>
        <p:spPr>
          <a:xfrm>
            <a:off x="5136639" y="1361716"/>
            <a:ext cx="6681803" cy="2710669"/>
          </a:xfrm>
          <a:prstGeom prst="rect">
            <a:avLst/>
          </a:prstGeom>
        </p:spPr>
      </p:pic>
      <p:pic>
        <p:nvPicPr>
          <p:cNvPr id="9" name="object 2">
            <a:extLst>
              <a:ext uri="{FF2B5EF4-FFF2-40B4-BE49-F238E27FC236}">
                <a16:creationId xmlns:a16="http://schemas.microsoft.com/office/drawing/2014/main" id="{EB258003-5790-4542-A4BA-0FCFDD02FD69}"/>
              </a:ext>
            </a:extLst>
          </p:cNvPr>
          <p:cNvPicPr/>
          <p:nvPr/>
        </p:nvPicPr>
        <p:blipFill>
          <a:blip r:embed="rId5" cstate="print"/>
          <a:stretch>
            <a:fillRect/>
          </a:stretch>
        </p:blipFill>
        <p:spPr>
          <a:xfrm>
            <a:off x="1218609" y="2921509"/>
            <a:ext cx="7027163" cy="3936491"/>
          </a:xfrm>
          <a:prstGeom prst="rect">
            <a:avLst/>
          </a:prstGeom>
        </p:spPr>
      </p:pic>
      <p:sp>
        <p:nvSpPr>
          <p:cNvPr id="12" name="object 6">
            <a:extLst>
              <a:ext uri="{FF2B5EF4-FFF2-40B4-BE49-F238E27FC236}">
                <a16:creationId xmlns:a16="http://schemas.microsoft.com/office/drawing/2014/main" id="{B94D7364-850A-4CB4-82A0-4DBA00705B14}"/>
              </a:ext>
            </a:extLst>
          </p:cNvPr>
          <p:cNvSpPr txBox="1"/>
          <p:nvPr/>
        </p:nvSpPr>
        <p:spPr>
          <a:xfrm>
            <a:off x="695642" y="4815037"/>
            <a:ext cx="5019357" cy="1801775"/>
          </a:xfrm>
          <a:prstGeom prst="rect">
            <a:avLst/>
          </a:prstGeom>
        </p:spPr>
        <p:txBody>
          <a:bodyPr vert="horz" wrap="square" lIns="0" tIns="26670" rIns="0" bIns="0" rtlCol="0">
            <a:spAutoFit/>
          </a:bodyPr>
          <a:lstStyle/>
          <a:p>
            <a:pPr marL="299085" indent="-287020">
              <a:lnSpc>
                <a:spcPct val="100000"/>
              </a:lnSpc>
              <a:spcBef>
                <a:spcPts val="105"/>
              </a:spcBef>
              <a:buClr>
                <a:srgbClr val="CCB46D"/>
              </a:buClr>
              <a:buFont typeface="Arial"/>
              <a:buChar char="•"/>
              <a:tabLst>
                <a:tab pos="299085" algn="l"/>
                <a:tab pos="299720" algn="l"/>
              </a:tabLst>
            </a:pPr>
            <a:r>
              <a:rPr lang="en-GB" sz="1400" dirty="0">
                <a:latin typeface="Verdana"/>
                <a:cs typeface="Verdana"/>
              </a:rPr>
              <a:t>Vital component in solar cells, electronics, Battery Electric Vehicles (BEVs)</a:t>
            </a:r>
          </a:p>
          <a:p>
            <a:pPr marL="299085" indent="-287020">
              <a:lnSpc>
                <a:spcPct val="100000"/>
              </a:lnSpc>
              <a:spcBef>
                <a:spcPts val="105"/>
              </a:spcBef>
              <a:buClr>
                <a:srgbClr val="CCB46D"/>
              </a:buClr>
              <a:buFont typeface="Arial"/>
              <a:buChar char="•"/>
              <a:tabLst>
                <a:tab pos="299085" algn="l"/>
                <a:tab pos="299720" algn="l"/>
              </a:tabLst>
            </a:pPr>
            <a:endParaRPr lang="en-GB" sz="1400" dirty="0">
              <a:latin typeface="Verdana"/>
              <a:cs typeface="Verdana"/>
            </a:endParaRPr>
          </a:p>
          <a:p>
            <a:pPr marL="299085" indent="-287020">
              <a:lnSpc>
                <a:spcPct val="100000"/>
              </a:lnSpc>
              <a:spcBef>
                <a:spcPts val="105"/>
              </a:spcBef>
              <a:buClr>
                <a:srgbClr val="CCB46D"/>
              </a:buClr>
              <a:buFont typeface="Arial"/>
              <a:buChar char="•"/>
              <a:tabLst>
                <a:tab pos="299085" algn="l"/>
                <a:tab pos="299720" algn="l"/>
              </a:tabLst>
            </a:pPr>
            <a:r>
              <a:rPr lang="en-GB" sz="1400" dirty="0">
                <a:latin typeface="Verdana"/>
                <a:cs typeface="Verdana"/>
              </a:rPr>
              <a:t>Wide applications in healthcare, including the manufacture of PPE</a:t>
            </a:r>
          </a:p>
          <a:p>
            <a:pPr marL="12065">
              <a:lnSpc>
                <a:spcPct val="100000"/>
              </a:lnSpc>
              <a:spcBef>
                <a:spcPts val="105"/>
              </a:spcBef>
              <a:buClr>
                <a:srgbClr val="CCB46D"/>
              </a:buClr>
              <a:tabLst>
                <a:tab pos="299085" algn="l"/>
                <a:tab pos="299720" algn="l"/>
              </a:tabLst>
            </a:pPr>
            <a:endParaRPr lang="en-GB" sz="1400" dirty="0">
              <a:latin typeface="Verdana"/>
              <a:cs typeface="Verdana"/>
            </a:endParaRPr>
          </a:p>
          <a:p>
            <a:pPr marL="299085" indent="-287020">
              <a:lnSpc>
                <a:spcPct val="100000"/>
              </a:lnSpc>
              <a:spcBef>
                <a:spcPts val="105"/>
              </a:spcBef>
              <a:buClr>
                <a:srgbClr val="CCB46D"/>
              </a:buClr>
              <a:buFont typeface="Arial"/>
              <a:buChar char="•"/>
              <a:tabLst>
                <a:tab pos="299085" algn="l"/>
                <a:tab pos="299720" algn="l"/>
              </a:tabLst>
            </a:pPr>
            <a:r>
              <a:rPr lang="en-GB" sz="1400" dirty="0">
                <a:latin typeface="Verdana"/>
                <a:cs typeface="Verdana"/>
              </a:rPr>
              <a:t>Increased fiscal stimulus globally driving further investment demand</a:t>
            </a:r>
          </a:p>
        </p:txBody>
      </p:sp>
      <p:sp>
        <p:nvSpPr>
          <p:cNvPr id="13" name="object 6">
            <a:extLst>
              <a:ext uri="{FF2B5EF4-FFF2-40B4-BE49-F238E27FC236}">
                <a16:creationId xmlns:a16="http://schemas.microsoft.com/office/drawing/2014/main" id="{E667A679-AAFE-4E4F-9F4B-01EFA0C9128C}"/>
              </a:ext>
            </a:extLst>
          </p:cNvPr>
          <p:cNvSpPr txBox="1"/>
          <p:nvPr/>
        </p:nvSpPr>
        <p:spPr>
          <a:xfrm>
            <a:off x="6053676" y="4800600"/>
            <a:ext cx="5019357" cy="1827423"/>
          </a:xfrm>
          <a:prstGeom prst="rect">
            <a:avLst/>
          </a:prstGeom>
        </p:spPr>
        <p:txBody>
          <a:bodyPr vert="horz" wrap="square" lIns="0" tIns="26670" rIns="0" bIns="0" rtlCol="0">
            <a:spAutoFit/>
          </a:bodyPr>
          <a:lstStyle/>
          <a:p>
            <a:pPr marL="299085" indent="-287020">
              <a:lnSpc>
                <a:spcPct val="100000"/>
              </a:lnSpc>
              <a:spcBef>
                <a:spcPts val="105"/>
              </a:spcBef>
              <a:buClr>
                <a:srgbClr val="CCB46D"/>
              </a:buClr>
              <a:buFont typeface="Arial"/>
              <a:buChar char="•"/>
              <a:tabLst>
                <a:tab pos="299085" algn="l"/>
                <a:tab pos="299720" algn="l"/>
              </a:tabLst>
            </a:pPr>
            <a:r>
              <a:rPr lang="en-GB" sz="1400" dirty="0">
                <a:latin typeface="Verdana"/>
                <a:cs typeface="Verdana"/>
              </a:rPr>
              <a:t>Price</a:t>
            </a:r>
            <a:r>
              <a:rPr lang="en-GB" sz="1400" spc="-30" dirty="0">
                <a:latin typeface="Verdana"/>
                <a:cs typeface="Verdana"/>
              </a:rPr>
              <a:t> </a:t>
            </a:r>
            <a:r>
              <a:rPr lang="en-GB" sz="1400" dirty="0">
                <a:latin typeface="Verdana"/>
                <a:cs typeface="Verdana"/>
              </a:rPr>
              <a:t>up</a:t>
            </a:r>
            <a:r>
              <a:rPr lang="en-GB" sz="1400" spc="-20" dirty="0">
                <a:latin typeface="Verdana"/>
                <a:cs typeface="Verdana"/>
              </a:rPr>
              <a:t> </a:t>
            </a:r>
            <a:r>
              <a:rPr lang="en-GB" sz="1400" spc="-5" dirty="0">
                <a:latin typeface="Verdana"/>
                <a:cs typeface="Verdana"/>
              </a:rPr>
              <a:t>130%</a:t>
            </a:r>
            <a:r>
              <a:rPr lang="en-GB" sz="1400" dirty="0">
                <a:latin typeface="Verdana"/>
                <a:cs typeface="Verdana"/>
              </a:rPr>
              <a:t> from</a:t>
            </a:r>
            <a:r>
              <a:rPr lang="en-GB" sz="1400" spc="-15" dirty="0">
                <a:latin typeface="Verdana"/>
                <a:cs typeface="Verdana"/>
              </a:rPr>
              <a:t> </a:t>
            </a:r>
            <a:r>
              <a:rPr lang="en-GB" sz="1400" dirty="0">
                <a:latin typeface="Verdana"/>
                <a:cs typeface="Verdana"/>
              </a:rPr>
              <a:t>March</a:t>
            </a:r>
            <a:r>
              <a:rPr lang="en-GB" sz="1400" spc="-45" dirty="0">
                <a:latin typeface="Verdana"/>
                <a:cs typeface="Verdana"/>
              </a:rPr>
              <a:t> </a:t>
            </a:r>
            <a:r>
              <a:rPr lang="en-GB" sz="1400" spc="-5" dirty="0">
                <a:latin typeface="Verdana"/>
                <a:cs typeface="Verdana"/>
              </a:rPr>
              <a:t>2020 </a:t>
            </a:r>
            <a:r>
              <a:rPr lang="en-GB" sz="1400" dirty="0">
                <a:latin typeface="Verdana"/>
                <a:cs typeface="Verdana"/>
              </a:rPr>
              <a:t>low</a:t>
            </a:r>
          </a:p>
          <a:p>
            <a:pPr marL="299085" indent="-287020">
              <a:lnSpc>
                <a:spcPct val="100000"/>
              </a:lnSpc>
              <a:spcBef>
                <a:spcPts val="105"/>
              </a:spcBef>
              <a:buClr>
                <a:srgbClr val="CCB46D"/>
              </a:buClr>
              <a:buFont typeface="Arial"/>
              <a:buChar char="•"/>
              <a:tabLst>
                <a:tab pos="299085" algn="l"/>
                <a:tab pos="299720" algn="l"/>
              </a:tabLst>
            </a:pPr>
            <a:endParaRPr lang="en-GB" sz="1400" dirty="0">
              <a:latin typeface="Verdana"/>
              <a:cs typeface="Verdana"/>
            </a:endParaRPr>
          </a:p>
          <a:p>
            <a:pPr marL="299085" indent="-287020">
              <a:lnSpc>
                <a:spcPct val="100000"/>
              </a:lnSpc>
              <a:spcBef>
                <a:spcPts val="95"/>
              </a:spcBef>
              <a:buClr>
                <a:srgbClr val="CCB46D"/>
              </a:buClr>
              <a:buFont typeface="Arial"/>
              <a:buChar char="•"/>
              <a:tabLst>
                <a:tab pos="299085" algn="l"/>
                <a:tab pos="299720" algn="l"/>
              </a:tabLst>
            </a:pPr>
            <a:r>
              <a:rPr lang="en-GB" sz="1400" dirty="0">
                <a:latin typeface="Verdana"/>
                <a:cs typeface="Verdana"/>
              </a:rPr>
              <a:t>Maintaining</a:t>
            </a:r>
            <a:r>
              <a:rPr lang="en-GB" sz="1400" spc="-40" dirty="0">
                <a:latin typeface="Verdana"/>
                <a:cs typeface="Verdana"/>
              </a:rPr>
              <a:t> </a:t>
            </a:r>
            <a:r>
              <a:rPr lang="en-GB" sz="1400" dirty="0">
                <a:latin typeface="Verdana"/>
                <a:cs typeface="Verdana"/>
              </a:rPr>
              <a:t>strong</a:t>
            </a:r>
            <a:r>
              <a:rPr lang="en-GB" sz="1400" spc="-30" dirty="0">
                <a:latin typeface="Verdana"/>
                <a:cs typeface="Verdana"/>
              </a:rPr>
              <a:t> </a:t>
            </a:r>
            <a:r>
              <a:rPr lang="en-GB" sz="1400" dirty="0">
                <a:latin typeface="Verdana"/>
                <a:cs typeface="Verdana"/>
              </a:rPr>
              <a:t>levels</a:t>
            </a:r>
            <a:r>
              <a:rPr lang="en-GB" sz="1400" spc="-45" dirty="0">
                <a:latin typeface="Verdana"/>
                <a:cs typeface="Verdana"/>
              </a:rPr>
              <a:t> </a:t>
            </a:r>
            <a:r>
              <a:rPr lang="en-GB" sz="1400" dirty="0">
                <a:latin typeface="Verdana"/>
                <a:cs typeface="Verdana"/>
              </a:rPr>
              <a:t>&gt;</a:t>
            </a:r>
            <a:r>
              <a:rPr lang="en-GB" sz="1400" spc="-15" dirty="0">
                <a:latin typeface="Verdana"/>
                <a:cs typeface="Verdana"/>
              </a:rPr>
              <a:t> </a:t>
            </a:r>
            <a:r>
              <a:rPr lang="en-GB" sz="1400" spc="-5" dirty="0">
                <a:latin typeface="Verdana"/>
                <a:cs typeface="Verdana"/>
              </a:rPr>
              <a:t>$25</a:t>
            </a:r>
            <a:r>
              <a:rPr lang="en-GB" sz="1400" spc="-10" dirty="0">
                <a:latin typeface="Verdana"/>
                <a:cs typeface="Verdana"/>
              </a:rPr>
              <a:t> </a:t>
            </a:r>
            <a:r>
              <a:rPr lang="en-GB" sz="1400" dirty="0">
                <a:latin typeface="Verdana"/>
                <a:cs typeface="Verdana"/>
              </a:rPr>
              <a:t>USD/Oz</a:t>
            </a:r>
          </a:p>
          <a:p>
            <a:pPr marL="12065">
              <a:lnSpc>
                <a:spcPct val="100000"/>
              </a:lnSpc>
              <a:spcBef>
                <a:spcPts val="95"/>
              </a:spcBef>
              <a:buClr>
                <a:srgbClr val="CCB46D"/>
              </a:buClr>
              <a:tabLst>
                <a:tab pos="299085" algn="l"/>
                <a:tab pos="299720" algn="l"/>
              </a:tabLst>
            </a:pPr>
            <a:endParaRPr lang="en-GB" sz="1400" dirty="0">
              <a:latin typeface="Verdana"/>
              <a:cs typeface="Verdana"/>
            </a:endParaRPr>
          </a:p>
          <a:p>
            <a:pPr marL="299085" indent="-287020">
              <a:lnSpc>
                <a:spcPct val="100000"/>
              </a:lnSpc>
              <a:spcBef>
                <a:spcPts val="105"/>
              </a:spcBef>
              <a:buClr>
                <a:srgbClr val="CCB46D"/>
              </a:buClr>
              <a:buFont typeface="Arial"/>
              <a:buChar char="•"/>
              <a:tabLst>
                <a:tab pos="299085" algn="l"/>
                <a:tab pos="299720" algn="l"/>
              </a:tabLst>
            </a:pPr>
            <a:r>
              <a:rPr lang="en-GB" sz="1400" dirty="0">
                <a:latin typeface="Verdana"/>
                <a:cs typeface="Verdana"/>
              </a:rPr>
              <a:t>Gold/Silver</a:t>
            </a:r>
            <a:r>
              <a:rPr lang="en-GB" sz="1400" spc="-25" dirty="0">
                <a:latin typeface="Verdana"/>
                <a:cs typeface="Verdana"/>
              </a:rPr>
              <a:t> </a:t>
            </a:r>
            <a:r>
              <a:rPr lang="en-GB" sz="1400" spc="-5" dirty="0">
                <a:latin typeface="Verdana"/>
                <a:cs typeface="Verdana"/>
              </a:rPr>
              <a:t>Ratio</a:t>
            </a:r>
            <a:r>
              <a:rPr lang="en-GB" sz="1400" spc="-15" dirty="0">
                <a:latin typeface="Verdana"/>
                <a:cs typeface="Verdana"/>
              </a:rPr>
              <a:t> down </a:t>
            </a:r>
            <a:r>
              <a:rPr lang="en-GB" sz="1400" dirty="0">
                <a:latin typeface="Verdana"/>
                <a:cs typeface="Verdana"/>
              </a:rPr>
              <a:t>from</a:t>
            </a:r>
            <a:r>
              <a:rPr lang="en-GB" sz="1400" spc="-10" dirty="0">
                <a:latin typeface="Verdana"/>
                <a:cs typeface="Verdana"/>
              </a:rPr>
              <a:t> </a:t>
            </a:r>
            <a:r>
              <a:rPr lang="en-GB" sz="1400" spc="-5" dirty="0">
                <a:latin typeface="Verdana"/>
                <a:cs typeface="Verdana"/>
              </a:rPr>
              <a:t>+110:1</a:t>
            </a:r>
            <a:r>
              <a:rPr lang="en-GB" sz="1400" spc="-15" dirty="0">
                <a:latin typeface="Verdana"/>
                <a:cs typeface="Verdana"/>
              </a:rPr>
              <a:t> </a:t>
            </a:r>
            <a:r>
              <a:rPr lang="en-GB" sz="1400" spc="-5" dirty="0">
                <a:latin typeface="Verdana"/>
                <a:cs typeface="Verdana"/>
              </a:rPr>
              <a:t>to</a:t>
            </a:r>
            <a:r>
              <a:rPr lang="en-GB" sz="1400" dirty="0">
                <a:latin typeface="Verdana"/>
                <a:cs typeface="Verdana"/>
              </a:rPr>
              <a:t> </a:t>
            </a:r>
            <a:r>
              <a:rPr lang="en-GB" sz="1400" spc="-5" dirty="0">
                <a:latin typeface="Verdana"/>
                <a:cs typeface="Verdana"/>
              </a:rPr>
              <a:t>65:1</a:t>
            </a:r>
          </a:p>
          <a:p>
            <a:pPr marL="12065">
              <a:lnSpc>
                <a:spcPct val="100000"/>
              </a:lnSpc>
              <a:spcBef>
                <a:spcPts val="105"/>
              </a:spcBef>
              <a:buClr>
                <a:srgbClr val="CCB46D"/>
              </a:buClr>
              <a:tabLst>
                <a:tab pos="299085" algn="l"/>
                <a:tab pos="299720" algn="l"/>
              </a:tabLst>
            </a:pPr>
            <a:endParaRPr lang="en-GB" sz="1400" dirty="0">
              <a:latin typeface="Verdana"/>
              <a:cs typeface="Verdana"/>
            </a:endParaRPr>
          </a:p>
          <a:p>
            <a:pPr marL="299085" indent="-287020">
              <a:lnSpc>
                <a:spcPct val="100000"/>
              </a:lnSpc>
              <a:spcBef>
                <a:spcPts val="105"/>
              </a:spcBef>
              <a:buClr>
                <a:srgbClr val="CCB46D"/>
              </a:buClr>
              <a:buFont typeface="Arial"/>
              <a:buChar char="•"/>
              <a:tabLst>
                <a:tab pos="299085" algn="l"/>
                <a:tab pos="299720" algn="l"/>
              </a:tabLst>
            </a:pPr>
            <a:r>
              <a:rPr lang="en-GB" sz="1400" dirty="0">
                <a:latin typeface="Verdana"/>
                <a:cs typeface="Verdana"/>
              </a:rPr>
              <a:t>Increasingly being seen as a viable store of value by investors, similar to gold</a:t>
            </a:r>
          </a:p>
        </p:txBody>
      </p:sp>
      <p:sp>
        <p:nvSpPr>
          <p:cNvPr id="2" name="TextBox 1">
            <a:extLst>
              <a:ext uri="{FF2B5EF4-FFF2-40B4-BE49-F238E27FC236}">
                <a16:creationId xmlns:a16="http://schemas.microsoft.com/office/drawing/2014/main" id="{1713B3F4-F1ED-4638-8806-FCD399E201A4}"/>
              </a:ext>
            </a:extLst>
          </p:cNvPr>
          <p:cNvSpPr txBox="1"/>
          <p:nvPr/>
        </p:nvSpPr>
        <p:spPr>
          <a:xfrm>
            <a:off x="799846" y="4434346"/>
            <a:ext cx="3854450" cy="338554"/>
          </a:xfrm>
          <a:prstGeom prst="rect">
            <a:avLst/>
          </a:prstGeom>
          <a:noFill/>
        </p:spPr>
        <p:txBody>
          <a:bodyPr wrap="square" rtlCol="0">
            <a:spAutoFit/>
          </a:bodyPr>
          <a:lstStyle/>
          <a:p>
            <a:r>
              <a:rPr kumimoji="0" lang="en-GB" sz="1600" b="1" i="0" u="none" strike="noStrike" kern="1200" cap="none" spc="-10" normalizeH="0" baseline="0" noProof="0" dirty="0">
                <a:ln>
                  <a:noFill/>
                </a:ln>
                <a:solidFill>
                  <a:srgbClr val="7E7E7E"/>
                </a:solidFill>
                <a:effectLst/>
                <a:uLnTx/>
                <a:uFillTx/>
                <a:latin typeface="Verdana"/>
                <a:ea typeface="+mn-ea"/>
                <a:cs typeface="Verdana"/>
              </a:rPr>
              <a:t> Silver</a:t>
            </a:r>
            <a:endParaRPr lang="en-GB" dirty="0"/>
          </a:p>
        </p:txBody>
      </p:sp>
    </p:spTree>
    <p:extLst>
      <p:ext uri="{BB962C8B-B14F-4D97-AF65-F5344CB8AC3E}">
        <p14:creationId xmlns:p14="http://schemas.microsoft.com/office/powerpoint/2010/main" val="389784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7184BBA7-3A7B-4245-A066-9008CAD7ADD1}"/>
              </a:ext>
            </a:extLst>
          </p:cNvPr>
          <p:cNvSpPr txBox="1">
            <a:spLocks noGrp="1"/>
          </p:cNvSpPr>
          <p:nvPr>
            <p:ph type="title"/>
          </p:nvPr>
        </p:nvSpPr>
        <p:spPr>
          <a:xfrm>
            <a:off x="488950" y="450850"/>
            <a:ext cx="7893050" cy="754694"/>
          </a:xfrm>
          <a:prstGeom prst="rect">
            <a:avLst/>
          </a:prstGeom>
        </p:spPr>
        <p:txBody>
          <a:bodyPr vert="horz" wrap="square" lIns="0" tIns="69215" rIns="0" bIns="0" rtlCol="0">
            <a:spAutoFit/>
          </a:bodyPr>
          <a:lstStyle/>
          <a:p>
            <a:pPr marL="12700">
              <a:lnSpc>
                <a:spcPct val="100000"/>
              </a:lnSpc>
              <a:spcBef>
                <a:spcPts val="545"/>
              </a:spcBef>
            </a:pPr>
            <a:r>
              <a:rPr lang="en-GB" spc="-5" dirty="0"/>
              <a:t>COMMODITY OUTLOOK</a:t>
            </a:r>
            <a:endParaRPr spc="-5" dirty="0"/>
          </a:p>
          <a:p>
            <a:pPr marL="12700">
              <a:lnSpc>
                <a:spcPct val="100000"/>
              </a:lnSpc>
              <a:spcBef>
                <a:spcPts val="335"/>
              </a:spcBef>
            </a:pPr>
            <a:r>
              <a:rPr lang="en-GB" sz="1800" i="1" spc="-5" dirty="0">
                <a:solidFill>
                  <a:srgbClr val="9B4413"/>
                </a:solidFill>
                <a:latin typeface="Calibri"/>
                <a:cs typeface="Calibri"/>
              </a:rPr>
              <a:t>Iron Ore has performed strongly and have excellent price outlooks</a:t>
            </a:r>
            <a:endParaRPr sz="1800" i="1" dirty="0">
              <a:latin typeface="Calibri"/>
              <a:cs typeface="Calibri"/>
            </a:endParaRPr>
          </a:p>
        </p:txBody>
      </p:sp>
      <p:sp>
        <p:nvSpPr>
          <p:cNvPr id="11" name="object 7">
            <a:extLst>
              <a:ext uri="{FF2B5EF4-FFF2-40B4-BE49-F238E27FC236}">
                <a16:creationId xmlns:a16="http://schemas.microsoft.com/office/drawing/2014/main" id="{20FF6FF8-CADD-42A2-A254-9B5FFE741278}"/>
              </a:ext>
            </a:extLst>
          </p:cNvPr>
          <p:cNvSpPr txBox="1">
            <a:spLocks noGrp="1"/>
          </p:cNvSpPr>
          <p:nvPr>
            <p:ph type="sldNum" sz="quarter" idx="7"/>
          </p:nvPr>
        </p:nvSpPr>
        <p:spPr>
          <a:xfrm>
            <a:off x="10912270" y="6490287"/>
            <a:ext cx="1104265" cy="179704"/>
          </a:xfrm>
          <a:prstGeom prst="rect">
            <a:avLst/>
          </a:prstGeom>
        </p:spPr>
        <p:txBody>
          <a:bodyPr vert="horz" wrap="square" lIns="0" tIns="12700" rIns="0" bIns="0" rtlCol="0">
            <a:spAutoFit/>
          </a:bodyPr>
          <a:lstStyle/>
          <a:p>
            <a:pPr marL="12700">
              <a:lnSpc>
                <a:spcPct val="100000"/>
              </a:lnSpc>
              <a:spcBef>
                <a:spcPts val="100"/>
              </a:spcBef>
            </a:pPr>
            <a:r>
              <a:rPr spc="-10" dirty="0"/>
              <a:t>AIM:UFO</a:t>
            </a:r>
            <a:r>
              <a:rPr spc="10" dirty="0"/>
              <a:t> </a:t>
            </a:r>
            <a:r>
              <a:rPr spc="-5" dirty="0"/>
              <a:t>|</a:t>
            </a:r>
            <a:r>
              <a:rPr spc="300" dirty="0"/>
              <a:t> </a:t>
            </a:r>
            <a:fld id="{81D60167-4931-47E6-BA6A-407CBD079E47}" type="slidenum">
              <a:rPr spc="-5" dirty="0">
                <a:solidFill>
                  <a:srgbClr val="AA9F75"/>
                </a:solidFill>
              </a:rPr>
              <a:t>9</a:t>
            </a:fld>
            <a:endParaRPr spc="-5" dirty="0">
              <a:solidFill>
                <a:srgbClr val="AA9F75"/>
              </a:solidFill>
            </a:endParaRPr>
          </a:p>
        </p:txBody>
      </p:sp>
      <p:pic>
        <p:nvPicPr>
          <p:cNvPr id="9" name="object 2">
            <a:extLst>
              <a:ext uri="{FF2B5EF4-FFF2-40B4-BE49-F238E27FC236}">
                <a16:creationId xmlns:a16="http://schemas.microsoft.com/office/drawing/2014/main" id="{EB258003-5790-4542-A4BA-0FCFDD02FD69}"/>
              </a:ext>
            </a:extLst>
          </p:cNvPr>
          <p:cNvPicPr/>
          <p:nvPr/>
        </p:nvPicPr>
        <p:blipFill>
          <a:blip r:embed="rId3" cstate="print"/>
          <a:stretch>
            <a:fillRect/>
          </a:stretch>
        </p:blipFill>
        <p:spPr>
          <a:xfrm>
            <a:off x="1225296" y="2921507"/>
            <a:ext cx="7027163" cy="3936491"/>
          </a:xfrm>
          <a:prstGeom prst="rect">
            <a:avLst/>
          </a:prstGeom>
        </p:spPr>
      </p:pic>
      <p:pic>
        <p:nvPicPr>
          <p:cNvPr id="14" name="Picture 13">
            <a:extLst>
              <a:ext uri="{FF2B5EF4-FFF2-40B4-BE49-F238E27FC236}">
                <a16:creationId xmlns:a16="http://schemas.microsoft.com/office/drawing/2014/main" id="{9D12970A-AA46-4657-83B1-86F23D2033DD}"/>
              </a:ext>
            </a:extLst>
          </p:cNvPr>
          <p:cNvPicPr>
            <a:picLocks noChangeAspect="1"/>
          </p:cNvPicPr>
          <p:nvPr/>
        </p:nvPicPr>
        <p:blipFill>
          <a:blip r:embed="rId4"/>
          <a:stretch>
            <a:fillRect/>
          </a:stretch>
        </p:blipFill>
        <p:spPr>
          <a:xfrm>
            <a:off x="6553200" y="2005681"/>
            <a:ext cx="5280048" cy="3360197"/>
          </a:xfrm>
          <a:prstGeom prst="rect">
            <a:avLst/>
          </a:prstGeom>
        </p:spPr>
      </p:pic>
      <p:sp>
        <p:nvSpPr>
          <p:cNvPr id="16" name="object 8">
            <a:extLst>
              <a:ext uri="{FF2B5EF4-FFF2-40B4-BE49-F238E27FC236}">
                <a16:creationId xmlns:a16="http://schemas.microsoft.com/office/drawing/2014/main" id="{6C287AA4-999B-477D-9B92-05F6D2E36E10}"/>
              </a:ext>
            </a:extLst>
          </p:cNvPr>
          <p:cNvSpPr txBox="1"/>
          <p:nvPr/>
        </p:nvSpPr>
        <p:spPr>
          <a:xfrm>
            <a:off x="535613" y="1371600"/>
            <a:ext cx="5560387" cy="4762201"/>
          </a:xfrm>
          <a:prstGeom prst="rect">
            <a:avLst/>
          </a:prstGeom>
        </p:spPr>
        <p:txBody>
          <a:bodyPr vert="horz" wrap="square" lIns="0" tIns="24765" rIns="0" bIns="0" rtlCol="0">
            <a:spAutoFit/>
          </a:bodyPr>
          <a:lstStyle/>
          <a:p>
            <a:pPr marL="12065">
              <a:spcBef>
                <a:spcPts val="195"/>
              </a:spcBef>
              <a:buClr>
                <a:srgbClr val="CCB46D"/>
              </a:buClr>
              <a:tabLst>
                <a:tab pos="299085" algn="l"/>
                <a:tab pos="299720" algn="l"/>
              </a:tabLst>
            </a:pPr>
            <a:r>
              <a:rPr lang="en-GB" sz="1600" b="1" spc="-5" dirty="0">
                <a:latin typeface="Verdana"/>
                <a:cs typeface="Verdana"/>
              </a:rPr>
              <a:t>      Iron</a:t>
            </a:r>
            <a:r>
              <a:rPr lang="en-GB" sz="1600" b="1" spc="-55" dirty="0">
                <a:latin typeface="Verdana"/>
                <a:cs typeface="Verdana"/>
              </a:rPr>
              <a:t> O</a:t>
            </a:r>
            <a:r>
              <a:rPr lang="en-GB" sz="1600" b="1" spc="-10" dirty="0">
                <a:latin typeface="Verdana"/>
                <a:cs typeface="Verdana"/>
              </a:rPr>
              <a:t>re</a:t>
            </a:r>
            <a:endParaRPr lang="en-GB" sz="1600" dirty="0">
              <a:latin typeface="Verdana"/>
              <a:cs typeface="Verdana"/>
            </a:endParaRPr>
          </a:p>
          <a:p>
            <a:pPr marL="12065">
              <a:lnSpc>
                <a:spcPct val="100000"/>
              </a:lnSpc>
              <a:spcBef>
                <a:spcPts val="195"/>
              </a:spcBef>
              <a:buClr>
                <a:srgbClr val="CCB46D"/>
              </a:buClr>
              <a:tabLst>
                <a:tab pos="299085" algn="l"/>
                <a:tab pos="299720" algn="l"/>
              </a:tabLst>
            </a:pPr>
            <a:endParaRPr lang="en-GB" sz="1400" spc="-5" dirty="0">
              <a:latin typeface="Verdana"/>
              <a:cs typeface="Verdana"/>
            </a:endParaRPr>
          </a:p>
          <a:p>
            <a:pPr marL="299085" indent="-287020">
              <a:lnSpc>
                <a:spcPct val="100000"/>
              </a:lnSpc>
              <a:spcBef>
                <a:spcPts val="195"/>
              </a:spcBef>
              <a:buClr>
                <a:srgbClr val="CCB46D"/>
              </a:buClr>
              <a:buFont typeface="Arial"/>
              <a:buChar char="•"/>
              <a:tabLst>
                <a:tab pos="299085" algn="l"/>
                <a:tab pos="299720" algn="l"/>
              </a:tabLst>
            </a:pPr>
            <a:r>
              <a:rPr lang="en-GB" sz="1400" spc="-5" dirty="0">
                <a:latin typeface="Verdana"/>
                <a:cs typeface="Verdana"/>
              </a:rPr>
              <a:t>Key component in steelmaking and thus driven by spend on construction and infrastructure</a:t>
            </a:r>
          </a:p>
          <a:p>
            <a:pPr marL="299085" indent="-287020">
              <a:lnSpc>
                <a:spcPct val="100000"/>
              </a:lnSpc>
              <a:spcBef>
                <a:spcPts val="195"/>
              </a:spcBef>
              <a:buClr>
                <a:srgbClr val="CCB46D"/>
              </a:buClr>
              <a:buFont typeface="Arial"/>
              <a:buChar char="•"/>
              <a:tabLst>
                <a:tab pos="299085" algn="l"/>
                <a:tab pos="299720" algn="l"/>
              </a:tabLst>
            </a:pPr>
            <a:endParaRPr lang="en-GB" sz="1400" spc="-5" dirty="0">
              <a:latin typeface="Verdana"/>
              <a:cs typeface="Verdana"/>
            </a:endParaRPr>
          </a:p>
          <a:p>
            <a:pPr marL="299085" indent="-287020">
              <a:lnSpc>
                <a:spcPct val="100000"/>
              </a:lnSpc>
              <a:spcBef>
                <a:spcPts val="195"/>
              </a:spcBef>
              <a:buClr>
                <a:srgbClr val="CCB46D"/>
              </a:buClr>
              <a:buFont typeface="Arial"/>
              <a:buChar char="•"/>
              <a:tabLst>
                <a:tab pos="299085" algn="l"/>
                <a:tab pos="299720" algn="l"/>
              </a:tabLst>
            </a:pPr>
            <a:r>
              <a:rPr lang="en-GB" sz="1400" spc="-5" dirty="0">
                <a:latin typeface="Verdana"/>
                <a:cs typeface="Verdana"/>
              </a:rPr>
              <a:t>One</a:t>
            </a:r>
            <a:r>
              <a:rPr lang="en-GB" sz="1400" spc="-15" dirty="0">
                <a:latin typeface="Verdana"/>
                <a:cs typeface="Verdana"/>
              </a:rPr>
              <a:t> </a:t>
            </a:r>
            <a:r>
              <a:rPr lang="en-GB" sz="1400" dirty="0">
                <a:latin typeface="Verdana"/>
                <a:cs typeface="Verdana"/>
              </a:rPr>
              <a:t>of</a:t>
            </a:r>
            <a:r>
              <a:rPr lang="en-GB" sz="1400" spc="-15" dirty="0">
                <a:latin typeface="Verdana"/>
                <a:cs typeface="Verdana"/>
              </a:rPr>
              <a:t> </a:t>
            </a:r>
            <a:r>
              <a:rPr lang="en-GB" sz="1400" spc="-5" dirty="0">
                <a:latin typeface="Verdana"/>
                <a:cs typeface="Verdana"/>
              </a:rPr>
              <a:t>the</a:t>
            </a:r>
            <a:r>
              <a:rPr lang="en-GB" sz="1400" spc="-10" dirty="0">
                <a:latin typeface="Verdana"/>
                <a:cs typeface="Verdana"/>
              </a:rPr>
              <a:t> </a:t>
            </a:r>
            <a:r>
              <a:rPr lang="en-GB" sz="1400" dirty="0">
                <a:latin typeface="Verdana"/>
                <a:cs typeface="Verdana"/>
              </a:rPr>
              <a:t>top</a:t>
            </a:r>
            <a:r>
              <a:rPr lang="en-GB" sz="1400" spc="-5" dirty="0">
                <a:latin typeface="Verdana"/>
                <a:cs typeface="Verdana"/>
              </a:rPr>
              <a:t> </a:t>
            </a:r>
            <a:r>
              <a:rPr lang="en-GB" sz="1400" dirty="0">
                <a:latin typeface="Verdana"/>
                <a:cs typeface="Verdana"/>
              </a:rPr>
              <a:t>performing</a:t>
            </a:r>
            <a:r>
              <a:rPr lang="en-GB" sz="1400" spc="-35" dirty="0">
                <a:latin typeface="Verdana"/>
                <a:cs typeface="Verdana"/>
              </a:rPr>
              <a:t> </a:t>
            </a:r>
            <a:r>
              <a:rPr lang="en-GB" sz="1400" dirty="0">
                <a:latin typeface="Verdana"/>
                <a:cs typeface="Verdana"/>
              </a:rPr>
              <a:t>metals</a:t>
            </a:r>
            <a:r>
              <a:rPr lang="en-GB" sz="1400" spc="-40" dirty="0">
                <a:latin typeface="Verdana"/>
                <a:cs typeface="Verdana"/>
              </a:rPr>
              <a:t> </a:t>
            </a:r>
            <a:r>
              <a:rPr lang="en-GB" sz="1400" spc="5" dirty="0">
                <a:latin typeface="Verdana"/>
                <a:cs typeface="Verdana"/>
              </a:rPr>
              <a:t>in</a:t>
            </a:r>
            <a:r>
              <a:rPr lang="en-GB" sz="1400" spc="-20" dirty="0">
                <a:latin typeface="Verdana"/>
                <a:cs typeface="Verdana"/>
              </a:rPr>
              <a:t> </a:t>
            </a:r>
            <a:r>
              <a:rPr lang="en-GB" sz="1400" spc="-5" dirty="0">
                <a:latin typeface="Verdana"/>
                <a:cs typeface="Verdana"/>
              </a:rPr>
              <a:t>2020</a:t>
            </a:r>
          </a:p>
          <a:p>
            <a:pPr marL="299085" indent="-287020">
              <a:lnSpc>
                <a:spcPct val="100000"/>
              </a:lnSpc>
              <a:spcBef>
                <a:spcPts val="195"/>
              </a:spcBef>
              <a:buClr>
                <a:srgbClr val="CCB46D"/>
              </a:buClr>
              <a:buFont typeface="Arial"/>
              <a:buChar char="•"/>
              <a:tabLst>
                <a:tab pos="299085" algn="l"/>
                <a:tab pos="299720" algn="l"/>
              </a:tabLst>
            </a:pPr>
            <a:endParaRPr lang="en-GB" sz="1400" dirty="0">
              <a:latin typeface="Verdana"/>
              <a:cs typeface="Verdana"/>
            </a:endParaRPr>
          </a:p>
          <a:p>
            <a:pPr marL="299085" marR="5080" indent="-287020">
              <a:lnSpc>
                <a:spcPct val="100000"/>
              </a:lnSpc>
              <a:spcBef>
                <a:spcPts val="95"/>
              </a:spcBef>
              <a:buClr>
                <a:srgbClr val="CCB46D"/>
              </a:buClr>
              <a:buFont typeface="Arial"/>
              <a:buChar char="•"/>
              <a:tabLst>
                <a:tab pos="299085" algn="l"/>
                <a:tab pos="299720" algn="l"/>
              </a:tabLst>
            </a:pPr>
            <a:r>
              <a:rPr lang="en-GB" sz="1400" spc="-30" dirty="0">
                <a:latin typeface="Verdana"/>
                <a:cs typeface="Verdana"/>
              </a:rPr>
              <a:t>Price up ~100% in past year from U</a:t>
            </a:r>
            <a:r>
              <a:rPr lang="en-GB" sz="1400" dirty="0">
                <a:latin typeface="Verdana"/>
                <a:cs typeface="Verdana"/>
              </a:rPr>
              <a:t>S</a:t>
            </a:r>
            <a:r>
              <a:rPr lang="en-GB" sz="1400" spc="-5" dirty="0">
                <a:latin typeface="Verdana"/>
                <a:cs typeface="Verdana"/>
              </a:rPr>
              <a:t>$88</a:t>
            </a:r>
            <a:r>
              <a:rPr lang="en-GB" sz="1400" spc="-25" dirty="0">
                <a:latin typeface="Verdana"/>
                <a:cs typeface="Verdana"/>
              </a:rPr>
              <a:t> – US$174</a:t>
            </a:r>
          </a:p>
          <a:p>
            <a:pPr marL="299085" marR="5080" indent="-287020">
              <a:lnSpc>
                <a:spcPct val="100000"/>
              </a:lnSpc>
              <a:spcBef>
                <a:spcPts val="95"/>
              </a:spcBef>
              <a:buClr>
                <a:srgbClr val="CCB46D"/>
              </a:buClr>
              <a:buFont typeface="Arial"/>
              <a:buChar char="•"/>
              <a:tabLst>
                <a:tab pos="299085" algn="l"/>
                <a:tab pos="299720" algn="l"/>
              </a:tabLst>
            </a:pPr>
            <a:endParaRPr lang="en-GB" sz="2400" b="1" spc="-5" dirty="0">
              <a:solidFill>
                <a:srgbClr val="C7BA87"/>
              </a:solidFill>
              <a:latin typeface="Verdana"/>
              <a:ea typeface="+mj-ea"/>
            </a:endParaRPr>
          </a:p>
          <a:p>
            <a:pPr marL="299085" indent="-287020">
              <a:lnSpc>
                <a:spcPct val="100000"/>
              </a:lnSpc>
              <a:spcBef>
                <a:spcPts val="110"/>
              </a:spcBef>
              <a:buClr>
                <a:srgbClr val="CCB46D"/>
              </a:buClr>
              <a:buFont typeface="Arial"/>
              <a:buChar char="•"/>
              <a:tabLst>
                <a:tab pos="299085" algn="l"/>
                <a:tab pos="299720" algn="l"/>
              </a:tabLst>
            </a:pPr>
            <a:r>
              <a:rPr lang="en-GB" sz="1400" dirty="0">
                <a:latin typeface="Verdana"/>
                <a:cs typeface="Verdana"/>
              </a:rPr>
              <a:t>Driven largely by Chinese demand having seen a sustained and robust rebound from the pandemic</a:t>
            </a:r>
          </a:p>
          <a:p>
            <a:pPr marL="299085" indent="-287020">
              <a:lnSpc>
                <a:spcPct val="100000"/>
              </a:lnSpc>
              <a:spcBef>
                <a:spcPts val="110"/>
              </a:spcBef>
              <a:buClr>
                <a:srgbClr val="CCB46D"/>
              </a:buClr>
              <a:buFont typeface="Arial"/>
              <a:buChar char="•"/>
              <a:tabLst>
                <a:tab pos="299085" algn="l"/>
                <a:tab pos="299720" algn="l"/>
              </a:tabLst>
            </a:pPr>
            <a:endParaRPr lang="en-GB" sz="1400" dirty="0">
              <a:latin typeface="Verdana"/>
              <a:cs typeface="Verdana"/>
            </a:endParaRPr>
          </a:p>
          <a:p>
            <a:pPr marL="299085" indent="-287020">
              <a:lnSpc>
                <a:spcPct val="100000"/>
              </a:lnSpc>
              <a:spcBef>
                <a:spcPts val="95"/>
              </a:spcBef>
              <a:buClr>
                <a:srgbClr val="CCB46D"/>
              </a:buClr>
              <a:buFont typeface="Arial"/>
              <a:buChar char="•"/>
              <a:tabLst>
                <a:tab pos="299085" algn="l"/>
                <a:tab pos="299720" algn="l"/>
              </a:tabLst>
            </a:pPr>
            <a:r>
              <a:rPr lang="en-GB" sz="1400" dirty="0">
                <a:latin typeface="Verdana"/>
                <a:cs typeface="Verdana"/>
              </a:rPr>
              <a:t>Investment in infrastructure a key pillar of growth in the region</a:t>
            </a:r>
          </a:p>
          <a:p>
            <a:pPr marL="299085" indent="-287020">
              <a:lnSpc>
                <a:spcPct val="100000"/>
              </a:lnSpc>
              <a:spcBef>
                <a:spcPts val="95"/>
              </a:spcBef>
              <a:buClr>
                <a:srgbClr val="CCB46D"/>
              </a:buClr>
              <a:buFont typeface="Arial"/>
              <a:buChar char="•"/>
              <a:tabLst>
                <a:tab pos="299085" algn="l"/>
                <a:tab pos="299720" algn="l"/>
              </a:tabLst>
            </a:pPr>
            <a:endParaRPr lang="en-GB" sz="1400" dirty="0">
              <a:latin typeface="Verdana"/>
              <a:cs typeface="Verdana"/>
            </a:endParaRPr>
          </a:p>
          <a:p>
            <a:pPr marL="299085" indent="-287020">
              <a:lnSpc>
                <a:spcPct val="100000"/>
              </a:lnSpc>
              <a:spcBef>
                <a:spcPts val="95"/>
              </a:spcBef>
              <a:buClr>
                <a:srgbClr val="CCB46D"/>
              </a:buClr>
              <a:buFont typeface="Arial"/>
              <a:buChar char="•"/>
              <a:tabLst>
                <a:tab pos="299085" algn="l"/>
                <a:tab pos="299720" algn="l"/>
              </a:tabLst>
            </a:pPr>
            <a:r>
              <a:rPr lang="en-GB" sz="1400" dirty="0">
                <a:latin typeface="Verdana"/>
                <a:cs typeface="Verdana"/>
              </a:rPr>
              <a:t>Global supply seeing significant squeeze, driving prices further</a:t>
            </a:r>
          </a:p>
          <a:p>
            <a:pPr marL="299085" indent="-287020">
              <a:lnSpc>
                <a:spcPct val="100000"/>
              </a:lnSpc>
              <a:spcBef>
                <a:spcPts val="95"/>
              </a:spcBef>
              <a:buClr>
                <a:srgbClr val="CCB46D"/>
              </a:buClr>
              <a:buFont typeface="Arial"/>
              <a:buChar char="•"/>
              <a:tabLst>
                <a:tab pos="299085" algn="l"/>
                <a:tab pos="299720" algn="l"/>
              </a:tabLst>
            </a:pPr>
            <a:endParaRPr lang="en-GB" sz="1400" dirty="0">
              <a:latin typeface="Verdana"/>
              <a:cs typeface="Verdana"/>
            </a:endParaRPr>
          </a:p>
          <a:p>
            <a:pPr marL="299085" indent="-287020">
              <a:lnSpc>
                <a:spcPct val="100000"/>
              </a:lnSpc>
              <a:spcBef>
                <a:spcPts val="95"/>
              </a:spcBef>
              <a:buClr>
                <a:srgbClr val="CCB46D"/>
              </a:buClr>
              <a:buFont typeface="Arial"/>
              <a:buChar char="•"/>
              <a:tabLst>
                <a:tab pos="299085" algn="l"/>
                <a:tab pos="299720" algn="l"/>
              </a:tabLst>
            </a:pPr>
            <a:r>
              <a:rPr lang="en-GB" sz="1400" dirty="0">
                <a:latin typeface="Verdana"/>
                <a:cs typeface="Verdana"/>
              </a:rPr>
              <a:t>Iron</a:t>
            </a:r>
            <a:r>
              <a:rPr lang="en-GB" sz="1400" spc="-25" dirty="0">
                <a:latin typeface="Verdana"/>
                <a:cs typeface="Verdana"/>
              </a:rPr>
              <a:t> </a:t>
            </a:r>
            <a:r>
              <a:rPr lang="en-GB" sz="1400" dirty="0">
                <a:latin typeface="Verdana"/>
                <a:cs typeface="Verdana"/>
              </a:rPr>
              <a:t>ore</a:t>
            </a:r>
            <a:r>
              <a:rPr lang="en-GB" sz="1400" spc="-5" dirty="0">
                <a:latin typeface="Verdana"/>
                <a:cs typeface="Verdana"/>
              </a:rPr>
              <a:t> hit its highest price since September 2011 on first trading day following Lunar New Year 2021 in China</a:t>
            </a:r>
            <a:endParaRPr lang="en-GB" sz="1400" dirty="0">
              <a:latin typeface="Verdana"/>
              <a:cs typeface="Verdana"/>
            </a:endParaRPr>
          </a:p>
        </p:txBody>
      </p:sp>
      <p:sp>
        <p:nvSpPr>
          <p:cNvPr id="18" name="object 9">
            <a:extLst>
              <a:ext uri="{FF2B5EF4-FFF2-40B4-BE49-F238E27FC236}">
                <a16:creationId xmlns:a16="http://schemas.microsoft.com/office/drawing/2014/main" id="{7D58EF42-9473-4CB1-9343-545E1E55D4BC}"/>
              </a:ext>
            </a:extLst>
          </p:cNvPr>
          <p:cNvSpPr txBox="1"/>
          <p:nvPr/>
        </p:nvSpPr>
        <p:spPr>
          <a:xfrm>
            <a:off x="2057400" y="1279396"/>
            <a:ext cx="413384" cy="425450"/>
          </a:xfrm>
          <a:prstGeom prst="rect">
            <a:avLst/>
          </a:prstGeom>
          <a:solidFill>
            <a:schemeClr val="tx1"/>
          </a:solidFill>
        </p:spPr>
        <p:txBody>
          <a:bodyPr vert="horz" wrap="square" lIns="0" tIns="76200" rIns="0" bIns="0" rtlCol="0">
            <a:noAutofit/>
          </a:bodyPr>
          <a:lstStyle/>
          <a:p>
            <a:pPr marL="56515">
              <a:lnSpc>
                <a:spcPct val="100000"/>
              </a:lnSpc>
              <a:spcBef>
                <a:spcPts val="600"/>
              </a:spcBef>
            </a:pPr>
            <a:r>
              <a:rPr lang="en-GB" sz="1600" b="1" spc="-10" dirty="0">
                <a:solidFill>
                  <a:srgbClr val="FFFFFF"/>
                </a:solidFill>
                <a:latin typeface="Verdana"/>
                <a:cs typeface="Verdana"/>
              </a:rPr>
              <a:t>Fe</a:t>
            </a:r>
            <a:endParaRPr sz="1600" dirty="0">
              <a:latin typeface="Verdana"/>
              <a:cs typeface="Verdana"/>
            </a:endParaRPr>
          </a:p>
        </p:txBody>
      </p:sp>
      <p:sp>
        <p:nvSpPr>
          <p:cNvPr id="19" name="TextBox 18">
            <a:extLst>
              <a:ext uri="{FF2B5EF4-FFF2-40B4-BE49-F238E27FC236}">
                <a16:creationId xmlns:a16="http://schemas.microsoft.com/office/drawing/2014/main" id="{48046C82-2258-4A43-AF44-66B74EB859D1}"/>
              </a:ext>
            </a:extLst>
          </p:cNvPr>
          <p:cNvSpPr txBox="1"/>
          <p:nvPr/>
        </p:nvSpPr>
        <p:spPr>
          <a:xfrm>
            <a:off x="7153242" y="1492121"/>
            <a:ext cx="4079963" cy="307777"/>
          </a:xfrm>
          <a:prstGeom prst="rect">
            <a:avLst/>
          </a:prstGeom>
          <a:noFill/>
        </p:spPr>
        <p:txBody>
          <a:bodyPr wrap="none" rtlCol="0">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Iron Ore spot price for last 12 months </a:t>
            </a:r>
          </a:p>
        </p:txBody>
      </p:sp>
    </p:spTree>
    <p:extLst>
      <p:ext uri="{BB962C8B-B14F-4D97-AF65-F5344CB8AC3E}">
        <p14:creationId xmlns:p14="http://schemas.microsoft.com/office/powerpoint/2010/main" val="10772187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A3838"/>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849D7D3E5E6B74ABA9EDEECA4B8FB29" ma:contentTypeVersion="12" ma:contentTypeDescription="Create a new document." ma:contentTypeScope="" ma:versionID="3a087ca948da737c0c82d854e907dfc7">
  <xsd:schema xmlns:xsd="http://www.w3.org/2001/XMLSchema" xmlns:xs="http://www.w3.org/2001/XMLSchema" xmlns:p="http://schemas.microsoft.com/office/2006/metadata/properties" xmlns:ns2="73fbd029-9248-4269-a887-ca74239de95e" xmlns:ns3="8ad9380b-054f-4348-b123-b9af6008c36f" targetNamespace="http://schemas.microsoft.com/office/2006/metadata/properties" ma:root="true" ma:fieldsID="951252935f99937df1d340eb239d40d7" ns2:_="" ns3:_="">
    <xsd:import namespace="73fbd029-9248-4269-a887-ca74239de95e"/>
    <xsd:import namespace="8ad9380b-054f-4348-b123-b9af6008c36f"/>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fbd029-9248-4269-a887-ca74239de95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ad9380b-054f-4348-b123-b9af6008c36f"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Location" ma:index="17" nillable="true" ma:displayName="MediaServiceLocation" ma:descrip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73fbd029-9248-4269-a887-ca74239de95e">ALEXANDER-1797567310-104077</_dlc_DocId>
    <_dlc_DocIdUrl xmlns="73fbd029-9248-4269-a887-ca74239de95e">
      <Url>https://alexandercable.sharepoint.com/_layouts/15/DocIdRedir.aspx?ID=ALEXANDER-1797567310-104077</Url>
      <Description>ALEXANDER-1797567310-104077</Description>
    </_dlc_DocIdUrl>
  </documentManagement>
</p:properties>
</file>

<file path=customXml/itemProps1.xml><?xml version="1.0" encoding="utf-8"?>
<ds:datastoreItem xmlns:ds="http://schemas.openxmlformats.org/officeDocument/2006/customXml" ds:itemID="{5B4A663C-CF59-46AE-B5B5-07B2016781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fbd029-9248-4269-a887-ca74239de95e"/>
    <ds:schemaRef ds:uri="8ad9380b-054f-4348-b123-b9af6008c3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92AA25B-459E-4D9C-889C-4FC29F5D5743}">
  <ds:schemaRefs>
    <ds:schemaRef ds:uri="http://schemas.microsoft.com/sharepoint/events"/>
  </ds:schemaRefs>
</ds:datastoreItem>
</file>

<file path=customXml/itemProps3.xml><?xml version="1.0" encoding="utf-8"?>
<ds:datastoreItem xmlns:ds="http://schemas.openxmlformats.org/officeDocument/2006/customXml" ds:itemID="{DEF91426-539B-4FA2-82C0-5515D52D9C60}">
  <ds:schemaRefs>
    <ds:schemaRef ds:uri="http://schemas.microsoft.com/sharepoint/v3/contenttype/forms"/>
  </ds:schemaRefs>
</ds:datastoreItem>
</file>

<file path=customXml/itemProps4.xml><?xml version="1.0" encoding="utf-8"?>
<ds:datastoreItem xmlns:ds="http://schemas.openxmlformats.org/officeDocument/2006/customXml" ds:itemID="{A061F5A2-DE4F-4F2B-A928-0050D6A2CD96}">
  <ds:schemaRefs>
    <ds:schemaRef ds:uri="http://schemas.microsoft.com/office/2006/documentManagement/types"/>
    <ds:schemaRef ds:uri="http://schemas.microsoft.com/office/infopath/2007/PartnerControls"/>
    <ds:schemaRef ds:uri="8ad9380b-054f-4348-b123-b9af6008c36f"/>
    <ds:schemaRef ds:uri="http://purl.org/dc/elements/1.1/"/>
    <ds:schemaRef ds:uri="http://schemas.microsoft.com/office/2006/metadata/properties"/>
    <ds:schemaRef ds:uri="73fbd029-9248-4269-a887-ca74239de95e"/>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10284</TotalTime>
  <Words>3981</Words>
  <Application>Microsoft Office PowerPoint</Application>
  <PresentationFormat>Widescreen</PresentationFormat>
  <Paragraphs>501</Paragraphs>
  <Slides>30</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Times New Roman</vt:lpstr>
      <vt:lpstr>Verdana</vt:lpstr>
      <vt:lpstr>Office Theme</vt:lpstr>
      <vt:lpstr>CORPORATE  PRESENTATION</vt:lpstr>
      <vt:lpstr>Disclaimer &amp; Competent Person Statement</vt:lpstr>
      <vt:lpstr>COMPANY OVERVIEW Project developer, unlocking value from a diverse portfolio of assets</vt:lpstr>
      <vt:lpstr>BOARD AND MANAGEMENT Recognised experts in global mining with a proven track record of building value </vt:lpstr>
      <vt:lpstr>MULTI-MINERAL PROJECT PORTFOLIO A global, diversified mining company with prospective projects in Mexico, Australia and Greenland</vt:lpstr>
      <vt:lpstr>GROWTH STRATEGY Advancing multiple assets up the value curve</vt:lpstr>
      <vt:lpstr>PowerPoint Presentation</vt:lpstr>
      <vt:lpstr>COMMODITY OUTLOOK Silver has performed strongly and have excellent price outlooks</vt:lpstr>
      <vt:lpstr>COMMODITY OUTLOOK Iron Ore has performed strongly and have excellent price outlooks</vt:lpstr>
      <vt:lpstr>PowerPoint Presentation</vt:lpstr>
      <vt:lpstr>MEXICAN PORTFOLIO Highly prospective Copper/Gold and Silver projects</vt:lpstr>
      <vt:lpstr>DONOVAN 2 (COPPER/GOLD)</vt:lpstr>
      <vt:lpstr>SAN CELSO (SILVER)</vt:lpstr>
      <vt:lpstr>LOS CAMPOS (SILVER)</vt:lpstr>
      <vt:lpstr>PowerPoint Presentation</vt:lpstr>
      <vt:lpstr>ELIZABETH HILL (SILVER) A previously producing, historic high-grade silver mine </vt:lpstr>
      <vt:lpstr>ELIZABETH HILL (SILVER) Further exploration with significant upside potential</vt:lpstr>
      <vt:lpstr>MUNNI MUNNI NORTH (NICKEL, COPPER, PGE) Prospective new ground to explore</vt:lpstr>
      <vt:lpstr>PowerPoint Presentation</vt:lpstr>
      <vt:lpstr>HAMERSLEY (IRON ORE) High-grade iron ore with Direct Shipping Ore potential</vt:lpstr>
      <vt:lpstr>HANCOCK (IRON ORE)  Kalgan prospect highly prospective &amp; drill ready</vt:lpstr>
      <vt:lpstr>BROCKMAN (IRON ORE) Potential for multi-million tonnes high-grade Iron Ore</vt:lpstr>
      <vt:lpstr>PowerPoint Presentation</vt:lpstr>
      <vt:lpstr>GREENLAND (ZINC/LEAD) Early stage exploration underway to unlock potential value</vt:lpstr>
      <vt:lpstr>EXPLORATION TIMELINE 2021 Clear roadmap to growth through targeted exploration</vt:lpstr>
      <vt:lpstr>Conclusion</vt:lpstr>
      <vt:lpstr>PowerPoint Presentation</vt:lpstr>
      <vt:lpstr>HAMERSLEY (IRON ORE) Exploration Target</vt:lpstr>
      <vt:lpstr>LOS CAMPOS (SILVER)</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Hamilton</dc:creator>
  <cp:lastModifiedBy>Qiu Xia</cp:lastModifiedBy>
  <cp:revision>143</cp:revision>
  <dcterms:created xsi:type="dcterms:W3CDTF">2021-02-22T15:06:06Z</dcterms:created>
  <dcterms:modified xsi:type="dcterms:W3CDTF">2021-03-22T06:52:07Z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2021-01-28T00:00:00Z</vt:filetime>
  </property>
  <property fmtid="{D5CDD505-2E9C-101B-9397-08002B2CF9AE}" pid="3" name="Creator">
    <vt:lpwstr>Acrobat PDFMaker 20 for PowerPoint</vt:lpwstr>
  </property>
  <property fmtid="{D5CDD505-2E9C-101B-9397-08002B2CF9AE}" pid="4" name="LastSaved">
    <vt:filetime>2021-02-22T00:00:00Z</vt:filetime>
  </property>
  <property fmtid="{D5CDD505-2E9C-101B-9397-08002B2CF9AE}" pid="5" name="ContentTypeId">
    <vt:lpwstr>0x010100E849D7D3E5E6B74ABA9EDEECA4B8FB29</vt:lpwstr>
  </property>
  <property fmtid="{D5CDD505-2E9C-101B-9397-08002B2CF9AE}" pid="6" name="_dlc_DocIdItemGuid">
    <vt:lpwstr>b9e93346-2fd8-4b0d-8831-369c2db243c6</vt:lpwstr>
  </property>
</Properties>
</file>