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41"/>
  </p:notesMasterIdLst>
  <p:handoutMasterIdLst>
    <p:handoutMasterId r:id="rId42"/>
  </p:handoutMasterIdLst>
  <p:sldIdLst>
    <p:sldId id="302" r:id="rId6"/>
    <p:sldId id="353" r:id="rId7"/>
    <p:sldId id="262" r:id="rId8"/>
    <p:sldId id="321" r:id="rId9"/>
    <p:sldId id="352" r:id="rId10"/>
    <p:sldId id="295" r:id="rId11"/>
    <p:sldId id="337" r:id="rId12"/>
    <p:sldId id="285" r:id="rId13"/>
    <p:sldId id="291" r:id="rId14"/>
    <p:sldId id="351" r:id="rId15"/>
    <p:sldId id="317" r:id="rId16"/>
    <p:sldId id="347" r:id="rId17"/>
    <p:sldId id="349" r:id="rId18"/>
    <p:sldId id="348" r:id="rId19"/>
    <p:sldId id="350" r:id="rId20"/>
    <p:sldId id="318" r:id="rId21"/>
    <p:sldId id="338" r:id="rId22"/>
    <p:sldId id="339" r:id="rId23"/>
    <p:sldId id="284" r:id="rId24"/>
    <p:sldId id="319" r:id="rId25"/>
    <p:sldId id="271" r:id="rId26"/>
    <p:sldId id="298" r:id="rId27"/>
    <p:sldId id="312" r:id="rId28"/>
    <p:sldId id="340" r:id="rId29"/>
    <p:sldId id="341" r:id="rId30"/>
    <p:sldId id="342" r:id="rId31"/>
    <p:sldId id="343" r:id="rId32"/>
    <p:sldId id="344" r:id="rId33"/>
    <p:sldId id="345" r:id="rId34"/>
    <p:sldId id="283" r:id="rId35"/>
    <p:sldId id="315" r:id="rId36"/>
    <p:sldId id="269" r:id="rId37"/>
    <p:sldId id="290" r:id="rId38"/>
    <p:sldId id="346" r:id="rId39"/>
    <p:sldId id="282" r:id="rId4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tchell Willson" initials="MW" lastIdx="24" clrIdx="6">
    <p:extLst>
      <p:ext uri="{19B8F6BF-5375-455C-9EA6-DF929625EA0E}">
        <p15:presenceInfo xmlns:p15="http://schemas.microsoft.com/office/powerpoint/2012/main" userId="Mitchell Willson" providerId="None"/>
      </p:ext>
    </p:extLst>
  </p:cmAuthor>
  <p:cmAuthor id="1" name="Microsoft Office User" initials="MOU" lastIdx="3" clrIdx="0"/>
  <p:cmAuthor id="8" name="Shivani on behalf of Richard" initials="SS/RS" lastIdx="2" clrIdx="7">
    <p:extLst>
      <p:ext uri="{19B8F6BF-5375-455C-9EA6-DF929625EA0E}">
        <p15:presenceInfo xmlns:p15="http://schemas.microsoft.com/office/powerpoint/2012/main" userId="Shivani on behalf of Richard" providerId="None"/>
      </p:ext>
    </p:extLst>
  </p:cmAuthor>
  <p:cmAuthor id="2" name="Matthew McHale" initials="MM" lastIdx="5" clrIdx="1"/>
  <p:cmAuthor id="3" name="Bill Brodie Good" initials="BBG" lastIdx="2" clrIdx="2">
    <p:extLst>
      <p:ext uri="{19B8F6BF-5375-455C-9EA6-DF929625EA0E}">
        <p15:presenceInfo xmlns:p15="http://schemas.microsoft.com/office/powerpoint/2012/main" userId="S::bill@sorrentoresources.com::b21a9d37-c208-4eee-89f4-4c23d9c3ae54" providerId="AD"/>
      </p:ext>
    </p:extLst>
  </p:cmAuthor>
  <p:cmAuthor id="4" name="Qiu Xia" initials="QX" lastIdx="17" clrIdx="3">
    <p:extLst>
      <p:ext uri="{19B8F6BF-5375-455C-9EA6-DF929625EA0E}">
        <p15:presenceInfo xmlns:p15="http://schemas.microsoft.com/office/powerpoint/2012/main" userId="Qiu Xia" providerId="None"/>
      </p:ext>
    </p:extLst>
  </p:cmAuthor>
  <p:cmAuthor id="5" name="Richard Shemesian" initials="RS" lastIdx="11" clrIdx="4">
    <p:extLst>
      <p:ext uri="{19B8F6BF-5375-455C-9EA6-DF929625EA0E}">
        <p15:presenceInfo xmlns:p15="http://schemas.microsoft.com/office/powerpoint/2012/main" userId="S::richard@bennelongventurecap.com::04ac7f9e-b591-4053-8b54-8828478aa521" providerId="AD"/>
      </p:ext>
    </p:extLst>
  </p:cmAuthor>
  <p:cmAuthor id="6" name="Andy Thacker" initials="AT" lastIdx="5" clrIdx="5">
    <p:extLst>
      <p:ext uri="{19B8F6BF-5375-455C-9EA6-DF929625EA0E}">
        <p15:presenceInfo xmlns:p15="http://schemas.microsoft.com/office/powerpoint/2012/main" userId="S::Andy.Thacker@turnerpope.com::c332dce2-16f5-46b8-b8f2-7dbd7954be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8278"/>
    <a:srgbClr val="B36B03"/>
    <a:srgbClr val="DBDBDB"/>
    <a:srgbClr val="EBEBEB"/>
    <a:srgbClr val="9B4413"/>
    <a:srgbClr val="3A3838"/>
    <a:srgbClr val="990033"/>
    <a:srgbClr val="CC0000"/>
    <a:srgbClr val="A6A6A6"/>
    <a:srgbClr val="948A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215F1B-1DC6-49A5-B12C-19D25DDDA132}" v="11" dt="2021-10-21T12:43:57.5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4"/>
  </p:normalViewPr>
  <p:slideViewPr>
    <p:cSldViewPr snapToGrid="0">
      <p:cViewPr varScale="1">
        <p:scale>
          <a:sx n="114" d="100"/>
          <a:sy n="114" d="100"/>
        </p:scale>
        <p:origin x="474" y="10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xec" userId="8f41bcbb-8a35-44fc-be53-658d670a2989" providerId="ADAL" clId="{E5215F1B-1DC6-49A5-B12C-19D25DDDA132}"/>
    <pc:docChg chg="undo custSel modSld">
      <pc:chgData name="exec" userId="8f41bcbb-8a35-44fc-be53-658d670a2989" providerId="ADAL" clId="{E5215F1B-1DC6-49A5-B12C-19D25DDDA132}" dt="2021-10-21T12:44:09.948" v="474"/>
      <pc:docMkLst>
        <pc:docMk/>
      </pc:docMkLst>
      <pc:sldChg chg="addSp delSp modSp mod">
        <pc:chgData name="exec" userId="8f41bcbb-8a35-44fc-be53-658d670a2989" providerId="ADAL" clId="{E5215F1B-1DC6-49A5-B12C-19D25DDDA132}" dt="2021-10-20T15:10:20.208" v="393" actId="108"/>
        <pc:sldMkLst>
          <pc:docMk/>
          <pc:sldMk cId="669555773" sldId="262"/>
        </pc:sldMkLst>
        <pc:spChg chg="mod">
          <ac:chgData name="exec" userId="8f41bcbb-8a35-44fc-be53-658d670a2989" providerId="ADAL" clId="{E5215F1B-1DC6-49A5-B12C-19D25DDDA132}" dt="2021-10-20T15:10:20.208" v="393" actId="108"/>
          <ac:spMkLst>
            <pc:docMk/>
            <pc:sldMk cId="669555773" sldId="262"/>
            <ac:spMk id="3" creationId="{00000000-0000-0000-0000-000000000000}"/>
          </ac:spMkLst>
        </pc:spChg>
        <pc:spChg chg="mod">
          <ac:chgData name="exec" userId="8f41bcbb-8a35-44fc-be53-658d670a2989" providerId="ADAL" clId="{E5215F1B-1DC6-49A5-B12C-19D25DDDA132}" dt="2021-10-19T14:15:44.679" v="1" actId="20577"/>
          <ac:spMkLst>
            <pc:docMk/>
            <pc:sldMk cId="669555773" sldId="262"/>
            <ac:spMk id="6" creationId="{00000000-0000-0000-0000-000000000000}"/>
          </ac:spMkLst>
        </pc:spChg>
        <pc:spChg chg="del">
          <ac:chgData name="exec" userId="8f41bcbb-8a35-44fc-be53-658d670a2989" providerId="ADAL" clId="{E5215F1B-1DC6-49A5-B12C-19D25DDDA132}" dt="2021-10-20T13:03:45.127" v="351" actId="478"/>
          <ac:spMkLst>
            <pc:docMk/>
            <pc:sldMk cId="669555773" sldId="262"/>
            <ac:spMk id="24" creationId="{F7E2A63A-19D9-4EEF-8D41-EB6FA9BA987E}"/>
          </ac:spMkLst>
        </pc:spChg>
        <pc:spChg chg="mod">
          <ac:chgData name="exec" userId="8f41bcbb-8a35-44fc-be53-658d670a2989" providerId="ADAL" clId="{E5215F1B-1DC6-49A5-B12C-19D25DDDA132}" dt="2021-10-20T12:51:32.708" v="350" actId="20577"/>
          <ac:spMkLst>
            <pc:docMk/>
            <pc:sldMk cId="669555773" sldId="262"/>
            <ac:spMk id="31" creationId="{3F3B8539-3AE6-4735-B990-0BB536EF6160}"/>
          </ac:spMkLst>
        </pc:spChg>
        <pc:grpChg chg="mod">
          <ac:chgData name="exec" userId="8f41bcbb-8a35-44fc-be53-658d670a2989" providerId="ADAL" clId="{E5215F1B-1DC6-49A5-B12C-19D25DDDA132}" dt="2021-10-20T14:53:38.745" v="353" actId="14100"/>
          <ac:grpSpMkLst>
            <pc:docMk/>
            <pc:sldMk cId="669555773" sldId="262"/>
            <ac:grpSpMk id="15" creationId="{00000000-0000-0000-0000-000000000000}"/>
          </ac:grpSpMkLst>
        </pc:grpChg>
        <pc:picChg chg="add mod">
          <ac:chgData name="exec" userId="8f41bcbb-8a35-44fc-be53-658d670a2989" providerId="ADAL" clId="{E5215F1B-1DC6-49A5-B12C-19D25DDDA132}" dt="2021-10-20T08:20:32.454" v="95" actId="1076"/>
          <ac:picMkLst>
            <pc:docMk/>
            <pc:sldMk cId="669555773" sldId="262"/>
            <ac:picMk id="23" creationId="{9E57C2B1-5720-44D6-A6F7-80CE92D7A5C6}"/>
          </ac:picMkLst>
        </pc:picChg>
        <pc:picChg chg="del">
          <ac:chgData name="exec" userId="8f41bcbb-8a35-44fc-be53-658d670a2989" providerId="ADAL" clId="{E5215F1B-1DC6-49A5-B12C-19D25DDDA132}" dt="2021-10-20T08:20:22.737" v="91" actId="478"/>
          <ac:picMkLst>
            <pc:docMk/>
            <pc:sldMk cId="669555773" sldId="262"/>
            <ac:picMk id="25" creationId="{58C3180B-DEFA-4C8A-AC5B-8A5960EE3163}"/>
          </ac:picMkLst>
        </pc:picChg>
      </pc:sldChg>
      <pc:sldChg chg="addSp modSp mod">
        <pc:chgData name="exec" userId="8f41bcbb-8a35-44fc-be53-658d670a2989" providerId="ADAL" clId="{E5215F1B-1DC6-49A5-B12C-19D25DDDA132}" dt="2021-10-21T12:36:24.898" v="472"/>
        <pc:sldMkLst>
          <pc:docMk/>
          <pc:sldMk cId="0" sldId="271"/>
        </pc:sldMkLst>
        <pc:spChg chg="add mod">
          <ac:chgData name="exec" userId="8f41bcbb-8a35-44fc-be53-658d670a2989" providerId="ADAL" clId="{E5215F1B-1DC6-49A5-B12C-19D25DDDA132}" dt="2021-10-21T12:36:24.898" v="472"/>
          <ac:spMkLst>
            <pc:docMk/>
            <pc:sldMk cId="0" sldId="271"/>
            <ac:spMk id="12" creationId="{9C97A5C4-3BDC-4B07-A1AE-3756DC2A926D}"/>
          </ac:spMkLst>
        </pc:spChg>
      </pc:sldChg>
      <pc:sldChg chg="addSp modSp mod">
        <pc:chgData name="exec" userId="8f41bcbb-8a35-44fc-be53-658d670a2989" providerId="ADAL" clId="{E5215F1B-1DC6-49A5-B12C-19D25DDDA132}" dt="2021-10-21T11:55:00.049" v="456"/>
        <pc:sldMkLst>
          <pc:docMk/>
          <pc:sldMk cId="0" sldId="290"/>
        </pc:sldMkLst>
        <pc:spChg chg="add mod">
          <ac:chgData name="exec" userId="8f41bcbb-8a35-44fc-be53-658d670a2989" providerId="ADAL" clId="{E5215F1B-1DC6-49A5-B12C-19D25DDDA132}" dt="2021-10-21T11:55:00.049" v="456"/>
          <ac:spMkLst>
            <pc:docMk/>
            <pc:sldMk cId="0" sldId="290"/>
            <ac:spMk id="10" creationId="{5083D580-5C13-49E6-937E-27710BB49818}"/>
          </ac:spMkLst>
        </pc:spChg>
      </pc:sldChg>
      <pc:sldChg chg="addSp modSp mod">
        <pc:chgData name="exec" userId="8f41bcbb-8a35-44fc-be53-658d670a2989" providerId="ADAL" clId="{E5215F1B-1DC6-49A5-B12C-19D25DDDA132}" dt="2021-10-21T11:28:51.667" v="447" actId="20577"/>
        <pc:sldMkLst>
          <pc:docMk/>
          <pc:sldMk cId="0" sldId="291"/>
        </pc:sldMkLst>
        <pc:spChg chg="mod">
          <ac:chgData name="exec" userId="8f41bcbb-8a35-44fc-be53-658d670a2989" providerId="ADAL" clId="{E5215F1B-1DC6-49A5-B12C-19D25DDDA132}" dt="2021-10-20T09:21:42.631" v="100" actId="20577"/>
          <ac:spMkLst>
            <pc:docMk/>
            <pc:sldMk cId="0" sldId="291"/>
            <ac:spMk id="2" creationId="{00000000-0000-0000-0000-000000000000}"/>
          </ac:spMkLst>
        </pc:spChg>
        <pc:spChg chg="add mod">
          <ac:chgData name="exec" userId="8f41bcbb-8a35-44fc-be53-658d670a2989" providerId="ADAL" clId="{E5215F1B-1DC6-49A5-B12C-19D25DDDA132}" dt="2021-10-21T11:27:17.372" v="394" actId="1076"/>
          <ac:spMkLst>
            <pc:docMk/>
            <pc:sldMk cId="0" sldId="291"/>
            <ac:spMk id="5" creationId="{B32C2B44-93A1-4540-A57C-9C6C1A452429}"/>
          </ac:spMkLst>
        </pc:spChg>
        <pc:spChg chg="add mod">
          <ac:chgData name="exec" userId="8f41bcbb-8a35-44fc-be53-658d670a2989" providerId="ADAL" clId="{E5215F1B-1DC6-49A5-B12C-19D25DDDA132}" dt="2021-10-21T11:28:51.667" v="447" actId="20577"/>
          <ac:spMkLst>
            <pc:docMk/>
            <pc:sldMk cId="0" sldId="291"/>
            <ac:spMk id="9" creationId="{3F9AF15A-BF77-462C-93AA-4A829EEAEFBB}"/>
          </ac:spMkLst>
        </pc:spChg>
      </pc:sldChg>
      <pc:sldChg chg="modSp mod">
        <pc:chgData name="exec" userId="8f41bcbb-8a35-44fc-be53-658d670a2989" providerId="ADAL" clId="{E5215F1B-1DC6-49A5-B12C-19D25DDDA132}" dt="2021-10-20T10:39:55.696" v="348" actId="1076"/>
        <pc:sldMkLst>
          <pc:docMk/>
          <pc:sldMk cId="1077218792" sldId="295"/>
        </pc:sldMkLst>
        <pc:spChg chg="mod">
          <ac:chgData name="exec" userId="8f41bcbb-8a35-44fc-be53-658d670a2989" providerId="ADAL" clId="{E5215F1B-1DC6-49A5-B12C-19D25DDDA132}" dt="2021-10-20T10:39:55.696" v="348" actId="1076"/>
          <ac:spMkLst>
            <pc:docMk/>
            <pc:sldMk cId="1077218792" sldId="295"/>
            <ac:spMk id="6" creationId="{689E043F-58DD-488B-8E9C-7113364BA467}"/>
          </ac:spMkLst>
        </pc:spChg>
        <pc:spChg chg="mod">
          <ac:chgData name="exec" userId="8f41bcbb-8a35-44fc-be53-658d670a2989" providerId="ADAL" clId="{E5215F1B-1DC6-49A5-B12C-19D25DDDA132}" dt="2021-10-19T14:19:13.211" v="75" actId="20577"/>
          <ac:spMkLst>
            <pc:docMk/>
            <pc:sldMk cId="1077218792" sldId="295"/>
            <ac:spMk id="16" creationId="{6C287AA4-999B-477D-9B92-05F6D2E36E10}"/>
          </ac:spMkLst>
        </pc:spChg>
      </pc:sldChg>
      <pc:sldChg chg="modSp mod">
        <pc:chgData name="exec" userId="8f41bcbb-8a35-44fc-be53-658d670a2989" providerId="ADAL" clId="{E5215F1B-1DC6-49A5-B12C-19D25DDDA132}" dt="2021-10-20T10:40:00.824" v="349" actId="1076"/>
        <pc:sldMkLst>
          <pc:docMk/>
          <pc:sldMk cId="3403928995" sldId="337"/>
        </pc:sldMkLst>
        <pc:spChg chg="mod">
          <ac:chgData name="exec" userId="8f41bcbb-8a35-44fc-be53-658d670a2989" providerId="ADAL" clId="{E5215F1B-1DC6-49A5-B12C-19D25DDDA132}" dt="2021-10-20T10:40:00.824" v="349" actId="1076"/>
          <ac:spMkLst>
            <pc:docMk/>
            <pc:sldMk cId="3403928995" sldId="337"/>
            <ac:spMk id="6" creationId="{689E043F-58DD-488B-8E9C-7113364BA467}"/>
          </ac:spMkLst>
        </pc:spChg>
      </pc:sldChg>
      <pc:sldChg chg="addSp modSp mod">
        <pc:chgData name="exec" userId="8f41bcbb-8a35-44fc-be53-658d670a2989" providerId="ADAL" clId="{E5215F1B-1DC6-49A5-B12C-19D25DDDA132}" dt="2021-10-21T12:28:35.351" v="470" actId="20577"/>
        <pc:sldMkLst>
          <pc:docMk/>
          <pc:sldMk cId="2158464433" sldId="338"/>
        </pc:sldMkLst>
        <pc:spChg chg="mod">
          <ac:chgData name="exec" userId="8f41bcbb-8a35-44fc-be53-658d670a2989" providerId="ADAL" clId="{E5215F1B-1DC6-49A5-B12C-19D25DDDA132}" dt="2021-10-19T14:19:53.161" v="78" actId="20577"/>
          <ac:spMkLst>
            <pc:docMk/>
            <pc:sldMk cId="2158464433" sldId="338"/>
            <ac:spMk id="15" creationId="{566BD515-C0DF-4DBB-B76B-50C5AD8AD8DC}"/>
          </ac:spMkLst>
        </pc:spChg>
        <pc:spChg chg="add mod">
          <ac:chgData name="exec" userId="8f41bcbb-8a35-44fc-be53-658d670a2989" providerId="ADAL" clId="{E5215F1B-1DC6-49A5-B12C-19D25DDDA132}" dt="2021-10-21T12:28:35.351" v="470" actId="20577"/>
          <ac:spMkLst>
            <pc:docMk/>
            <pc:sldMk cId="2158464433" sldId="338"/>
            <ac:spMk id="16" creationId="{543B3D3F-5C82-4B51-93B5-EA19411AF8F5}"/>
          </ac:spMkLst>
        </pc:spChg>
      </pc:sldChg>
      <pc:sldChg chg="addSp modSp mod">
        <pc:chgData name="exec" userId="8f41bcbb-8a35-44fc-be53-658d670a2989" providerId="ADAL" clId="{E5215F1B-1DC6-49A5-B12C-19D25DDDA132}" dt="2021-10-21T12:44:09.948" v="474"/>
        <pc:sldMkLst>
          <pc:docMk/>
          <pc:sldMk cId="3456963021" sldId="339"/>
        </pc:sldMkLst>
        <pc:spChg chg="add mod">
          <ac:chgData name="exec" userId="8f41bcbb-8a35-44fc-be53-658d670a2989" providerId="ADAL" clId="{E5215F1B-1DC6-49A5-B12C-19D25DDDA132}" dt="2021-10-21T12:44:09.948" v="474"/>
          <ac:spMkLst>
            <pc:docMk/>
            <pc:sldMk cId="3456963021" sldId="339"/>
            <ac:spMk id="10" creationId="{0C16542F-E306-47C1-B245-2BDC0940CFE0}"/>
          </ac:spMkLst>
        </pc:spChg>
        <pc:spChg chg="mod">
          <ac:chgData name="exec" userId="8f41bcbb-8a35-44fc-be53-658d670a2989" providerId="ADAL" clId="{E5215F1B-1DC6-49A5-B12C-19D25DDDA132}" dt="2021-10-19T14:20:17.021" v="81" actId="6549"/>
          <ac:spMkLst>
            <pc:docMk/>
            <pc:sldMk cId="3456963021" sldId="339"/>
            <ac:spMk id="16" creationId="{E2559BD3-91F4-4FB2-A7B1-CEA81D7C2F3A}"/>
          </ac:spMkLst>
        </pc:spChg>
      </pc:sldChg>
      <pc:sldChg chg="addSp delSp modSp mod">
        <pc:chgData name="exec" userId="8f41bcbb-8a35-44fc-be53-658d670a2989" providerId="ADAL" clId="{E5215F1B-1DC6-49A5-B12C-19D25DDDA132}" dt="2021-10-21T11:30:32.423" v="452"/>
        <pc:sldMkLst>
          <pc:docMk/>
          <pc:sldMk cId="604284146" sldId="347"/>
        </pc:sldMkLst>
        <pc:spChg chg="add del">
          <ac:chgData name="exec" userId="8f41bcbb-8a35-44fc-be53-658d670a2989" providerId="ADAL" clId="{E5215F1B-1DC6-49A5-B12C-19D25DDDA132}" dt="2021-10-21T11:30:07.385" v="451" actId="22"/>
          <ac:spMkLst>
            <pc:docMk/>
            <pc:sldMk cId="604284146" sldId="347"/>
            <ac:spMk id="19" creationId="{65F8A03B-2F0D-4F76-8982-508DD5382443}"/>
          </ac:spMkLst>
        </pc:spChg>
        <pc:spChg chg="add mod">
          <ac:chgData name="exec" userId="8f41bcbb-8a35-44fc-be53-658d670a2989" providerId="ADAL" clId="{E5215F1B-1DC6-49A5-B12C-19D25DDDA132}" dt="2021-10-21T11:30:32.423" v="452"/>
          <ac:spMkLst>
            <pc:docMk/>
            <pc:sldMk cId="604284146" sldId="347"/>
            <ac:spMk id="20" creationId="{BE820920-DDA3-4DFF-98A9-CF33CB0B7CFC}"/>
          </ac:spMkLst>
        </pc:spChg>
      </pc:sldChg>
      <pc:sldChg chg="modSp mod">
        <pc:chgData name="exec" userId="8f41bcbb-8a35-44fc-be53-658d670a2989" providerId="ADAL" clId="{E5215F1B-1DC6-49A5-B12C-19D25DDDA132}" dt="2021-10-19T14:19:25.206" v="76" actId="20577"/>
        <pc:sldMkLst>
          <pc:docMk/>
          <pc:sldMk cId="2624907028" sldId="348"/>
        </pc:sldMkLst>
        <pc:spChg chg="mod">
          <ac:chgData name="exec" userId="8f41bcbb-8a35-44fc-be53-658d670a2989" providerId="ADAL" clId="{E5215F1B-1DC6-49A5-B12C-19D25DDDA132}" dt="2021-10-19T14:19:25.206" v="76" actId="20577"/>
          <ac:spMkLst>
            <pc:docMk/>
            <pc:sldMk cId="2624907028" sldId="348"/>
            <ac:spMk id="10" creationId="{6C28DE97-ECD8-4279-8B89-92F917691184}"/>
          </ac:spMkLst>
        </pc:spChg>
      </pc:sldChg>
      <pc:sldChg chg="addSp modSp">
        <pc:chgData name="exec" userId="8f41bcbb-8a35-44fc-be53-658d670a2989" providerId="ADAL" clId="{E5215F1B-1DC6-49A5-B12C-19D25DDDA132}" dt="2021-10-21T11:30:42.777" v="453"/>
        <pc:sldMkLst>
          <pc:docMk/>
          <pc:sldMk cId="4185534265" sldId="349"/>
        </pc:sldMkLst>
        <pc:spChg chg="add mod">
          <ac:chgData name="exec" userId="8f41bcbb-8a35-44fc-be53-658d670a2989" providerId="ADAL" clId="{E5215F1B-1DC6-49A5-B12C-19D25DDDA132}" dt="2021-10-21T11:30:42.777" v="453"/>
          <ac:spMkLst>
            <pc:docMk/>
            <pc:sldMk cId="4185534265" sldId="349"/>
            <ac:spMk id="14" creationId="{1860D68D-9FCE-481F-B20F-30F7BB95A199}"/>
          </ac:spMkLst>
        </pc:spChg>
      </pc:sldChg>
      <pc:sldChg chg="addSp modSp">
        <pc:chgData name="exec" userId="8f41bcbb-8a35-44fc-be53-658d670a2989" providerId="ADAL" clId="{E5215F1B-1DC6-49A5-B12C-19D25DDDA132}" dt="2021-10-21T11:42:58.105" v="454"/>
        <pc:sldMkLst>
          <pc:docMk/>
          <pc:sldMk cId="3178104099" sldId="350"/>
        </pc:sldMkLst>
        <pc:spChg chg="add mod">
          <ac:chgData name="exec" userId="8f41bcbb-8a35-44fc-be53-658d670a2989" providerId="ADAL" clId="{E5215F1B-1DC6-49A5-B12C-19D25DDDA132}" dt="2021-10-21T11:42:58.105" v="454"/>
          <ac:spMkLst>
            <pc:docMk/>
            <pc:sldMk cId="3178104099" sldId="350"/>
            <ac:spMk id="9" creationId="{1FC539FF-59AF-404F-9704-5FEF166E239B}"/>
          </ac:spMkLst>
        </pc:spChg>
      </pc:sldChg>
      <pc:sldChg chg="addSp modSp mod">
        <pc:chgData name="exec" userId="8f41bcbb-8a35-44fc-be53-658d670a2989" providerId="ADAL" clId="{E5215F1B-1DC6-49A5-B12C-19D25DDDA132}" dt="2021-10-21T11:29:52.310" v="449"/>
        <pc:sldMkLst>
          <pc:docMk/>
          <pc:sldMk cId="1419037746" sldId="351"/>
        </pc:sldMkLst>
        <pc:spChg chg="add mod">
          <ac:chgData name="exec" userId="8f41bcbb-8a35-44fc-be53-658d670a2989" providerId="ADAL" clId="{E5215F1B-1DC6-49A5-B12C-19D25DDDA132}" dt="2021-10-21T11:29:52.310" v="449"/>
          <ac:spMkLst>
            <pc:docMk/>
            <pc:sldMk cId="1419037746" sldId="351"/>
            <ac:spMk id="9" creationId="{5A0692E7-5EB5-49FD-B1A7-6BFE1B7AA2C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D7AD9D-60D3-4A33-BAEA-0A4652AE2D52}"/>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7DF938D-D93E-43F5-B2F8-1056CA46D3C4}"/>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1143CF36-46EF-4586-900A-97A8332E1407}" type="datetimeFigureOut">
              <a:rPr lang="en-GB" smtClean="0"/>
              <a:t>21/10/2021</a:t>
            </a:fld>
            <a:endParaRPr lang="en-GB"/>
          </a:p>
        </p:txBody>
      </p:sp>
      <p:sp>
        <p:nvSpPr>
          <p:cNvPr id="4" name="Footer Placeholder 3">
            <a:extLst>
              <a:ext uri="{FF2B5EF4-FFF2-40B4-BE49-F238E27FC236}">
                <a16:creationId xmlns:a16="http://schemas.microsoft.com/office/drawing/2014/main" id="{BC86623D-86EE-4887-B555-A5E4FF82156D}"/>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C1EA270-6A82-45F8-83F9-3C0F73E0A499}"/>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0736C6D8-39B6-49F5-A6F6-E6C186548BD6}" type="slidenum">
              <a:rPr lang="en-GB" smtClean="0"/>
              <a:t>‹#›</a:t>
            </a:fld>
            <a:endParaRPr lang="en-GB"/>
          </a:p>
        </p:txBody>
      </p:sp>
    </p:spTree>
    <p:extLst>
      <p:ext uri="{BB962C8B-B14F-4D97-AF65-F5344CB8AC3E}">
        <p14:creationId xmlns:p14="http://schemas.microsoft.com/office/powerpoint/2010/main" val="164481007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AC963EF-E271-4117-84D8-009D77E5110D}" type="datetimeFigureOut">
              <a:rPr lang="en-GB" smtClean="0"/>
              <a:t>21/10/2021</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5DACD8B-FD78-4BC4-9474-3487264BA4FC}" type="slidenum">
              <a:rPr lang="en-GB" smtClean="0"/>
              <a:t>‹#›</a:t>
            </a:fld>
            <a:endParaRPr lang="en-GB"/>
          </a:p>
        </p:txBody>
      </p:sp>
    </p:spTree>
    <p:extLst>
      <p:ext uri="{BB962C8B-B14F-4D97-AF65-F5344CB8AC3E}">
        <p14:creationId xmlns:p14="http://schemas.microsoft.com/office/powerpoint/2010/main" val="42302432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5DACD8B-FD78-4BC4-9474-3487264BA4FC}" type="slidenum">
              <a:rPr lang="en-GB" smtClean="0"/>
              <a:t>3</a:t>
            </a:fld>
            <a:endParaRPr lang="en-GB"/>
          </a:p>
        </p:txBody>
      </p:sp>
    </p:spTree>
    <p:extLst>
      <p:ext uri="{BB962C8B-B14F-4D97-AF65-F5344CB8AC3E}">
        <p14:creationId xmlns:p14="http://schemas.microsoft.com/office/powerpoint/2010/main" val="2196713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ACD8B-FD78-4BC4-9474-3487264BA4FC}" type="slidenum">
              <a:rPr lang="en-GB" smtClean="0"/>
              <a:t>20</a:t>
            </a:fld>
            <a:endParaRPr lang="en-GB"/>
          </a:p>
        </p:txBody>
      </p:sp>
      <p:sp>
        <p:nvSpPr>
          <p:cNvPr id="5" name="Footer Placeholder 4">
            <a:extLst>
              <a:ext uri="{FF2B5EF4-FFF2-40B4-BE49-F238E27FC236}">
                <a16:creationId xmlns:a16="http://schemas.microsoft.com/office/drawing/2014/main" id="{ACC00A9D-2679-4712-91C6-4546260442E0}"/>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528061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spc="-5">
              <a:solidFill>
                <a:srgbClr val="252525"/>
              </a:solidFill>
              <a:latin typeface="Verdana"/>
              <a:ea typeface="+mn-ea"/>
            </a:endParaRPr>
          </a:p>
        </p:txBody>
      </p:sp>
      <p:sp>
        <p:nvSpPr>
          <p:cNvPr id="4" name="Slide Number Placeholder 3"/>
          <p:cNvSpPr>
            <a:spLocks noGrp="1"/>
          </p:cNvSpPr>
          <p:nvPr>
            <p:ph type="sldNum" sz="quarter" idx="5"/>
          </p:nvPr>
        </p:nvSpPr>
        <p:spPr/>
        <p:txBody>
          <a:bodyPr/>
          <a:lstStyle/>
          <a:p>
            <a:fld id="{65DACD8B-FD78-4BC4-9474-3487264BA4FC}" type="slidenum">
              <a:rPr lang="en-GB" smtClean="0"/>
              <a:t>33</a:t>
            </a:fld>
            <a:endParaRPr lang="en-GB"/>
          </a:p>
        </p:txBody>
      </p:sp>
      <p:sp>
        <p:nvSpPr>
          <p:cNvPr id="5" name="Footer Placeholder 4">
            <a:extLst>
              <a:ext uri="{FF2B5EF4-FFF2-40B4-BE49-F238E27FC236}">
                <a16:creationId xmlns:a16="http://schemas.microsoft.com/office/drawing/2014/main" id="{5CD3332B-A12A-4702-898E-74BC6E86DD5A}"/>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9120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ACD8B-FD78-4BC4-9474-3487264BA4FC}" type="slidenum">
              <a:rPr lang="en-GB" smtClean="0"/>
              <a:t>6</a:t>
            </a:fld>
            <a:endParaRPr lang="en-GB"/>
          </a:p>
        </p:txBody>
      </p:sp>
      <p:sp>
        <p:nvSpPr>
          <p:cNvPr id="5" name="Footer Placeholder 4">
            <a:extLst>
              <a:ext uri="{FF2B5EF4-FFF2-40B4-BE49-F238E27FC236}">
                <a16:creationId xmlns:a16="http://schemas.microsoft.com/office/drawing/2014/main" id="{6B4FF979-9015-4A39-AE22-002129BA7669}"/>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24671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ACD8B-FD78-4BC4-9474-3487264BA4FC}" type="slidenum">
              <a:rPr lang="en-GB" smtClean="0"/>
              <a:t>7</a:t>
            </a:fld>
            <a:endParaRPr lang="en-GB"/>
          </a:p>
        </p:txBody>
      </p:sp>
      <p:sp>
        <p:nvSpPr>
          <p:cNvPr id="5" name="Footer Placeholder 4">
            <a:extLst>
              <a:ext uri="{FF2B5EF4-FFF2-40B4-BE49-F238E27FC236}">
                <a16:creationId xmlns:a16="http://schemas.microsoft.com/office/drawing/2014/main" id="{6B4FF979-9015-4A39-AE22-002129BA7669}"/>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973293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ACD8B-FD78-4BC4-9474-3487264BA4FC}" type="slidenum">
              <a:rPr lang="en-GB" smtClean="0"/>
              <a:t>8</a:t>
            </a:fld>
            <a:endParaRPr lang="en-GB"/>
          </a:p>
        </p:txBody>
      </p:sp>
      <p:sp>
        <p:nvSpPr>
          <p:cNvPr id="5" name="Footer Placeholder 4">
            <a:extLst>
              <a:ext uri="{FF2B5EF4-FFF2-40B4-BE49-F238E27FC236}">
                <a16:creationId xmlns:a16="http://schemas.microsoft.com/office/drawing/2014/main" id="{CF483ED5-C61B-4E18-8DE4-611E466A0979}"/>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5910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ACD8B-FD78-4BC4-9474-3487264BA4FC}" type="slidenum">
              <a:rPr lang="en-GB" smtClean="0"/>
              <a:t>11</a:t>
            </a:fld>
            <a:endParaRPr lang="en-GB"/>
          </a:p>
        </p:txBody>
      </p:sp>
      <p:sp>
        <p:nvSpPr>
          <p:cNvPr id="5" name="Footer Placeholder 4">
            <a:extLst>
              <a:ext uri="{FF2B5EF4-FFF2-40B4-BE49-F238E27FC236}">
                <a16:creationId xmlns:a16="http://schemas.microsoft.com/office/drawing/2014/main" id="{ACC00A9D-2679-4712-91C6-4546260442E0}"/>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767973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ACD8B-FD78-4BC4-9474-3487264BA4FC}" type="slidenum">
              <a:rPr lang="en-GB" smtClean="0"/>
              <a:t>16</a:t>
            </a:fld>
            <a:endParaRPr lang="en-GB"/>
          </a:p>
        </p:txBody>
      </p:sp>
      <p:sp>
        <p:nvSpPr>
          <p:cNvPr id="5" name="Footer Placeholder 4">
            <a:extLst>
              <a:ext uri="{FF2B5EF4-FFF2-40B4-BE49-F238E27FC236}">
                <a16:creationId xmlns:a16="http://schemas.microsoft.com/office/drawing/2014/main" id="{ACC00A9D-2679-4712-91C6-4546260442E0}"/>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940291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ACD8B-FD78-4BC4-9474-3487264BA4FC}" type="slidenum">
              <a:rPr lang="en-GB" smtClean="0"/>
              <a:t>17</a:t>
            </a:fld>
            <a:endParaRPr lang="en-GB"/>
          </a:p>
        </p:txBody>
      </p:sp>
      <p:sp>
        <p:nvSpPr>
          <p:cNvPr id="5" name="Footer Placeholder 4">
            <a:extLst>
              <a:ext uri="{FF2B5EF4-FFF2-40B4-BE49-F238E27FC236}">
                <a16:creationId xmlns:a16="http://schemas.microsoft.com/office/drawing/2014/main" id="{ACC00A9D-2679-4712-91C6-4546260442E0}"/>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6786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ACD8B-FD78-4BC4-9474-3487264BA4FC}" type="slidenum">
              <a:rPr lang="en-GB" smtClean="0"/>
              <a:t>18</a:t>
            </a:fld>
            <a:endParaRPr lang="en-GB"/>
          </a:p>
        </p:txBody>
      </p:sp>
      <p:sp>
        <p:nvSpPr>
          <p:cNvPr id="5" name="Footer Placeholder 4">
            <a:extLst>
              <a:ext uri="{FF2B5EF4-FFF2-40B4-BE49-F238E27FC236}">
                <a16:creationId xmlns:a16="http://schemas.microsoft.com/office/drawing/2014/main" id="{ACC00A9D-2679-4712-91C6-4546260442E0}"/>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442031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ACD8B-FD78-4BC4-9474-3487264BA4FC}" type="slidenum">
              <a:rPr lang="en-GB" smtClean="0"/>
              <a:t>19</a:t>
            </a:fld>
            <a:endParaRPr lang="en-GB"/>
          </a:p>
        </p:txBody>
      </p:sp>
      <p:sp>
        <p:nvSpPr>
          <p:cNvPr id="5" name="Footer Placeholder 4">
            <a:extLst>
              <a:ext uri="{FF2B5EF4-FFF2-40B4-BE49-F238E27FC236}">
                <a16:creationId xmlns:a16="http://schemas.microsoft.com/office/drawing/2014/main" id="{1D9836F4-E288-4FD4-85E5-2437514E5715}"/>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76322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6" name="Holder 6"/>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7" name="bg object 17"/>
          <p:cNvPicPr/>
          <p:nvPr/>
        </p:nvPicPr>
        <p:blipFill>
          <a:blip r:embed="rId2" cstate="print"/>
          <a:stretch>
            <a:fillRect/>
          </a:stretch>
        </p:blipFill>
        <p:spPr>
          <a:xfrm>
            <a:off x="0" y="0"/>
            <a:ext cx="6047231" cy="6857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4" name="Holder 4"/>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extLst>
      <p:ext uri="{BB962C8B-B14F-4D97-AF65-F5344CB8AC3E}">
        <p14:creationId xmlns:p14="http://schemas.microsoft.com/office/powerpoint/2010/main" val="249722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7BA87"/>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6" name="Holder 6"/>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7BA87"/>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67422" y="1525272"/>
            <a:ext cx="4851400" cy="478663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7" name="Holder 7"/>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7BA87"/>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5" name="Holder 5"/>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0" y="0"/>
            <a:ext cx="6047231" cy="6857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4" name="Holder 4"/>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6" name="Holder 6"/>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extLst>
      <p:ext uri="{BB962C8B-B14F-4D97-AF65-F5344CB8AC3E}">
        <p14:creationId xmlns:p14="http://schemas.microsoft.com/office/powerpoint/2010/main" val="376520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7BA87"/>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6" name="Holder 6"/>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extLst>
      <p:ext uri="{BB962C8B-B14F-4D97-AF65-F5344CB8AC3E}">
        <p14:creationId xmlns:p14="http://schemas.microsoft.com/office/powerpoint/2010/main" val="21219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7BA87"/>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67422" y="1525272"/>
            <a:ext cx="4851400" cy="478663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7" name="Holder 7"/>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extLst>
      <p:ext uri="{BB962C8B-B14F-4D97-AF65-F5344CB8AC3E}">
        <p14:creationId xmlns:p14="http://schemas.microsoft.com/office/powerpoint/2010/main" val="336305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7BA87"/>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5" name="Holder 5"/>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spTree>
    <p:extLst>
      <p:ext uri="{BB962C8B-B14F-4D97-AF65-F5344CB8AC3E}">
        <p14:creationId xmlns:p14="http://schemas.microsoft.com/office/powerpoint/2010/main" val="2589551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9558" y="450743"/>
            <a:ext cx="4258945" cy="391159"/>
          </a:xfrm>
          <a:prstGeom prst="rect">
            <a:avLst/>
          </a:prstGeom>
        </p:spPr>
        <p:txBody>
          <a:bodyPr wrap="square" lIns="0" tIns="0" rIns="0" bIns="0">
            <a:spAutoFit/>
          </a:bodyPr>
          <a:lstStyle>
            <a:lvl1pPr>
              <a:defRPr sz="2400" b="1" i="0">
                <a:solidFill>
                  <a:srgbClr val="C7BA87"/>
                </a:solidFill>
                <a:latin typeface="Verdana"/>
                <a:cs typeface="Verdana"/>
              </a:defRPr>
            </a:lvl1pPr>
          </a:lstStyle>
          <a:p>
            <a:endParaRPr/>
          </a:p>
        </p:txBody>
      </p:sp>
      <p:sp>
        <p:nvSpPr>
          <p:cNvPr id="3" name="Holder 3"/>
          <p:cNvSpPr>
            <a:spLocks noGrp="1"/>
          </p:cNvSpPr>
          <p:nvPr>
            <p:ph type="body" idx="1"/>
          </p:nvPr>
        </p:nvSpPr>
        <p:spPr>
          <a:xfrm>
            <a:off x="430971" y="1541771"/>
            <a:ext cx="6757670" cy="18923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6" name="Holder 6"/>
          <p:cNvSpPr>
            <a:spLocks noGrp="1"/>
          </p:cNvSpPr>
          <p:nvPr>
            <p:ph type="sldNum" sz="quarter" idx="7"/>
          </p:nvPr>
        </p:nvSpPr>
        <p:spPr>
          <a:xfrm>
            <a:off x="10912270" y="6490287"/>
            <a:ext cx="1104265" cy="179704"/>
          </a:xfrm>
          <a:prstGeom prst="rect">
            <a:avLst/>
          </a:prstGeom>
        </p:spPr>
        <p:txBody>
          <a:bodyPr wrap="square" lIns="0" tIns="0" rIns="0" bIns="0">
            <a:spAutoFit/>
          </a:bodyPr>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pic>
        <p:nvPicPr>
          <p:cNvPr id="8" name="Picture 7" descr="Logo, company name&#10;&#10;Description automatically generated">
            <a:extLst>
              <a:ext uri="{FF2B5EF4-FFF2-40B4-BE49-F238E27FC236}">
                <a16:creationId xmlns:a16="http://schemas.microsoft.com/office/drawing/2014/main" id="{1491C91D-9F8B-4733-BA58-81946DC3242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823171" y="0"/>
            <a:ext cx="1276491" cy="127649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9558" y="450743"/>
            <a:ext cx="4258945" cy="391159"/>
          </a:xfrm>
          <a:prstGeom prst="rect">
            <a:avLst/>
          </a:prstGeom>
        </p:spPr>
        <p:txBody>
          <a:bodyPr wrap="square" lIns="0" tIns="0" rIns="0" bIns="0">
            <a:spAutoFit/>
          </a:bodyPr>
          <a:lstStyle>
            <a:lvl1pPr>
              <a:defRPr sz="2400" b="1" i="0">
                <a:solidFill>
                  <a:srgbClr val="C7BA87"/>
                </a:solidFill>
                <a:latin typeface="Verdana"/>
                <a:cs typeface="Verdana"/>
              </a:defRPr>
            </a:lvl1pPr>
          </a:lstStyle>
          <a:p>
            <a:endParaRPr/>
          </a:p>
        </p:txBody>
      </p:sp>
      <p:sp>
        <p:nvSpPr>
          <p:cNvPr id="3" name="Holder 3"/>
          <p:cNvSpPr>
            <a:spLocks noGrp="1"/>
          </p:cNvSpPr>
          <p:nvPr>
            <p:ph type="body" idx="1"/>
          </p:nvPr>
        </p:nvSpPr>
        <p:spPr>
          <a:xfrm>
            <a:off x="430971" y="1541771"/>
            <a:ext cx="6757670" cy="18923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10/21/2021</a:t>
            </a:fld>
            <a:endParaRPr lang="en-US"/>
          </a:p>
        </p:txBody>
      </p:sp>
      <p:sp>
        <p:nvSpPr>
          <p:cNvPr id="6" name="Holder 6"/>
          <p:cNvSpPr>
            <a:spLocks noGrp="1"/>
          </p:cNvSpPr>
          <p:nvPr>
            <p:ph type="sldNum" sz="quarter" idx="7"/>
          </p:nvPr>
        </p:nvSpPr>
        <p:spPr>
          <a:xfrm>
            <a:off x="10912270" y="6490287"/>
            <a:ext cx="1104265" cy="179704"/>
          </a:xfrm>
          <a:prstGeom prst="rect">
            <a:avLst/>
          </a:prstGeom>
        </p:spPr>
        <p:txBody>
          <a:bodyPr wrap="square" lIns="0" tIns="0" rIns="0" bIns="0">
            <a:spAutoFit/>
          </a:bodyPr>
          <a:lstStyle>
            <a:lvl1pPr>
              <a:defRPr sz="1000" b="1" i="0">
                <a:solidFill>
                  <a:srgbClr val="767070"/>
                </a:solidFill>
                <a:latin typeface="Verdana"/>
                <a:cs typeface="Verdana"/>
              </a:defRPr>
            </a:lvl1p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a:t>
            </a:fld>
            <a:endParaRPr spc="-5">
              <a:solidFill>
                <a:srgbClr val="AA9F75"/>
              </a:solidFill>
            </a:endParaRPr>
          </a:p>
        </p:txBody>
      </p:sp>
      <p:pic>
        <p:nvPicPr>
          <p:cNvPr id="9" name="Picture 8" descr="Logo, company name&#10;&#10;Description automatically generated">
            <a:extLst>
              <a:ext uri="{FF2B5EF4-FFF2-40B4-BE49-F238E27FC236}">
                <a16:creationId xmlns:a16="http://schemas.microsoft.com/office/drawing/2014/main" id="{E87FFCAF-D2FD-4507-9978-D6AFEF4C9B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12270" y="188009"/>
            <a:ext cx="1104265" cy="1104265"/>
          </a:xfrm>
          <a:prstGeom prst="rect">
            <a:avLst/>
          </a:prstGeom>
        </p:spPr>
      </p:pic>
    </p:spTree>
    <p:extLst>
      <p:ext uri="{BB962C8B-B14F-4D97-AF65-F5344CB8AC3E}">
        <p14:creationId xmlns:p14="http://schemas.microsoft.com/office/powerpoint/2010/main" val="11531199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b3PAmjNEdVA?feature=oembed" TargetMode="External"/><Relationship Id="rId5" Type="http://schemas.openxmlformats.org/officeDocument/2006/relationships/image" Target="../media/image18.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yM_fhv8Zldw?feature=oembed" TargetMode="External"/><Relationship Id="rId5" Type="http://schemas.openxmlformats.org/officeDocument/2006/relationships/image" Target="../media/image24.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GyQ4JB-p8fQ?feature=oembed" TargetMode="External"/><Relationship Id="rId5" Type="http://schemas.openxmlformats.org/officeDocument/2006/relationships/image" Target="../media/image30.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sarah@yellowjerseypr.com" TargetMode="Externa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sky, nature&#10;&#10;Description automatically generated">
            <a:extLst>
              <a:ext uri="{FF2B5EF4-FFF2-40B4-BE49-F238E27FC236}">
                <a16:creationId xmlns:a16="http://schemas.microsoft.com/office/drawing/2014/main" id="{5F69CB7B-6B67-4650-BA97-316FC9A344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05200" y="740"/>
            <a:ext cx="8686800" cy="6858000"/>
          </a:xfrm>
          <a:prstGeom prst="rect">
            <a:avLst/>
          </a:prstGeom>
        </p:spPr>
      </p:pic>
      <p:pic>
        <p:nvPicPr>
          <p:cNvPr id="4" name="Picture 3">
            <a:extLst>
              <a:ext uri="{FF2B5EF4-FFF2-40B4-BE49-F238E27FC236}">
                <a16:creationId xmlns:a16="http://schemas.microsoft.com/office/drawing/2014/main" id="{39533D1B-64B5-424F-9261-46EA46211F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1169" y="0"/>
            <a:ext cx="8720831"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6E3A6C51-9DD7-4730-BD42-82747628FC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170" y="199962"/>
            <a:ext cx="2236140" cy="2236140"/>
          </a:xfrm>
          <a:prstGeom prst="rect">
            <a:avLst/>
          </a:prstGeom>
        </p:spPr>
      </p:pic>
      <p:sp>
        <p:nvSpPr>
          <p:cNvPr id="5" name="object 3">
            <a:extLst>
              <a:ext uri="{FF2B5EF4-FFF2-40B4-BE49-F238E27FC236}">
                <a16:creationId xmlns:a16="http://schemas.microsoft.com/office/drawing/2014/main" id="{A5CF99B9-805D-401C-8C45-BE17892462D9}"/>
              </a:ext>
            </a:extLst>
          </p:cNvPr>
          <p:cNvSpPr txBox="1">
            <a:spLocks noGrp="1"/>
          </p:cNvSpPr>
          <p:nvPr>
            <p:ph type="title"/>
          </p:nvPr>
        </p:nvSpPr>
        <p:spPr>
          <a:xfrm>
            <a:off x="608826" y="2436102"/>
            <a:ext cx="3277374" cy="750847"/>
          </a:xfrm>
          <a:prstGeom prst="rect">
            <a:avLst/>
          </a:prstGeom>
        </p:spPr>
        <p:txBody>
          <a:bodyPr vert="horz" wrap="square" lIns="0" tIns="12065" rIns="0" bIns="0" rtlCol="0">
            <a:spAutoFit/>
          </a:bodyPr>
          <a:lstStyle/>
          <a:p>
            <a:pPr marL="12700" marR="5080">
              <a:lnSpc>
                <a:spcPct val="100000"/>
              </a:lnSpc>
              <a:spcBef>
                <a:spcPts val="95"/>
              </a:spcBef>
            </a:pPr>
            <a:r>
              <a:rPr lang="en-GB" spc="-5"/>
              <a:t>CORPORATE </a:t>
            </a:r>
            <a:r>
              <a:rPr lang="en-GB"/>
              <a:t> </a:t>
            </a:r>
            <a:r>
              <a:rPr lang="en-GB" spc="-5"/>
              <a:t>PRE</a:t>
            </a:r>
            <a:r>
              <a:rPr lang="en-GB" spc="-10"/>
              <a:t>S</a:t>
            </a:r>
            <a:r>
              <a:rPr lang="en-GB" spc="-5"/>
              <a:t>EN</a:t>
            </a:r>
            <a:r>
              <a:rPr lang="en-GB" spc="-10"/>
              <a:t>T</a:t>
            </a:r>
            <a:r>
              <a:rPr lang="en-GB" spc="-5"/>
              <a:t>A</a:t>
            </a:r>
            <a:r>
              <a:rPr lang="en-GB" spc="-10"/>
              <a:t>T</a:t>
            </a:r>
            <a:r>
              <a:rPr lang="en-GB" spc="-5"/>
              <a:t>I</a:t>
            </a:r>
            <a:r>
              <a:rPr lang="en-GB" spc="-10"/>
              <a:t>O</a:t>
            </a:r>
            <a:r>
              <a:rPr lang="en-GB" spc="-5"/>
              <a:t>N</a:t>
            </a:r>
            <a:endParaRPr lang="en-GB"/>
          </a:p>
        </p:txBody>
      </p:sp>
      <p:sp>
        <p:nvSpPr>
          <p:cNvPr id="7" name="object 7">
            <a:extLst>
              <a:ext uri="{FF2B5EF4-FFF2-40B4-BE49-F238E27FC236}">
                <a16:creationId xmlns:a16="http://schemas.microsoft.com/office/drawing/2014/main" id="{A5620EC9-798B-421F-82EA-0FB960F37C47}"/>
              </a:ext>
            </a:extLst>
          </p:cNvPr>
          <p:cNvSpPr/>
          <p:nvPr/>
        </p:nvSpPr>
        <p:spPr>
          <a:xfrm>
            <a:off x="609588" y="3758235"/>
            <a:ext cx="2567305" cy="0"/>
          </a:xfrm>
          <a:custGeom>
            <a:avLst/>
            <a:gdLst/>
            <a:ahLst/>
            <a:cxnLst/>
            <a:rect l="l" t="t" r="r" b="b"/>
            <a:pathLst>
              <a:path w="2567305">
                <a:moveTo>
                  <a:pt x="0" y="0"/>
                </a:moveTo>
                <a:lnTo>
                  <a:pt x="2566911" y="0"/>
                </a:lnTo>
              </a:path>
            </a:pathLst>
          </a:custGeom>
          <a:ln w="19050">
            <a:solidFill>
              <a:srgbClr val="C7BA8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4">
            <a:extLst>
              <a:ext uri="{FF2B5EF4-FFF2-40B4-BE49-F238E27FC236}">
                <a16:creationId xmlns:a16="http://schemas.microsoft.com/office/drawing/2014/main" id="{648D846D-BB74-49FC-B6C9-2A942E509B5B}"/>
              </a:ext>
            </a:extLst>
          </p:cNvPr>
          <p:cNvSpPr txBox="1"/>
          <p:nvPr/>
        </p:nvSpPr>
        <p:spPr>
          <a:xfrm>
            <a:off x="608826" y="3947808"/>
            <a:ext cx="3277374" cy="1276247"/>
          </a:xfrm>
          <a:prstGeom prst="rect">
            <a:avLst/>
          </a:prstGeom>
        </p:spPr>
        <p:txBody>
          <a:bodyPr vert="horz" wrap="square" lIns="0" tIns="116205" rIns="0" bIns="0" rtlCol="0">
            <a:spAutoFit/>
          </a:bodyPr>
          <a:lstStyle/>
          <a:p>
            <a:pPr marL="12700" marR="0" lvl="0" indent="0" algn="l" defTabSz="914400" rtl="0" eaLnBrk="1" fontAlgn="auto" latinLnBrk="0" hangingPunct="1">
              <a:lnSpc>
                <a:spcPct val="100000"/>
              </a:lnSpc>
              <a:spcBef>
                <a:spcPts val="915"/>
              </a:spcBef>
              <a:spcAft>
                <a:spcPts val="0"/>
              </a:spcAft>
              <a:buClrTx/>
              <a:buSzTx/>
              <a:buFontTx/>
              <a:buNone/>
              <a:tabLst/>
              <a:defRPr/>
            </a:pPr>
            <a:r>
              <a:rPr kumimoji="0" lang="en-GB" sz="1600" b="0" i="1" u="none" strike="noStrike" kern="1200" cap="none" spc="-10" normalizeH="0" baseline="0" noProof="0">
                <a:ln>
                  <a:noFill/>
                </a:ln>
                <a:solidFill>
                  <a:srgbClr val="9B4413"/>
                </a:solidFill>
                <a:effectLst/>
                <a:uLnTx/>
                <a:uFillTx/>
                <a:latin typeface="Verdana"/>
                <a:ea typeface="+mn-ea"/>
                <a:cs typeface="Verdana"/>
              </a:rPr>
              <a:t>Precious and base metals explorer and developer</a:t>
            </a:r>
          </a:p>
          <a:p>
            <a:pPr marL="12700" marR="0" lvl="0" indent="0" algn="l" defTabSz="914400" rtl="0" eaLnBrk="1" fontAlgn="auto" latinLnBrk="0" hangingPunct="1">
              <a:lnSpc>
                <a:spcPct val="100000"/>
              </a:lnSpc>
              <a:spcBef>
                <a:spcPts val="915"/>
              </a:spcBef>
              <a:spcAft>
                <a:spcPts val="0"/>
              </a:spcAft>
              <a:buClrTx/>
              <a:buSzTx/>
              <a:buFontTx/>
              <a:buNone/>
              <a:tabLst/>
              <a:defRPr/>
            </a:pPr>
            <a:r>
              <a:rPr kumimoji="0" lang="en-GB" sz="1600" b="0" i="0" u="none" strike="noStrike" kern="1200" cap="none" spc="-10" normalizeH="0" baseline="0" noProof="0">
                <a:ln>
                  <a:noFill/>
                </a:ln>
                <a:solidFill>
                  <a:srgbClr val="9B4413"/>
                </a:solidFill>
                <a:effectLst/>
                <a:uLnTx/>
                <a:uFillTx/>
                <a:latin typeface="Verdana"/>
                <a:ea typeface="+mn-ea"/>
                <a:cs typeface="Verdana"/>
              </a:rPr>
              <a:t>October 2021</a:t>
            </a:r>
            <a:endParaRPr kumimoji="0" lang="en-GB" sz="1600" b="0" i="0" u="none" strike="noStrike" kern="1200" cap="none" spc="0" normalizeH="0" baseline="0" noProof="0">
              <a:ln>
                <a:noFill/>
              </a:ln>
              <a:solidFill>
                <a:prstClr val="black"/>
              </a:solidFill>
              <a:effectLst/>
              <a:uLnTx/>
              <a:uFillTx/>
              <a:latin typeface="Verdana"/>
              <a:ea typeface="+mn-ea"/>
              <a:cs typeface="Verdana"/>
            </a:endParaRPr>
          </a:p>
          <a:p>
            <a:pPr marL="12700" marR="5080" lvl="0" indent="0" algn="l" defTabSz="914400" rtl="0" eaLnBrk="1" fontAlgn="auto" latinLnBrk="0" hangingPunct="1">
              <a:lnSpc>
                <a:spcPct val="141900"/>
              </a:lnSpc>
              <a:spcBef>
                <a:spcPts val="10"/>
              </a:spcBef>
              <a:spcAft>
                <a:spcPts val="0"/>
              </a:spcAft>
              <a:buClrTx/>
              <a:buSzTx/>
              <a:buFontTx/>
              <a:buNone/>
              <a:tabLst/>
              <a:defRPr/>
            </a:pPr>
            <a:r>
              <a:rPr kumimoji="0" sz="1600" b="1" i="0" u="none" strike="noStrike" kern="1200" cap="none" spc="-5" normalizeH="0" baseline="0" noProof="0">
                <a:ln>
                  <a:noFill/>
                </a:ln>
                <a:solidFill>
                  <a:srgbClr val="9B4413"/>
                </a:solidFill>
                <a:effectLst/>
                <a:uLnTx/>
                <a:uFillTx/>
                <a:latin typeface="Verdana"/>
                <a:ea typeface="+mn-ea"/>
                <a:cs typeface="Verdana"/>
              </a:rPr>
              <a:t>AIM:UFO</a:t>
            </a:r>
            <a:endParaRPr kumimoji="0" sz="1600" b="0" i="0" u="none" strike="noStrike" kern="1200" cap="none" spc="0" normalizeH="0" baseline="0" noProof="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2398877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DEC5E85A-F64D-492D-88A0-D3A30B202239}"/>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7" name="object 7"/>
          <p:cNvSpPr txBox="1"/>
          <p:nvPr/>
        </p:nvSpPr>
        <p:spPr>
          <a:xfrm>
            <a:off x="10912270" y="6490287"/>
            <a:ext cx="1078865"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FFFFFF"/>
                </a:solidFill>
                <a:effectLst/>
                <a:uLnTx/>
                <a:uFillTx/>
                <a:latin typeface="Verdana"/>
                <a:ea typeface="+mn-ea"/>
                <a:cs typeface="Verdana"/>
              </a:rPr>
              <a:t>AIM:UFO</a:t>
            </a:r>
            <a:r>
              <a:rPr kumimoji="0" sz="1000" b="1" i="0" u="none" strike="noStrike" kern="1200" cap="none" spc="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a:t>
            </a:r>
            <a:r>
              <a:rPr kumimoji="0" sz="1000" b="1" i="0" u="none" strike="noStrike" kern="1200" cap="none" spc="29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20</a:t>
            </a:r>
            <a:endParaRPr kumimoji="0" sz="1000" b="0" i="0" u="none" strike="noStrike" kern="1200" cap="none" spc="0" normalizeH="0" baseline="0" noProof="0">
              <a:ln>
                <a:noFill/>
              </a:ln>
              <a:solidFill>
                <a:prstClr val="black"/>
              </a:solidFill>
              <a:effectLst/>
              <a:uLnTx/>
              <a:uFillTx/>
              <a:latin typeface="Verdana"/>
              <a:ea typeface="+mn-ea"/>
              <a:cs typeface="Verdana"/>
            </a:endParaRPr>
          </a:p>
        </p:txBody>
      </p:sp>
      <p:sp>
        <p:nvSpPr>
          <p:cNvPr id="11" name="object 7">
            <a:extLst>
              <a:ext uri="{FF2B5EF4-FFF2-40B4-BE49-F238E27FC236}">
                <a16:creationId xmlns:a16="http://schemas.microsoft.com/office/drawing/2014/main" id="{B16DF591-6313-45AA-A6A4-6A3859CD9A03}"/>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10</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10" name="Title 1">
            <a:extLst>
              <a:ext uri="{FF2B5EF4-FFF2-40B4-BE49-F238E27FC236}">
                <a16:creationId xmlns:a16="http://schemas.microsoft.com/office/drawing/2014/main" id="{47349245-7A46-406D-98DA-7B220E9F0573}"/>
              </a:ext>
            </a:extLst>
          </p:cNvPr>
          <p:cNvSpPr>
            <a:spLocks noGrp="1"/>
          </p:cNvSpPr>
          <p:nvPr>
            <p:ph type="title"/>
          </p:nvPr>
        </p:nvSpPr>
        <p:spPr>
          <a:xfrm>
            <a:off x="437322" y="365126"/>
            <a:ext cx="10916478" cy="628788"/>
          </a:xfrm>
        </p:spPr>
        <p:txBody>
          <a:bodyPr>
            <a:normAutofit/>
          </a:bodyPr>
          <a:lstStyle/>
          <a:p>
            <a:pPr marL="12700">
              <a:lnSpc>
                <a:spcPct val="100000"/>
              </a:lnSpc>
              <a:spcBef>
                <a:spcPts val="545"/>
              </a:spcBef>
            </a:pPr>
            <a:r>
              <a:rPr lang="en-US" spc="-5">
                <a:solidFill>
                  <a:srgbClr val="C7BA87"/>
                </a:solidFill>
                <a:latin typeface="Verdana"/>
                <a:ea typeface="+mj-ea"/>
              </a:rPr>
              <a:t>Hancock Ranges Project – Maiden Resource defined </a:t>
            </a:r>
          </a:p>
        </p:txBody>
      </p:sp>
      <p:sp>
        <p:nvSpPr>
          <p:cNvPr id="13" name="TextBox 12">
            <a:extLst>
              <a:ext uri="{FF2B5EF4-FFF2-40B4-BE49-F238E27FC236}">
                <a16:creationId xmlns:a16="http://schemas.microsoft.com/office/drawing/2014/main" id="{033A37D2-E42B-4A07-AE8A-5CA90F74F87E}"/>
              </a:ext>
            </a:extLst>
          </p:cNvPr>
          <p:cNvSpPr txBox="1"/>
          <p:nvPr/>
        </p:nvSpPr>
        <p:spPr>
          <a:xfrm>
            <a:off x="437322" y="790795"/>
            <a:ext cx="4937760" cy="369332"/>
          </a:xfrm>
          <a:prstGeom prst="rect">
            <a:avLst/>
          </a:prstGeom>
          <a:noFill/>
        </p:spPr>
        <p:txBody>
          <a:bodyPr wrap="square" rtlCol="0">
            <a:spAutoFit/>
          </a:bodyPr>
          <a:lstStyle/>
          <a:p>
            <a:pPr marL="12700" marR="0" lvl="0" indent="0" algn="l" defTabSz="914400" rtl="0" eaLnBrk="1" fontAlgn="auto" latinLnBrk="0" hangingPunct="1">
              <a:spcBef>
                <a:spcPts val="335"/>
              </a:spcBef>
              <a:spcAft>
                <a:spcPts val="0"/>
              </a:spcAft>
              <a:buClrTx/>
              <a:buSzTx/>
              <a:buFontTx/>
              <a:buNone/>
              <a:tabLst/>
              <a:defRPr/>
            </a:pPr>
            <a:r>
              <a:rPr lang="en-AU" b="1" i="1" spc="-5">
                <a:solidFill>
                  <a:srgbClr val="9B4413"/>
                </a:solidFill>
                <a:latin typeface="Calibri"/>
                <a:ea typeface="+mj-ea"/>
                <a:cs typeface="Calibri"/>
              </a:rPr>
              <a:t>Inaugural DSO JORC Compliant Resource Estimate</a:t>
            </a:r>
          </a:p>
        </p:txBody>
      </p:sp>
      <p:graphicFrame>
        <p:nvGraphicFramePr>
          <p:cNvPr id="14" name="Content Placeholder 8">
            <a:extLst>
              <a:ext uri="{FF2B5EF4-FFF2-40B4-BE49-F238E27FC236}">
                <a16:creationId xmlns:a16="http://schemas.microsoft.com/office/drawing/2014/main" id="{423885E3-983B-4165-8ED9-A8BB382A7004}"/>
              </a:ext>
            </a:extLst>
          </p:cNvPr>
          <p:cNvGraphicFramePr>
            <a:graphicFrameLocks/>
          </p:cNvGraphicFramePr>
          <p:nvPr>
            <p:extLst>
              <p:ext uri="{D42A27DB-BD31-4B8C-83A1-F6EECF244321}">
                <p14:modId xmlns:p14="http://schemas.microsoft.com/office/powerpoint/2010/main" val="242857347"/>
              </p:ext>
            </p:extLst>
          </p:nvPr>
        </p:nvGraphicFramePr>
        <p:xfrm>
          <a:off x="437322" y="1811344"/>
          <a:ext cx="11105328" cy="2943537"/>
        </p:xfrm>
        <a:graphic>
          <a:graphicData uri="http://schemas.openxmlformats.org/drawingml/2006/table">
            <a:tbl>
              <a:tblPr firstRow="1" firstCol="1" bandRow="1">
                <a:tableStyleId>{5C22544A-7EE6-4342-B048-85BDC9FD1C3A}</a:tableStyleId>
              </a:tblPr>
              <a:tblGrid>
                <a:gridCol w="1647084">
                  <a:extLst>
                    <a:ext uri="{9D8B030D-6E8A-4147-A177-3AD203B41FA5}">
                      <a16:colId xmlns:a16="http://schemas.microsoft.com/office/drawing/2014/main" val="1994178004"/>
                    </a:ext>
                  </a:extLst>
                </a:gridCol>
                <a:gridCol w="1647084">
                  <a:extLst>
                    <a:ext uri="{9D8B030D-6E8A-4147-A177-3AD203B41FA5}">
                      <a16:colId xmlns:a16="http://schemas.microsoft.com/office/drawing/2014/main" val="382930227"/>
                    </a:ext>
                  </a:extLst>
                </a:gridCol>
                <a:gridCol w="1115880">
                  <a:extLst>
                    <a:ext uri="{9D8B030D-6E8A-4147-A177-3AD203B41FA5}">
                      <a16:colId xmlns:a16="http://schemas.microsoft.com/office/drawing/2014/main" val="3224011218"/>
                    </a:ext>
                  </a:extLst>
                </a:gridCol>
                <a:gridCol w="1115880">
                  <a:extLst>
                    <a:ext uri="{9D8B030D-6E8A-4147-A177-3AD203B41FA5}">
                      <a16:colId xmlns:a16="http://schemas.microsoft.com/office/drawing/2014/main" val="567277887"/>
                    </a:ext>
                  </a:extLst>
                </a:gridCol>
                <a:gridCol w="1115880">
                  <a:extLst>
                    <a:ext uri="{9D8B030D-6E8A-4147-A177-3AD203B41FA5}">
                      <a16:colId xmlns:a16="http://schemas.microsoft.com/office/drawing/2014/main" val="3913135236"/>
                    </a:ext>
                  </a:extLst>
                </a:gridCol>
                <a:gridCol w="1115880">
                  <a:extLst>
                    <a:ext uri="{9D8B030D-6E8A-4147-A177-3AD203B41FA5}">
                      <a16:colId xmlns:a16="http://schemas.microsoft.com/office/drawing/2014/main" val="3769004241"/>
                    </a:ext>
                  </a:extLst>
                </a:gridCol>
                <a:gridCol w="1115880">
                  <a:extLst>
                    <a:ext uri="{9D8B030D-6E8A-4147-A177-3AD203B41FA5}">
                      <a16:colId xmlns:a16="http://schemas.microsoft.com/office/drawing/2014/main" val="2728671839"/>
                    </a:ext>
                  </a:extLst>
                </a:gridCol>
                <a:gridCol w="1115880">
                  <a:extLst>
                    <a:ext uri="{9D8B030D-6E8A-4147-A177-3AD203B41FA5}">
                      <a16:colId xmlns:a16="http://schemas.microsoft.com/office/drawing/2014/main" val="2983003666"/>
                    </a:ext>
                  </a:extLst>
                </a:gridCol>
                <a:gridCol w="1115880">
                  <a:extLst>
                    <a:ext uri="{9D8B030D-6E8A-4147-A177-3AD203B41FA5}">
                      <a16:colId xmlns:a16="http://schemas.microsoft.com/office/drawing/2014/main" val="6882031"/>
                    </a:ext>
                  </a:extLst>
                </a:gridCol>
              </a:tblGrid>
              <a:tr h="420946">
                <a:tc rowSpan="3">
                  <a:txBody>
                    <a:bodyPr/>
                    <a:lstStyle/>
                    <a:p>
                      <a:pPr algn="ctr">
                        <a:lnSpc>
                          <a:spcPct val="107000"/>
                        </a:lnSpc>
                        <a:spcAft>
                          <a:spcPts val="800"/>
                        </a:spcAft>
                      </a:pPr>
                      <a:r>
                        <a:rPr lang="en-GB" sz="1600">
                          <a:effectLst/>
                        </a:rPr>
                        <a:t> </a:t>
                      </a:r>
                    </a:p>
                    <a:p>
                      <a:pPr algn="ctr">
                        <a:lnSpc>
                          <a:spcPct val="107000"/>
                        </a:lnSpc>
                        <a:spcAft>
                          <a:spcPts val="800"/>
                        </a:spcAft>
                      </a:pPr>
                      <a:r>
                        <a:rPr lang="en-GB" sz="1600">
                          <a:effectLst/>
                        </a:rPr>
                        <a:t>Classification</a:t>
                      </a:r>
                      <a:endParaRPr lang="en-GB" sz="2100">
                        <a:effectLst/>
                      </a:endParaRPr>
                    </a:p>
                    <a:p>
                      <a:pPr algn="ctr">
                        <a:lnSpc>
                          <a:spcPct val="107000"/>
                        </a:lnSpc>
                        <a:spcAft>
                          <a:spcPts val="800"/>
                        </a:spcAft>
                      </a:pPr>
                      <a:r>
                        <a:rPr lang="en-GB" sz="1600">
                          <a:effectLst/>
                        </a:rPr>
                        <a:t>Category</a:t>
                      </a:r>
                    </a:p>
                    <a:p>
                      <a:pPr algn="ctr">
                        <a:lnSpc>
                          <a:spcPct val="107000"/>
                        </a:lnSpc>
                        <a:spcAft>
                          <a:spcPts val="800"/>
                        </a:spcAft>
                      </a:pPr>
                      <a:r>
                        <a:rPr lang="en-GB" sz="1600">
                          <a:effectLst/>
                        </a:rPr>
                        <a:t> </a:t>
                      </a:r>
                      <a:endParaRPr lang="en-GB" sz="2100">
                        <a:effectLst/>
                        <a:latin typeface="Calibri" panose="020F0502020204030204" pitchFamily="34" charset="0"/>
                        <a:cs typeface="Times New Roman" panose="02020603050405020304" pitchFamily="18" charset="0"/>
                      </a:endParaRPr>
                    </a:p>
                  </a:txBody>
                  <a:tcPr marL="126945" marR="126945" marT="0" marB="0" anchor="b"/>
                </a:tc>
                <a:tc rowSpan="3">
                  <a:txBody>
                    <a:bodyPr/>
                    <a:lstStyle/>
                    <a:p>
                      <a:pPr algn="ctr">
                        <a:lnSpc>
                          <a:spcPct val="107000"/>
                        </a:lnSpc>
                        <a:spcAft>
                          <a:spcPts val="800"/>
                        </a:spcAft>
                      </a:pPr>
                      <a:r>
                        <a:rPr lang="en-GB" sz="1600">
                          <a:effectLst/>
                        </a:rPr>
                        <a:t> Target</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05480" marR="105480" marT="52740" marB="52740" anchor="ctr"/>
                </a:tc>
                <a:tc rowSpan="3">
                  <a:txBody>
                    <a:bodyPr/>
                    <a:lstStyle/>
                    <a:p>
                      <a:pPr algn="ctr">
                        <a:lnSpc>
                          <a:spcPct val="107000"/>
                        </a:lnSpc>
                        <a:spcAft>
                          <a:spcPts val="800"/>
                        </a:spcAft>
                      </a:pPr>
                      <a:r>
                        <a:rPr lang="en-GB" sz="1600">
                          <a:effectLst/>
                        </a:rPr>
                        <a:t>Mass</a:t>
                      </a:r>
                      <a:endParaRPr lang="en-GB" sz="2100">
                        <a:effectLst/>
                      </a:endParaRPr>
                    </a:p>
                    <a:p>
                      <a:pPr algn="ctr">
                        <a:lnSpc>
                          <a:spcPct val="107000"/>
                        </a:lnSpc>
                        <a:spcAft>
                          <a:spcPts val="800"/>
                        </a:spcAft>
                      </a:pPr>
                      <a:r>
                        <a:rPr lang="en-GB" sz="1600">
                          <a:effectLst/>
                        </a:rPr>
                        <a:t>(Million tonnes)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05480" marR="105480" marT="52740" marB="52740" anchor="ctr"/>
                </a:tc>
                <a:tc gridSpan="6">
                  <a:txBody>
                    <a:bodyPr/>
                    <a:lstStyle/>
                    <a:p>
                      <a:pPr algn="ctr">
                        <a:lnSpc>
                          <a:spcPct val="107000"/>
                        </a:lnSpc>
                        <a:spcAft>
                          <a:spcPts val="800"/>
                        </a:spcAft>
                      </a:pPr>
                      <a:r>
                        <a:rPr lang="en-GB" sz="1600">
                          <a:effectLst/>
                        </a:rPr>
                        <a:t>Average Value</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05480" marR="105480" marT="52740" marB="5274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11744903"/>
                  </a:ext>
                </a:extLst>
              </a:tr>
              <a:tr h="719355">
                <a:tc vMerge="1">
                  <a:txBody>
                    <a:bodyPr/>
                    <a:lstStyle/>
                    <a:p>
                      <a:pPr>
                        <a:lnSpc>
                          <a:spcPct val="107000"/>
                        </a:lnSpc>
                        <a:spcAft>
                          <a:spcPts val="800"/>
                        </a:spcAft>
                      </a:pPr>
                      <a:r>
                        <a:rPr lang="en-GB" sz="1600">
                          <a:effectLst/>
                        </a:rPr>
                        <a:t>Classification</a:t>
                      </a:r>
                      <a:endParaRPr lang="en-GB" sz="2100">
                        <a:effectLst/>
                      </a:endParaRPr>
                    </a:p>
                    <a:p>
                      <a:pPr>
                        <a:lnSpc>
                          <a:spcPct val="107000"/>
                        </a:lnSpc>
                        <a:spcAft>
                          <a:spcPts val="800"/>
                        </a:spcAft>
                      </a:pPr>
                      <a:r>
                        <a:rPr lang="en-GB" sz="1600">
                          <a:effectLst/>
                        </a:rPr>
                        <a:t>Category</a:t>
                      </a:r>
                    </a:p>
                    <a:p>
                      <a:pPr algn="ctr">
                        <a:lnSpc>
                          <a:spcPct val="107000"/>
                        </a:lnSpc>
                        <a:spcAft>
                          <a:spcPts val="800"/>
                        </a:spcAft>
                      </a:pPr>
                      <a:r>
                        <a:rPr lang="en-GB" sz="1600">
                          <a:effectLst/>
                        </a:rPr>
                        <a:t> </a:t>
                      </a:r>
                      <a:endParaRPr lang="en-GB" sz="2100">
                        <a:effectLst/>
                        <a:latin typeface="Calibri" panose="020F0502020204030204" pitchFamily="34" charset="0"/>
                        <a:cs typeface="Times New Roman" panose="02020603050405020304" pitchFamily="18" charset="0"/>
                      </a:endParaRPr>
                    </a:p>
                  </a:txBody>
                  <a:tcPr marL="126945" marR="126945" marT="0" marB="0" anchor="b"/>
                </a:tc>
                <a:tc vMerge="1">
                  <a:txBody>
                    <a:bodyPr/>
                    <a:lstStyle/>
                    <a:p>
                      <a:endParaRPr lang="en-GB"/>
                    </a:p>
                  </a:txBody>
                  <a:tcPr/>
                </a:tc>
                <a:tc vMerge="1">
                  <a:txBody>
                    <a:bodyPr/>
                    <a:lstStyle/>
                    <a:p>
                      <a:endParaRPr lang="en-GB"/>
                    </a:p>
                  </a:txBody>
                  <a:tcPr/>
                </a:tc>
                <a:tc>
                  <a:txBody>
                    <a:bodyPr/>
                    <a:lstStyle/>
                    <a:p>
                      <a:pPr algn="ctr">
                        <a:lnSpc>
                          <a:spcPct val="107000"/>
                        </a:lnSpc>
                        <a:spcAft>
                          <a:spcPts val="800"/>
                        </a:spcAft>
                      </a:pPr>
                      <a:r>
                        <a:rPr lang="en-GB" sz="1600">
                          <a:effectLst/>
                        </a:rPr>
                        <a:t>Fe</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SiO</a:t>
                      </a:r>
                      <a:r>
                        <a:rPr lang="en-GB" sz="1600" baseline="-25000">
                          <a:effectLst/>
                        </a:rPr>
                        <a:t>2</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Al</a:t>
                      </a:r>
                      <a:r>
                        <a:rPr lang="en-GB" sz="1600" baseline="-25000">
                          <a:effectLst/>
                        </a:rPr>
                        <a:t>2</a:t>
                      </a:r>
                      <a:r>
                        <a:rPr lang="en-GB" sz="1600">
                          <a:effectLst/>
                        </a:rPr>
                        <a:t>O</a:t>
                      </a:r>
                      <a:r>
                        <a:rPr lang="en-GB" sz="1600" baseline="-25000">
                          <a:effectLst/>
                        </a:rPr>
                        <a:t>3</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P</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LOI</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MnO</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extLst>
                  <a:ext uri="{0D108BD9-81ED-4DB2-BD59-A6C34878D82A}">
                    <a16:rowId xmlns:a16="http://schemas.microsoft.com/office/drawing/2014/main" val="665425603"/>
                  </a:ext>
                </a:extLst>
              </a:tr>
              <a:tr h="352625">
                <a:tc vMerge="1">
                  <a:txBody>
                    <a:bodyPr/>
                    <a:lstStyle/>
                    <a:p>
                      <a:pPr algn="ctr">
                        <a:lnSpc>
                          <a:spcPct val="107000"/>
                        </a:lnSpc>
                        <a:spcAft>
                          <a:spcPts val="800"/>
                        </a:spcAft>
                      </a:pPr>
                      <a:r>
                        <a:rPr lang="en-GB" sz="1600">
                          <a:effectLst/>
                        </a:rPr>
                        <a:t>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vMerge="1">
                  <a:txBody>
                    <a:bodyPr/>
                    <a:lstStyle/>
                    <a:p>
                      <a:endParaRPr lang="en-GB"/>
                    </a:p>
                  </a:txBody>
                  <a:tcPr/>
                </a:tc>
                <a:tc vMerge="1">
                  <a:txBody>
                    <a:bodyPr/>
                    <a:lstStyle/>
                    <a:p>
                      <a:endParaRPr lang="en-GB"/>
                    </a:p>
                  </a:txBody>
                  <a:tcPr/>
                </a:tc>
                <a:tc>
                  <a:txBody>
                    <a:bodyPr/>
                    <a:lstStyle/>
                    <a:p>
                      <a:pPr algn="ctr">
                        <a:lnSpc>
                          <a:spcPct val="107000"/>
                        </a:lnSpc>
                        <a:spcAft>
                          <a:spcPts val="800"/>
                        </a:spcAft>
                      </a:pPr>
                      <a:r>
                        <a:rPr lang="en-GB" sz="1600">
                          <a:effectLst/>
                        </a:rPr>
                        <a:t>%</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extLst>
                  <a:ext uri="{0D108BD9-81ED-4DB2-BD59-A6C34878D82A}">
                    <a16:rowId xmlns:a16="http://schemas.microsoft.com/office/drawing/2014/main" val="2821125870"/>
                  </a:ext>
                </a:extLst>
              </a:tr>
              <a:tr h="338520">
                <a:tc rowSpan="3">
                  <a:txBody>
                    <a:bodyPr/>
                    <a:lstStyle/>
                    <a:p>
                      <a:pPr>
                        <a:lnSpc>
                          <a:spcPct val="107000"/>
                        </a:lnSpc>
                        <a:spcAft>
                          <a:spcPts val="800"/>
                        </a:spcAft>
                      </a:pPr>
                      <a:r>
                        <a:rPr lang="en-GB" sz="1600">
                          <a:effectLst/>
                        </a:rPr>
                        <a:t>Inferred</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05480" marR="105480" marT="52740" marB="52740" anchor="ctr"/>
                </a:tc>
                <a:tc>
                  <a:txBody>
                    <a:bodyPr/>
                    <a:lstStyle/>
                    <a:p>
                      <a:pPr>
                        <a:lnSpc>
                          <a:spcPct val="107000"/>
                        </a:lnSpc>
                        <a:spcAft>
                          <a:spcPts val="800"/>
                        </a:spcAft>
                      </a:pPr>
                      <a:r>
                        <a:rPr lang="en-GB" sz="1600">
                          <a:effectLst/>
                        </a:rPr>
                        <a:t>Sirius Extension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tc>
                  <a:txBody>
                    <a:bodyPr/>
                    <a:lstStyle/>
                    <a:p>
                      <a:pPr algn="ctr">
                        <a:lnSpc>
                          <a:spcPct val="107000"/>
                        </a:lnSpc>
                        <a:spcAft>
                          <a:spcPts val="800"/>
                        </a:spcAft>
                      </a:pPr>
                      <a:r>
                        <a:rPr lang="en-GB" sz="1600">
                          <a:effectLst/>
                        </a:rPr>
                        <a:t>7.8</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60.1</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4.1</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3.72</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0.17</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5.2</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0.05</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extLst>
                  <a:ext uri="{0D108BD9-81ED-4DB2-BD59-A6C34878D82A}">
                    <a16:rowId xmlns:a16="http://schemas.microsoft.com/office/drawing/2014/main" val="93221227"/>
                  </a:ext>
                </a:extLst>
              </a:tr>
              <a:tr h="338520">
                <a:tc vMerge="1">
                  <a:txBody>
                    <a:bodyPr/>
                    <a:lstStyle/>
                    <a:p>
                      <a:endParaRPr lang="en-GB"/>
                    </a:p>
                  </a:txBody>
                  <a:tcPr/>
                </a:tc>
                <a:tc>
                  <a:txBody>
                    <a:bodyPr/>
                    <a:lstStyle/>
                    <a:p>
                      <a:pPr>
                        <a:lnSpc>
                          <a:spcPct val="107000"/>
                        </a:lnSpc>
                        <a:spcAft>
                          <a:spcPts val="800"/>
                        </a:spcAft>
                      </a:pPr>
                      <a:r>
                        <a:rPr lang="en-GB" sz="1600">
                          <a:effectLst/>
                        </a:rPr>
                        <a:t>Ridge E</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tc>
                  <a:txBody>
                    <a:bodyPr/>
                    <a:lstStyle/>
                    <a:p>
                      <a:pPr algn="ctr">
                        <a:lnSpc>
                          <a:spcPct val="107000"/>
                        </a:lnSpc>
                        <a:spcAft>
                          <a:spcPts val="800"/>
                        </a:spcAft>
                      </a:pPr>
                      <a:r>
                        <a:rPr lang="en-GB" sz="1600">
                          <a:effectLst/>
                        </a:rPr>
                        <a:t>1.5</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61.2</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4.8</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3.38</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0.13</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3.5</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0.02</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extLst>
                  <a:ext uri="{0D108BD9-81ED-4DB2-BD59-A6C34878D82A}">
                    <a16:rowId xmlns:a16="http://schemas.microsoft.com/office/drawing/2014/main" val="3372461450"/>
                  </a:ext>
                </a:extLst>
              </a:tr>
              <a:tr h="352625">
                <a:tc vMerge="1">
                  <a:txBody>
                    <a:bodyPr/>
                    <a:lstStyle/>
                    <a:p>
                      <a:endParaRPr lang="en-GB"/>
                    </a:p>
                  </a:txBody>
                  <a:tcPr/>
                </a:tc>
                <a:tc>
                  <a:txBody>
                    <a:bodyPr/>
                    <a:lstStyle/>
                    <a:p>
                      <a:pPr>
                        <a:lnSpc>
                          <a:spcPct val="107000"/>
                        </a:lnSpc>
                        <a:spcAft>
                          <a:spcPts val="800"/>
                        </a:spcAft>
                      </a:pPr>
                      <a:r>
                        <a:rPr lang="en-GB" sz="1600">
                          <a:effectLst/>
                        </a:rPr>
                        <a:t>Ridge C</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tc>
                  <a:txBody>
                    <a:bodyPr/>
                    <a:lstStyle/>
                    <a:p>
                      <a:pPr algn="ctr">
                        <a:lnSpc>
                          <a:spcPct val="107000"/>
                        </a:lnSpc>
                        <a:spcAft>
                          <a:spcPts val="800"/>
                        </a:spcAft>
                      </a:pPr>
                      <a:r>
                        <a:rPr lang="en-GB" sz="1600">
                          <a:effectLst/>
                        </a:rPr>
                        <a:t>1.1</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61.9</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4.4</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2.93</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0.12</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3.5</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tc>
                  <a:txBody>
                    <a:bodyPr/>
                    <a:lstStyle/>
                    <a:p>
                      <a:pPr algn="ctr">
                        <a:lnSpc>
                          <a:spcPct val="107000"/>
                        </a:lnSpc>
                        <a:spcAft>
                          <a:spcPts val="800"/>
                        </a:spcAft>
                      </a:pPr>
                      <a:r>
                        <a:rPr lang="en-GB" sz="1600">
                          <a:effectLst/>
                        </a:rPr>
                        <a:t>0.03</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b"/>
                </a:tc>
                <a:extLst>
                  <a:ext uri="{0D108BD9-81ED-4DB2-BD59-A6C34878D82A}">
                    <a16:rowId xmlns:a16="http://schemas.microsoft.com/office/drawing/2014/main" val="920445517"/>
                  </a:ext>
                </a:extLst>
              </a:tr>
              <a:tr h="420946">
                <a:tc gridSpan="2">
                  <a:txBody>
                    <a:bodyPr/>
                    <a:lstStyle/>
                    <a:p>
                      <a:pPr>
                        <a:lnSpc>
                          <a:spcPct val="107000"/>
                        </a:lnSpc>
                        <a:spcAft>
                          <a:spcPts val="800"/>
                        </a:spcAft>
                      </a:pPr>
                      <a:r>
                        <a:rPr lang="en-GB" sz="1600">
                          <a:effectLst/>
                        </a:rPr>
                        <a:t>Total</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05480" marR="105480" marT="52740" marB="52740" anchor="ctr"/>
                </a:tc>
                <a:tc hMerge="1">
                  <a:txBody>
                    <a:bodyPr/>
                    <a:lstStyle/>
                    <a:p>
                      <a:endParaRPr lang="en-GB"/>
                    </a:p>
                  </a:txBody>
                  <a:tcPr/>
                </a:tc>
                <a:tc>
                  <a:txBody>
                    <a:bodyPr/>
                    <a:lstStyle/>
                    <a:p>
                      <a:pPr algn="ctr">
                        <a:lnSpc>
                          <a:spcPct val="107000"/>
                        </a:lnSpc>
                        <a:spcAft>
                          <a:spcPts val="800"/>
                        </a:spcAft>
                      </a:pPr>
                      <a:r>
                        <a:rPr lang="en-GB" sz="1600" b="1">
                          <a:effectLst/>
                        </a:rPr>
                        <a:t>10.4</a:t>
                      </a:r>
                      <a:endParaRPr lang="en-GB" sz="2100" b="1">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tc>
                  <a:txBody>
                    <a:bodyPr/>
                    <a:lstStyle/>
                    <a:p>
                      <a:pPr algn="ctr">
                        <a:lnSpc>
                          <a:spcPct val="107000"/>
                        </a:lnSpc>
                        <a:spcAft>
                          <a:spcPts val="800"/>
                        </a:spcAft>
                      </a:pPr>
                      <a:r>
                        <a:rPr lang="en-GB" sz="1600" b="1">
                          <a:effectLst/>
                        </a:rPr>
                        <a:t>60.4</a:t>
                      </a:r>
                      <a:endParaRPr lang="en-GB" sz="2100" b="1">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tc>
                  <a:txBody>
                    <a:bodyPr/>
                    <a:lstStyle/>
                    <a:p>
                      <a:pPr algn="ctr">
                        <a:lnSpc>
                          <a:spcPct val="107000"/>
                        </a:lnSpc>
                        <a:spcAft>
                          <a:spcPts val="800"/>
                        </a:spcAft>
                      </a:pPr>
                      <a:r>
                        <a:rPr lang="en-GB" sz="1600">
                          <a:effectLst/>
                        </a:rPr>
                        <a:t>4.2</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tc>
                  <a:txBody>
                    <a:bodyPr/>
                    <a:lstStyle/>
                    <a:p>
                      <a:pPr algn="ctr">
                        <a:lnSpc>
                          <a:spcPct val="107000"/>
                        </a:lnSpc>
                        <a:spcAft>
                          <a:spcPts val="800"/>
                        </a:spcAft>
                      </a:pPr>
                      <a:r>
                        <a:rPr lang="en-GB" sz="1600">
                          <a:effectLst/>
                        </a:rPr>
                        <a:t>3.6</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tc>
                  <a:txBody>
                    <a:bodyPr/>
                    <a:lstStyle/>
                    <a:p>
                      <a:pPr algn="ctr">
                        <a:lnSpc>
                          <a:spcPct val="107000"/>
                        </a:lnSpc>
                        <a:spcAft>
                          <a:spcPts val="800"/>
                        </a:spcAft>
                      </a:pPr>
                      <a:r>
                        <a:rPr lang="en-GB" sz="1600">
                          <a:effectLst/>
                        </a:rPr>
                        <a:t>0.16</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tc>
                  <a:txBody>
                    <a:bodyPr/>
                    <a:lstStyle/>
                    <a:p>
                      <a:pPr algn="ctr">
                        <a:lnSpc>
                          <a:spcPct val="107000"/>
                        </a:lnSpc>
                        <a:spcAft>
                          <a:spcPts val="800"/>
                        </a:spcAft>
                      </a:pPr>
                      <a:r>
                        <a:rPr lang="en-GB" sz="1600">
                          <a:effectLst/>
                        </a:rPr>
                        <a:t>4.8</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tc>
                  <a:txBody>
                    <a:bodyPr/>
                    <a:lstStyle/>
                    <a:p>
                      <a:pPr algn="ctr">
                        <a:lnSpc>
                          <a:spcPct val="107000"/>
                        </a:lnSpc>
                        <a:spcAft>
                          <a:spcPts val="800"/>
                        </a:spcAft>
                      </a:pPr>
                      <a:r>
                        <a:rPr lang="en-GB" sz="1600">
                          <a:effectLst/>
                        </a:rPr>
                        <a:t>0.04</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126945" marR="126945" marT="0" marB="0" anchor="ctr"/>
                </a:tc>
                <a:extLst>
                  <a:ext uri="{0D108BD9-81ED-4DB2-BD59-A6C34878D82A}">
                    <a16:rowId xmlns:a16="http://schemas.microsoft.com/office/drawing/2014/main" val="2591805099"/>
                  </a:ext>
                </a:extLst>
              </a:tr>
            </a:tbl>
          </a:graphicData>
        </a:graphic>
      </p:graphicFrame>
      <p:sp>
        <p:nvSpPr>
          <p:cNvPr id="15" name="TextBox 14">
            <a:extLst>
              <a:ext uri="{FF2B5EF4-FFF2-40B4-BE49-F238E27FC236}">
                <a16:creationId xmlns:a16="http://schemas.microsoft.com/office/drawing/2014/main" id="{7DEED2C0-D692-4D70-B7FF-03591D1556CF}"/>
              </a:ext>
            </a:extLst>
          </p:cNvPr>
          <p:cNvSpPr txBox="1"/>
          <p:nvPr/>
        </p:nvSpPr>
        <p:spPr>
          <a:xfrm>
            <a:off x="437322" y="6060680"/>
            <a:ext cx="72674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Mineral Resource Estimate was completed by Baker Geological Services Ltd</a:t>
            </a:r>
            <a:endParaRPr kumimoji="0" lang="en-GB"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5A0692E7-5EB5-49FD-B1A7-6BFE1B7AA2C9}"/>
              </a:ext>
            </a:extLst>
          </p:cNvPr>
          <p:cNvSpPr txBox="1"/>
          <p:nvPr/>
        </p:nvSpPr>
        <p:spPr>
          <a:xfrm>
            <a:off x="667060" y="6433477"/>
            <a:ext cx="5971865" cy="230832"/>
          </a:xfrm>
          <a:prstGeom prst="rect">
            <a:avLst/>
          </a:prstGeom>
          <a:noFill/>
        </p:spPr>
        <p:txBody>
          <a:bodyPr wrap="square" rtlCol="0">
            <a:spAutoFit/>
          </a:bodyPr>
          <a:lstStyle/>
          <a:p>
            <a:r>
              <a:rPr lang="en-US" sz="900" i="1" dirty="0"/>
              <a:t>Supporting RNS: Alien to announce results of Scoping Study on Hancock Iron Ore Project</a:t>
            </a:r>
            <a:endParaRPr lang="en-GB" sz="900" i="1" dirty="0"/>
          </a:p>
        </p:txBody>
      </p:sp>
    </p:spTree>
    <p:extLst>
      <p:ext uri="{BB962C8B-B14F-4D97-AF65-F5344CB8AC3E}">
        <p14:creationId xmlns:p14="http://schemas.microsoft.com/office/powerpoint/2010/main" val="141903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EB258003-5790-4542-A4BA-0FCFDD02FD69}"/>
              </a:ext>
            </a:extLst>
          </p:cNvPr>
          <p:cNvPicPr/>
          <p:nvPr/>
        </p:nvPicPr>
        <p:blipFill>
          <a:blip r:embed="rId4" cstate="email">
            <a:extLst>
              <a:ext uri="{28A0092B-C50C-407E-A947-70E740481C1C}">
                <a14:useLocalDpi xmlns:a14="http://schemas.microsoft.com/office/drawing/2010/main"/>
              </a:ext>
            </a:extLst>
          </a:blip>
          <a:stretch>
            <a:fillRect/>
          </a:stretch>
        </p:blipFill>
        <p:spPr>
          <a:xfrm>
            <a:off x="1218609" y="2921509"/>
            <a:ext cx="7027163" cy="3936491"/>
          </a:xfrm>
          <a:prstGeom prst="rect">
            <a:avLst/>
          </a:prstGeom>
        </p:spPr>
      </p:pic>
      <p:sp>
        <p:nvSpPr>
          <p:cNvPr id="17" name="object 2">
            <a:extLst>
              <a:ext uri="{FF2B5EF4-FFF2-40B4-BE49-F238E27FC236}">
                <a16:creationId xmlns:a16="http://schemas.microsoft.com/office/drawing/2014/main" id="{7184BBA7-3A7B-4245-A066-9008CAD7ADD1}"/>
              </a:ext>
            </a:extLst>
          </p:cNvPr>
          <p:cNvSpPr txBox="1">
            <a:spLocks noGrp="1"/>
          </p:cNvSpPr>
          <p:nvPr>
            <p:ph type="title"/>
          </p:nvPr>
        </p:nvSpPr>
        <p:spPr>
          <a:xfrm>
            <a:off x="2149475" y="333704"/>
            <a:ext cx="7893050" cy="439223"/>
          </a:xfrm>
          <a:prstGeom prst="rect">
            <a:avLst/>
          </a:prstGeom>
        </p:spPr>
        <p:txBody>
          <a:bodyPr vert="horz" wrap="square" lIns="0" tIns="69215" rIns="0" bIns="0" rtlCol="0" anchor="ctr">
            <a:spAutoFit/>
          </a:bodyPr>
          <a:lstStyle/>
          <a:p>
            <a:pPr marL="12700" algn="ctr">
              <a:spcBef>
                <a:spcPts val="545"/>
              </a:spcBef>
            </a:pPr>
            <a:r>
              <a:rPr lang="en-GB" spc="-5" dirty="0"/>
              <a:t>Hancock MRE Video</a:t>
            </a:r>
            <a:endParaRPr spc="-5" dirty="0"/>
          </a:p>
        </p:txBody>
      </p:sp>
      <p:sp>
        <p:nvSpPr>
          <p:cNvPr id="11" name="object 7">
            <a:extLst>
              <a:ext uri="{FF2B5EF4-FFF2-40B4-BE49-F238E27FC236}">
                <a16:creationId xmlns:a16="http://schemas.microsoft.com/office/drawing/2014/main" id="{20FF6FF8-CADD-42A2-A254-9B5FFE741278}"/>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11</a:t>
            </a:fld>
            <a:endParaRPr spc="-5">
              <a:solidFill>
                <a:srgbClr val="AA9F75"/>
              </a:solidFill>
            </a:endParaRPr>
          </a:p>
        </p:txBody>
      </p:sp>
      <p:pic>
        <p:nvPicPr>
          <p:cNvPr id="5" name="Online Media 4" title="Flyover of Hancock Maiden Resource Estimation">
            <a:hlinkClick r:id="" action="ppaction://media"/>
            <a:extLst>
              <a:ext uri="{FF2B5EF4-FFF2-40B4-BE49-F238E27FC236}">
                <a16:creationId xmlns:a16="http://schemas.microsoft.com/office/drawing/2014/main" id="{7341008C-A805-40DD-AF27-302DAE47581A}"/>
              </a:ext>
            </a:extLst>
          </p:cNvPr>
          <p:cNvPicPr>
            <a:picLocks noRot="1" noChangeAspect="1"/>
          </p:cNvPicPr>
          <p:nvPr>
            <a:videoFile r:link="rId1"/>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3632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DEC5E85A-F64D-492D-88A0-D3A30B202239}"/>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7" name="object 7"/>
          <p:cNvSpPr txBox="1"/>
          <p:nvPr/>
        </p:nvSpPr>
        <p:spPr>
          <a:xfrm>
            <a:off x="10912270" y="6490287"/>
            <a:ext cx="1078865"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FFFFFF"/>
                </a:solidFill>
                <a:effectLst/>
                <a:uLnTx/>
                <a:uFillTx/>
                <a:latin typeface="Verdana"/>
                <a:ea typeface="+mn-ea"/>
                <a:cs typeface="Verdana"/>
              </a:rPr>
              <a:t>AIM:UFO</a:t>
            </a:r>
            <a:r>
              <a:rPr kumimoji="0" sz="1000" b="1" i="0" u="none" strike="noStrike" kern="1200" cap="none" spc="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a:t>
            </a:r>
            <a:r>
              <a:rPr kumimoji="0" sz="1000" b="1" i="0" u="none" strike="noStrike" kern="1200" cap="none" spc="29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20</a:t>
            </a:r>
            <a:endParaRPr kumimoji="0" sz="1000" b="0" i="0" u="none" strike="noStrike" kern="1200" cap="none" spc="0" normalizeH="0" baseline="0" noProof="0">
              <a:ln>
                <a:noFill/>
              </a:ln>
              <a:solidFill>
                <a:prstClr val="black"/>
              </a:solidFill>
              <a:effectLst/>
              <a:uLnTx/>
              <a:uFillTx/>
              <a:latin typeface="Verdana"/>
              <a:ea typeface="+mn-ea"/>
              <a:cs typeface="Verdana"/>
            </a:endParaRPr>
          </a:p>
        </p:txBody>
      </p:sp>
      <p:sp>
        <p:nvSpPr>
          <p:cNvPr id="11" name="object 7">
            <a:extLst>
              <a:ext uri="{FF2B5EF4-FFF2-40B4-BE49-F238E27FC236}">
                <a16:creationId xmlns:a16="http://schemas.microsoft.com/office/drawing/2014/main" id="{B16DF591-6313-45AA-A6A4-6A3859CD9A03}"/>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12</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13" name="Title 1">
            <a:extLst>
              <a:ext uri="{FF2B5EF4-FFF2-40B4-BE49-F238E27FC236}">
                <a16:creationId xmlns:a16="http://schemas.microsoft.com/office/drawing/2014/main" id="{23FB20A7-E764-4B72-994D-46E573A70CDE}"/>
              </a:ext>
            </a:extLst>
          </p:cNvPr>
          <p:cNvSpPr>
            <a:spLocks noGrp="1"/>
          </p:cNvSpPr>
          <p:nvPr>
            <p:ph type="title"/>
          </p:nvPr>
        </p:nvSpPr>
        <p:spPr>
          <a:xfrm>
            <a:off x="437322" y="365126"/>
            <a:ext cx="10916478" cy="910408"/>
          </a:xfrm>
        </p:spPr>
        <p:txBody>
          <a:bodyPr>
            <a:normAutofit/>
          </a:bodyPr>
          <a:lstStyle/>
          <a:p>
            <a:pPr marL="12700">
              <a:lnSpc>
                <a:spcPct val="100000"/>
              </a:lnSpc>
              <a:spcBef>
                <a:spcPts val="545"/>
              </a:spcBef>
            </a:pPr>
            <a:r>
              <a:rPr lang="en-US" spc="-5">
                <a:solidFill>
                  <a:srgbClr val="C7BA87"/>
                </a:solidFill>
                <a:latin typeface="Verdana"/>
                <a:ea typeface="+mj-ea"/>
              </a:rPr>
              <a:t>Hancock Project</a:t>
            </a:r>
            <a:br>
              <a:rPr lang="en-US" spc="-5">
                <a:solidFill>
                  <a:srgbClr val="C7BA87"/>
                </a:solidFill>
                <a:latin typeface="Verdana"/>
                <a:ea typeface="+mj-ea"/>
              </a:rPr>
            </a:br>
            <a:r>
              <a:rPr lang="en-AU" sz="1800" i="1" spc="-5">
                <a:solidFill>
                  <a:srgbClr val="9B4413"/>
                </a:solidFill>
                <a:latin typeface="Calibri"/>
                <a:ea typeface="+mj-ea"/>
                <a:cs typeface="Calibri"/>
              </a:rPr>
              <a:t>Inaugural Scoping Study </a:t>
            </a:r>
            <a:r>
              <a:rPr lang="en-US" sz="1800" i="1" spc="-5">
                <a:solidFill>
                  <a:srgbClr val="9B4413"/>
                </a:solidFill>
                <a:latin typeface="Calibri"/>
                <a:ea typeface="+mj-ea"/>
                <a:cs typeface="Calibri"/>
              </a:rPr>
              <a:t> </a:t>
            </a:r>
          </a:p>
        </p:txBody>
      </p:sp>
      <p:sp>
        <p:nvSpPr>
          <p:cNvPr id="14" name="TextBox 13">
            <a:extLst>
              <a:ext uri="{FF2B5EF4-FFF2-40B4-BE49-F238E27FC236}">
                <a16:creationId xmlns:a16="http://schemas.microsoft.com/office/drawing/2014/main" id="{02382359-7B5B-4E00-9222-E4142660A51D}"/>
              </a:ext>
            </a:extLst>
          </p:cNvPr>
          <p:cNvSpPr txBox="1"/>
          <p:nvPr/>
        </p:nvSpPr>
        <p:spPr>
          <a:xfrm>
            <a:off x="5004701" y="3903179"/>
            <a:ext cx="1676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Ridge E</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0BE50D36-68B8-4FA2-B5C9-F4B80D423AF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83728" y="1140909"/>
            <a:ext cx="7448368" cy="5077363"/>
          </a:xfrm>
          <a:prstGeom prst="rect">
            <a:avLst/>
          </a:prstGeom>
          <a:noFill/>
          <a:ln w="38100">
            <a:solidFill>
              <a:schemeClr val="tx1"/>
            </a:solidFill>
          </a:ln>
          <a:effectLst>
            <a:softEdge rad="0"/>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FB92AB2-B6AB-4935-BE3B-E5C57E49BCE1}"/>
              </a:ext>
            </a:extLst>
          </p:cNvPr>
          <p:cNvPicPr>
            <a:picLocks noChangeAspect="1"/>
          </p:cNvPicPr>
          <p:nvPr/>
        </p:nvPicPr>
        <p:blipFill rotWithShape="1">
          <a:blip r:embed="rId4"/>
          <a:srcRect l="10916" t="16404" r="15141" b="13075"/>
          <a:stretch/>
        </p:blipFill>
        <p:spPr>
          <a:xfrm>
            <a:off x="4541520" y="4385947"/>
            <a:ext cx="1330960" cy="1151253"/>
          </a:xfrm>
          <a:prstGeom prst="rect">
            <a:avLst/>
          </a:prstGeom>
        </p:spPr>
      </p:pic>
      <p:sp>
        <p:nvSpPr>
          <p:cNvPr id="17" name="TextBox 16">
            <a:extLst>
              <a:ext uri="{FF2B5EF4-FFF2-40B4-BE49-F238E27FC236}">
                <a16:creationId xmlns:a16="http://schemas.microsoft.com/office/drawing/2014/main" id="{136C10E6-95A4-4474-A6E4-98E6FB75ED92}"/>
              </a:ext>
            </a:extLst>
          </p:cNvPr>
          <p:cNvSpPr txBox="1"/>
          <p:nvPr/>
        </p:nvSpPr>
        <p:spPr>
          <a:xfrm>
            <a:off x="5567680" y="6218273"/>
            <a:ext cx="4147289" cy="307777"/>
          </a:xfrm>
          <a:prstGeom prst="rect">
            <a:avLst/>
          </a:prstGeom>
          <a:noFill/>
        </p:spPr>
        <p:txBody>
          <a:bodyPr wrap="none" rtlCol="0">
            <a:spAutoFit/>
          </a:bodyPr>
          <a:lstStyle/>
          <a:p>
            <a:r>
              <a:rPr lang="en-US" sz="1400" b="1">
                <a:latin typeface="Verdana" panose="020B0604030504040204" pitchFamily="34" charset="0"/>
                <a:ea typeface="Verdana" panose="020B0604030504040204" pitchFamily="34" charset="0"/>
              </a:rPr>
              <a:t>Sirius Extension pit looking Northwest</a:t>
            </a:r>
            <a:endParaRPr lang="en-GB" sz="1400" b="1">
              <a:latin typeface="Verdana" panose="020B0604030504040204" pitchFamily="34" charset="0"/>
              <a:ea typeface="Verdana" panose="020B0604030504040204" pitchFamily="34" charset="0"/>
            </a:endParaRPr>
          </a:p>
        </p:txBody>
      </p:sp>
      <p:sp>
        <p:nvSpPr>
          <p:cNvPr id="18" name="Content Placeholder 2">
            <a:extLst>
              <a:ext uri="{FF2B5EF4-FFF2-40B4-BE49-F238E27FC236}">
                <a16:creationId xmlns:a16="http://schemas.microsoft.com/office/drawing/2014/main" id="{25104861-B1B5-44D8-B7E7-0694C9102256}"/>
              </a:ext>
            </a:extLst>
          </p:cNvPr>
          <p:cNvSpPr txBox="1">
            <a:spLocks/>
          </p:cNvSpPr>
          <p:nvPr/>
        </p:nvSpPr>
        <p:spPr>
          <a:xfrm>
            <a:off x="437323" y="1458097"/>
            <a:ext cx="3250758" cy="4718866"/>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28600" indent="-228600">
              <a:spcBef>
                <a:spcPts val="1000"/>
              </a:spcBef>
              <a:buClr>
                <a:srgbClr val="C8BB88"/>
              </a:buClr>
              <a:buFont typeface="Arial" panose="020B0604020202020204" pitchFamily="34" charset="0"/>
              <a:buChar char="•"/>
              <a:tabLst>
                <a:tab pos="240665" algn="l"/>
                <a:tab pos="241300" algn="l"/>
              </a:tabLst>
              <a:defRPr/>
            </a:pPr>
            <a:r>
              <a:rPr lang="en-US" sz="1400" dirty="0">
                <a:solidFill>
                  <a:srgbClr val="E7E6E6">
                    <a:lumMod val="25000"/>
                  </a:srgbClr>
                </a:solidFill>
                <a:latin typeface="Verdana" panose="020B0604030504040204" pitchFamily="34" charset="0"/>
                <a:ea typeface="Verdana" panose="020B0604030504040204" pitchFamily="34" charset="0"/>
              </a:rPr>
              <a:t>Maiden JORC compliant resource defined from only 2 RC drilling campaigns</a:t>
            </a:r>
          </a:p>
          <a:p>
            <a:pPr marL="228600" indent="-228600">
              <a:spcBef>
                <a:spcPts val="1000"/>
              </a:spcBef>
              <a:buClr>
                <a:srgbClr val="C8BB88"/>
              </a:buClr>
              <a:buFont typeface="Arial" panose="020B0604020202020204" pitchFamily="34" charset="0"/>
              <a:buChar char="•"/>
              <a:tabLst>
                <a:tab pos="240665" algn="l"/>
                <a:tab pos="241300" algn="l"/>
              </a:tabLst>
              <a:defRPr/>
            </a:pPr>
            <a:r>
              <a:rPr lang="en-US" sz="1400" dirty="0">
                <a:solidFill>
                  <a:srgbClr val="E7E6E6">
                    <a:lumMod val="25000"/>
                  </a:srgbClr>
                </a:solidFill>
                <a:latin typeface="Verdana" panose="020B0604030504040204" pitchFamily="34" charset="0"/>
                <a:ea typeface="Verdana" panose="020B0604030504040204" pitchFamily="34" charset="0"/>
              </a:rPr>
              <a:t>The Mineral Resource Statement (“MRE”) has been restricted to material that falls within an </a:t>
            </a:r>
            <a:r>
              <a:rPr lang="en-US" sz="1400" dirty="0" err="1">
                <a:solidFill>
                  <a:srgbClr val="E7E6E6">
                    <a:lumMod val="25000"/>
                  </a:srgbClr>
                </a:solidFill>
                <a:latin typeface="Verdana" panose="020B0604030504040204" pitchFamily="34" charset="0"/>
                <a:ea typeface="Verdana" panose="020B0604030504040204" pitchFamily="34" charset="0"/>
              </a:rPr>
              <a:t>optimised</a:t>
            </a:r>
            <a:r>
              <a:rPr lang="en-US" sz="1400" dirty="0">
                <a:solidFill>
                  <a:srgbClr val="E7E6E6">
                    <a:lumMod val="25000"/>
                  </a:srgbClr>
                </a:solidFill>
                <a:latin typeface="Verdana" panose="020B0604030504040204" pitchFamily="34" charset="0"/>
                <a:ea typeface="Verdana" panose="020B0604030504040204" pitchFamily="34" charset="0"/>
              </a:rPr>
              <a:t> open pit shell and within the tenement boundary. </a:t>
            </a:r>
          </a:p>
          <a:p>
            <a:pPr marL="228600" indent="-228600">
              <a:spcBef>
                <a:spcPts val="1000"/>
              </a:spcBef>
              <a:buClr>
                <a:srgbClr val="C8BB88"/>
              </a:buClr>
              <a:buFont typeface="Arial" panose="020B0604020202020204" pitchFamily="34" charset="0"/>
              <a:buChar char="•"/>
              <a:tabLst>
                <a:tab pos="240665" algn="l"/>
                <a:tab pos="241300" algn="l"/>
              </a:tabLst>
              <a:defRPr/>
            </a:pPr>
            <a:r>
              <a:rPr lang="en-US" sz="1400" dirty="0" err="1">
                <a:solidFill>
                  <a:srgbClr val="E7E6E6">
                    <a:lumMod val="25000"/>
                  </a:srgbClr>
                </a:solidFill>
                <a:latin typeface="Verdana" panose="020B0604030504040204" pitchFamily="34" charset="0"/>
                <a:ea typeface="Verdana" panose="020B0604030504040204" pitchFamily="34" charset="0"/>
              </a:rPr>
              <a:t>Optimised</a:t>
            </a:r>
            <a:r>
              <a:rPr lang="en-US" sz="1400" dirty="0">
                <a:solidFill>
                  <a:srgbClr val="E7E6E6">
                    <a:lumMod val="25000"/>
                  </a:srgbClr>
                </a:solidFill>
                <a:latin typeface="Verdana" panose="020B0604030504040204" pitchFamily="34" charset="0"/>
                <a:ea typeface="Verdana" panose="020B0604030504040204" pitchFamily="34" charset="0"/>
              </a:rPr>
              <a:t> pit shells at 100 USD/t result in complete orebody extraction as optimum mining plan</a:t>
            </a:r>
          </a:p>
          <a:p>
            <a:pPr marL="228600" indent="-228600">
              <a:spcBef>
                <a:spcPts val="1000"/>
              </a:spcBef>
              <a:buClr>
                <a:srgbClr val="C8BB88"/>
              </a:buClr>
              <a:buFont typeface="Arial" panose="020B0604020202020204" pitchFamily="34" charset="0"/>
              <a:buChar char="•"/>
              <a:tabLst>
                <a:tab pos="240665" algn="l"/>
                <a:tab pos="241300" algn="l"/>
              </a:tabLst>
              <a:defRPr/>
            </a:pPr>
            <a:r>
              <a:rPr lang="en-US" sz="1400" dirty="0">
                <a:solidFill>
                  <a:srgbClr val="E7E6E6">
                    <a:lumMod val="25000"/>
                  </a:srgbClr>
                </a:solidFill>
                <a:latin typeface="Verdana" panose="020B0604030504040204" pitchFamily="34" charset="0"/>
                <a:ea typeface="Verdana" panose="020B0604030504040204" pitchFamily="34" charset="0"/>
              </a:rPr>
              <a:t>Strip Ratio extremely low</a:t>
            </a:r>
          </a:p>
          <a:p>
            <a:pPr marL="228600" indent="-228600">
              <a:spcBef>
                <a:spcPts val="1000"/>
              </a:spcBef>
              <a:buClr>
                <a:srgbClr val="C8BB88"/>
              </a:buClr>
              <a:buFont typeface="Arial" panose="020B0604020202020204" pitchFamily="34" charset="0"/>
              <a:buChar char="•"/>
              <a:tabLst>
                <a:tab pos="240665" algn="l"/>
                <a:tab pos="241300" algn="l"/>
              </a:tabLst>
              <a:defRPr/>
            </a:pPr>
            <a:r>
              <a:rPr lang="en-US" sz="1400" dirty="0">
                <a:solidFill>
                  <a:srgbClr val="E7E6E6">
                    <a:lumMod val="25000"/>
                  </a:srgbClr>
                </a:solidFill>
                <a:latin typeface="Verdana" panose="020B0604030504040204" pitchFamily="34" charset="0"/>
                <a:ea typeface="Verdana" panose="020B0604030504040204" pitchFamily="34" charset="0"/>
              </a:rPr>
              <a:t>Capex requirement repaid in first year of production</a:t>
            </a:r>
          </a:p>
          <a:p>
            <a:pPr>
              <a:buClr>
                <a:srgbClr val="C8BB88"/>
              </a:buClr>
            </a:pPr>
            <a:endParaRPr lang="en-US" kern="0" dirty="0">
              <a:solidFill>
                <a:schemeClr val="bg2">
                  <a:lumMod val="25000"/>
                </a:schemeClr>
              </a:solidFill>
            </a:endParaRPr>
          </a:p>
          <a:p>
            <a:pPr>
              <a:buClr>
                <a:srgbClr val="C8BB88"/>
              </a:buClr>
            </a:pPr>
            <a:endParaRPr lang="en-US" kern="0" dirty="0">
              <a:solidFill>
                <a:schemeClr val="bg2">
                  <a:lumMod val="25000"/>
                </a:schemeClr>
              </a:solidFill>
            </a:endParaRPr>
          </a:p>
        </p:txBody>
      </p:sp>
      <p:sp>
        <p:nvSpPr>
          <p:cNvPr id="20" name="TextBox 19">
            <a:extLst>
              <a:ext uri="{FF2B5EF4-FFF2-40B4-BE49-F238E27FC236}">
                <a16:creationId xmlns:a16="http://schemas.microsoft.com/office/drawing/2014/main" id="{BE820920-DDA3-4DFF-98A9-CF33CB0B7CFC}"/>
              </a:ext>
            </a:extLst>
          </p:cNvPr>
          <p:cNvSpPr txBox="1"/>
          <p:nvPr/>
        </p:nvSpPr>
        <p:spPr>
          <a:xfrm>
            <a:off x="667060" y="6433477"/>
            <a:ext cx="5971865" cy="230832"/>
          </a:xfrm>
          <a:prstGeom prst="rect">
            <a:avLst/>
          </a:prstGeom>
          <a:noFill/>
        </p:spPr>
        <p:txBody>
          <a:bodyPr wrap="square" rtlCol="0">
            <a:spAutoFit/>
          </a:bodyPr>
          <a:lstStyle/>
          <a:p>
            <a:r>
              <a:rPr lang="en-US" sz="900" i="1" dirty="0"/>
              <a:t>Supporting RNS: Scoping Study delivers compelling development case for the Hancock Iron Ore Project </a:t>
            </a:r>
            <a:endParaRPr lang="en-GB" sz="900" i="1" dirty="0"/>
          </a:p>
        </p:txBody>
      </p:sp>
    </p:spTree>
    <p:extLst>
      <p:ext uri="{BB962C8B-B14F-4D97-AF65-F5344CB8AC3E}">
        <p14:creationId xmlns:p14="http://schemas.microsoft.com/office/powerpoint/2010/main" val="604284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DEC5E85A-F64D-492D-88A0-D3A30B202239}"/>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7" name="object 7"/>
          <p:cNvSpPr txBox="1"/>
          <p:nvPr/>
        </p:nvSpPr>
        <p:spPr>
          <a:xfrm>
            <a:off x="10912270" y="6490287"/>
            <a:ext cx="1078865"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FFFFFF"/>
                </a:solidFill>
                <a:effectLst/>
                <a:uLnTx/>
                <a:uFillTx/>
                <a:latin typeface="Verdana"/>
                <a:ea typeface="+mn-ea"/>
                <a:cs typeface="Verdana"/>
              </a:rPr>
              <a:t>AIM:UFO</a:t>
            </a:r>
            <a:r>
              <a:rPr kumimoji="0" sz="1000" b="1" i="0" u="none" strike="noStrike" kern="1200" cap="none" spc="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a:t>
            </a:r>
            <a:r>
              <a:rPr kumimoji="0" sz="1000" b="1" i="0" u="none" strike="noStrike" kern="1200" cap="none" spc="29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20</a:t>
            </a:r>
            <a:endParaRPr kumimoji="0" sz="1000" b="0" i="0" u="none" strike="noStrike" kern="1200" cap="none" spc="0" normalizeH="0" baseline="0" noProof="0">
              <a:ln>
                <a:noFill/>
              </a:ln>
              <a:solidFill>
                <a:prstClr val="black"/>
              </a:solidFill>
              <a:effectLst/>
              <a:uLnTx/>
              <a:uFillTx/>
              <a:latin typeface="Verdana"/>
              <a:ea typeface="+mn-ea"/>
              <a:cs typeface="Verdana"/>
            </a:endParaRPr>
          </a:p>
        </p:txBody>
      </p:sp>
      <p:sp>
        <p:nvSpPr>
          <p:cNvPr id="11" name="object 7">
            <a:extLst>
              <a:ext uri="{FF2B5EF4-FFF2-40B4-BE49-F238E27FC236}">
                <a16:creationId xmlns:a16="http://schemas.microsoft.com/office/drawing/2014/main" id="{B16DF591-6313-45AA-A6A4-6A3859CD9A03}"/>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13</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5" name="TextBox 4">
            <a:extLst>
              <a:ext uri="{FF2B5EF4-FFF2-40B4-BE49-F238E27FC236}">
                <a16:creationId xmlns:a16="http://schemas.microsoft.com/office/drawing/2014/main" id="{D206E6DB-B6AE-44C1-80FA-AD7DA34D52CB}"/>
              </a:ext>
            </a:extLst>
          </p:cNvPr>
          <p:cNvSpPr txBox="1"/>
          <p:nvPr/>
        </p:nvSpPr>
        <p:spPr>
          <a:xfrm>
            <a:off x="8153400" y="5821203"/>
            <a:ext cx="2649251" cy="400110"/>
          </a:xfrm>
          <a:prstGeom prst="rect">
            <a:avLst/>
          </a:prstGeom>
          <a:noFill/>
        </p:spPr>
        <p:txBody>
          <a:bodyPr wrap="none" rtlCol="0">
            <a:spAutoFit/>
          </a:bodyPr>
          <a:lstStyle/>
          <a:p>
            <a:r>
              <a:rPr lang="en-US" sz="2000" b="1">
                <a:solidFill>
                  <a:schemeClr val="bg2">
                    <a:lumMod val="25000"/>
                  </a:schemeClr>
                </a:solidFill>
                <a:ea typeface="Verdana" panose="020B0604030504040204" pitchFamily="34" charset="0"/>
              </a:rPr>
              <a:t>Ridge E Pit looking east</a:t>
            </a:r>
            <a:endParaRPr lang="en-GB" sz="2000" b="1">
              <a:solidFill>
                <a:schemeClr val="bg2">
                  <a:lumMod val="25000"/>
                </a:schemeClr>
              </a:solidFill>
              <a:ea typeface="Verdana" panose="020B0604030504040204" pitchFamily="34" charset="0"/>
            </a:endParaRPr>
          </a:p>
        </p:txBody>
      </p:sp>
      <p:sp>
        <p:nvSpPr>
          <p:cNvPr id="6" name="TextBox 5">
            <a:extLst>
              <a:ext uri="{FF2B5EF4-FFF2-40B4-BE49-F238E27FC236}">
                <a16:creationId xmlns:a16="http://schemas.microsoft.com/office/drawing/2014/main" id="{11AFF98A-C206-4634-9AC5-6F16892B7827}"/>
              </a:ext>
            </a:extLst>
          </p:cNvPr>
          <p:cNvSpPr txBox="1"/>
          <p:nvPr/>
        </p:nvSpPr>
        <p:spPr>
          <a:xfrm>
            <a:off x="4038601" y="5821203"/>
            <a:ext cx="2660472" cy="400110"/>
          </a:xfrm>
          <a:prstGeom prst="rect">
            <a:avLst/>
          </a:prstGeom>
          <a:noFill/>
        </p:spPr>
        <p:txBody>
          <a:bodyPr wrap="none" rtlCol="0">
            <a:spAutoFit/>
          </a:bodyPr>
          <a:lstStyle/>
          <a:p>
            <a:r>
              <a:rPr lang="en-US" sz="2000" b="1">
                <a:solidFill>
                  <a:schemeClr val="bg2">
                    <a:lumMod val="25000"/>
                  </a:schemeClr>
                </a:solidFill>
                <a:ea typeface="Verdana" panose="020B0604030504040204" pitchFamily="34" charset="0"/>
              </a:rPr>
              <a:t>Ridge C Pit looking east</a:t>
            </a:r>
            <a:endParaRPr lang="en-GB" sz="2000" b="1">
              <a:solidFill>
                <a:schemeClr val="bg2">
                  <a:lumMod val="25000"/>
                </a:schemeClr>
              </a:solidFill>
              <a:ea typeface="Verdana" panose="020B0604030504040204" pitchFamily="34" charset="0"/>
            </a:endParaRPr>
          </a:p>
        </p:txBody>
      </p:sp>
      <p:pic>
        <p:nvPicPr>
          <p:cNvPr id="8" name="Picture 4">
            <a:extLst>
              <a:ext uri="{FF2B5EF4-FFF2-40B4-BE49-F238E27FC236}">
                <a16:creationId xmlns:a16="http://schemas.microsoft.com/office/drawing/2014/main" id="{C0B06DEB-F367-4199-98D1-270F0F4C12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7255" y="1218322"/>
            <a:ext cx="8245759" cy="454906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50447E-7059-419B-9098-6254B933871A}"/>
              </a:ext>
            </a:extLst>
          </p:cNvPr>
          <p:cNvSpPr txBox="1"/>
          <p:nvPr/>
        </p:nvSpPr>
        <p:spPr>
          <a:xfrm>
            <a:off x="361950" y="1218322"/>
            <a:ext cx="2990850" cy="4996240"/>
          </a:xfrm>
          <a:prstGeom prst="rect">
            <a:avLst/>
          </a:prstGeom>
          <a:noFill/>
        </p:spPr>
        <p:txBody>
          <a:bodyPr wrap="square" rtlCol="0">
            <a:spAutoFit/>
          </a:bodyPr>
          <a:lstStyle/>
          <a:p>
            <a:pPr marL="228600" indent="-228600">
              <a:spcBef>
                <a:spcPts val="1000"/>
              </a:spcBef>
              <a:buClr>
                <a:srgbClr val="C8BB88"/>
              </a:buClr>
              <a:buFont typeface="Arial" panose="020B0604020202020204" pitchFamily="34" charset="0"/>
              <a:buChar char="•"/>
            </a:pPr>
            <a:r>
              <a:rPr lang="en-US" sz="1400" b="1" dirty="0">
                <a:solidFill>
                  <a:schemeClr val="bg2">
                    <a:lumMod val="25000"/>
                  </a:schemeClr>
                </a:solidFill>
                <a:latin typeface="Verdana" panose="020B0604030504040204" pitchFamily="34" charset="0"/>
                <a:ea typeface="Verdana" panose="020B0604030504040204" pitchFamily="34" charset="0"/>
              </a:rPr>
              <a:t>&gt; $60 USD/t FOB </a:t>
            </a:r>
            <a:r>
              <a:rPr lang="en-US" sz="1400" dirty="0">
                <a:solidFill>
                  <a:schemeClr val="bg2">
                    <a:lumMod val="25000"/>
                  </a:schemeClr>
                </a:solidFill>
                <a:latin typeface="Verdana" panose="020B0604030504040204" pitchFamily="34" charset="0"/>
                <a:ea typeface="Verdana" panose="020B0604030504040204" pitchFamily="34" charset="0"/>
              </a:rPr>
              <a:t>to port based on near identical in production project </a:t>
            </a:r>
          </a:p>
          <a:p>
            <a:pPr marL="228600" indent="-228600">
              <a:spcBef>
                <a:spcPts val="1000"/>
              </a:spcBef>
              <a:buClr>
                <a:srgbClr val="C8BB88"/>
              </a:buClr>
              <a:buFont typeface="Arial" panose="020B0604020202020204" pitchFamily="34" charset="0"/>
              <a:buChar char="•"/>
            </a:pPr>
            <a:r>
              <a:rPr lang="en-US" sz="1400" dirty="0">
                <a:latin typeface="Verdana" panose="020B0604030504040204" pitchFamily="34" charset="0"/>
                <a:ea typeface="Verdana" panose="020B0604030504040204" pitchFamily="34" charset="0"/>
              </a:rPr>
              <a:t>FOB inclusive of:</a:t>
            </a:r>
          </a:p>
          <a:p>
            <a:pPr marL="685800" lvl="1" indent="-228600">
              <a:spcBef>
                <a:spcPts val="1000"/>
              </a:spcBef>
              <a:buClr>
                <a:srgbClr val="C8BB88"/>
              </a:buClr>
              <a:buFont typeface="Arial" panose="020B0604020202020204" pitchFamily="34" charset="0"/>
              <a:buChar char="•"/>
            </a:pPr>
            <a:r>
              <a:rPr lang="en-US" sz="1400" dirty="0">
                <a:latin typeface="Verdana" panose="020B0604030504040204" pitchFamily="34" charset="0"/>
                <a:ea typeface="Verdana" panose="020B0604030504040204" pitchFamily="34" charset="0"/>
              </a:rPr>
              <a:t>all mining costs</a:t>
            </a:r>
          </a:p>
          <a:p>
            <a:pPr marL="685800" lvl="1" indent="-228600">
              <a:spcBef>
                <a:spcPts val="1000"/>
              </a:spcBef>
              <a:buClr>
                <a:srgbClr val="C8BB88"/>
              </a:buClr>
              <a:buFont typeface="Arial" panose="020B0604020202020204" pitchFamily="34" charset="0"/>
              <a:buChar char="•"/>
            </a:pPr>
            <a:r>
              <a:rPr lang="en-US" sz="1400" dirty="0">
                <a:latin typeface="Verdana" panose="020B0604030504040204" pitchFamily="34" charset="0"/>
                <a:ea typeface="Verdana" panose="020B0604030504040204" pitchFamily="34" charset="0"/>
              </a:rPr>
              <a:t>all transport costs</a:t>
            </a:r>
          </a:p>
          <a:p>
            <a:pPr marL="685800" lvl="1" indent="-228600">
              <a:spcBef>
                <a:spcPts val="1000"/>
              </a:spcBef>
              <a:buClr>
                <a:srgbClr val="C8BB88"/>
              </a:buClr>
              <a:buFont typeface="Arial" panose="020B0604020202020204" pitchFamily="34" charset="0"/>
              <a:buChar char="•"/>
            </a:pPr>
            <a:r>
              <a:rPr lang="en-US" sz="1400" dirty="0">
                <a:latin typeface="Verdana" panose="020B0604030504040204" pitchFamily="34" charset="0"/>
                <a:ea typeface="Verdana" panose="020B0604030504040204" pitchFamily="34" charset="0"/>
              </a:rPr>
              <a:t>Royalties</a:t>
            </a:r>
          </a:p>
          <a:p>
            <a:pPr marL="685800" lvl="1" indent="-228600">
              <a:spcBef>
                <a:spcPts val="1000"/>
              </a:spcBef>
              <a:buClr>
                <a:srgbClr val="C8BB88"/>
              </a:buClr>
              <a:buFont typeface="Arial" panose="020B0604020202020204" pitchFamily="34" charset="0"/>
              <a:buChar char="•"/>
            </a:pPr>
            <a:r>
              <a:rPr lang="en-US" sz="1400" dirty="0">
                <a:latin typeface="Verdana" panose="020B0604030504040204" pitchFamily="34" charset="0"/>
                <a:ea typeface="Verdana" panose="020B0604030504040204" pitchFamily="34" charset="0"/>
              </a:rPr>
              <a:t>Port costs</a:t>
            </a:r>
          </a:p>
          <a:p>
            <a:pPr marL="171450" indent="-171450">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28600" indent="-228600">
              <a:spcBef>
                <a:spcPts val="1000"/>
              </a:spcBef>
              <a:buClr>
                <a:srgbClr val="C8BB88"/>
              </a:buClr>
              <a:buFont typeface="Arial" panose="020B0604020202020204" pitchFamily="34" charset="0"/>
              <a:buChar char="•"/>
            </a:pPr>
            <a:r>
              <a:rPr lang="en-US" sz="1400" b="1" dirty="0">
                <a:solidFill>
                  <a:schemeClr val="bg2">
                    <a:lumMod val="25000"/>
                  </a:schemeClr>
                </a:solidFill>
                <a:latin typeface="Verdana" panose="020B0604030504040204" pitchFamily="34" charset="0"/>
                <a:ea typeface="Verdana" panose="020B0604030504040204" pitchFamily="34" charset="0"/>
              </a:rPr>
              <a:t>1.25Mt/annum </a:t>
            </a:r>
            <a:r>
              <a:rPr lang="en-US" sz="1400" dirty="0">
                <a:solidFill>
                  <a:schemeClr val="bg2">
                    <a:lumMod val="25000"/>
                  </a:schemeClr>
                </a:solidFill>
                <a:latin typeface="Verdana" panose="020B0604030504040204" pitchFamily="34" charset="0"/>
                <a:ea typeface="Verdana" panose="020B0604030504040204" pitchFamily="34" charset="0"/>
              </a:rPr>
              <a:t>mine schedule with half production for first year</a:t>
            </a:r>
          </a:p>
          <a:p>
            <a:pPr marL="228600" indent="-228600">
              <a:spcBef>
                <a:spcPts val="1000"/>
              </a:spcBef>
              <a:buClr>
                <a:srgbClr val="C8BB88"/>
              </a:buClr>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rPr>
              <a:t>Very low </a:t>
            </a:r>
            <a:r>
              <a:rPr lang="en-US" sz="1400" b="1" dirty="0">
                <a:solidFill>
                  <a:schemeClr val="bg2">
                    <a:lumMod val="25000"/>
                  </a:schemeClr>
                </a:solidFill>
                <a:latin typeface="Verdana" panose="020B0604030504040204" pitchFamily="34" charset="0"/>
                <a:ea typeface="Verdana" panose="020B0604030504040204" pitchFamily="34" charset="0"/>
              </a:rPr>
              <a:t>Capex &lt; $30m USD </a:t>
            </a:r>
            <a:r>
              <a:rPr lang="en-US" sz="1400" dirty="0">
                <a:solidFill>
                  <a:schemeClr val="bg2">
                    <a:lumMod val="25000"/>
                  </a:schemeClr>
                </a:solidFill>
                <a:latin typeface="Verdana" panose="020B0604030504040204" pitchFamily="34" charset="0"/>
                <a:ea typeface="Verdana" panose="020B0604030504040204" pitchFamily="34" charset="0"/>
              </a:rPr>
              <a:t>repayable in first year</a:t>
            </a:r>
          </a:p>
          <a:p>
            <a:pPr marL="228600" indent="-228600">
              <a:spcBef>
                <a:spcPts val="1000"/>
              </a:spcBef>
              <a:buClr>
                <a:srgbClr val="C8BB88"/>
              </a:buClr>
              <a:buFont typeface="Arial" panose="020B0604020202020204" pitchFamily="34" charset="0"/>
              <a:buChar char="•"/>
            </a:pPr>
            <a:r>
              <a:rPr lang="en-US" sz="1400" b="1" dirty="0">
                <a:solidFill>
                  <a:schemeClr val="bg2">
                    <a:lumMod val="25000"/>
                  </a:schemeClr>
                </a:solidFill>
                <a:latin typeface="Verdana" panose="020B0604030504040204" pitchFamily="34" charset="0"/>
                <a:ea typeface="Verdana" panose="020B0604030504040204" pitchFamily="34" charset="0"/>
              </a:rPr>
              <a:t>Near 1:1 Strip Ratio </a:t>
            </a:r>
            <a:r>
              <a:rPr lang="en-US" sz="1400" dirty="0">
                <a:solidFill>
                  <a:schemeClr val="bg2">
                    <a:lumMod val="25000"/>
                  </a:schemeClr>
                </a:solidFill>
                <a:latin typeface="Verdana" panose="020B0604030504040204" pitchFamily="34" charset="0"/>
                <a:ea typeface="Verdana" panose="020B0604030504040204" pitchFamily="34" charset="0"/>
              </a:rPr>
              <a:t>on Ridge orebodies and only </a:t>
            </a:r>
            <a:r>
              <a:rPr lang="en-US" sz="1400" b="1" dirty="0">
                <a:solidFill>
                  <a:schemeClr val="bg2">
                    <a:lumMod val="25000"/>
                  </a:schemeClr>
                </a:solidFill>
                <a:latin typeface="Verdana" panose="020B0604030504040204" pitchFamily="34" charset="0"/>
                <a:ea typeface="Verdana" panose="020B0604030504040204" pitchFamily="34" charset="0"/>
              </a:rPr>
              <a:t>1:1.8</a:t>
            </a:r>
            <a:r>
              <a:rPr lang="en-US" sz="1400" dirty="0">
                <a:solidFill>
                  <a:schemeClr val="bg2">
                    <a:lumMod val="25000"/>
                  </a:schemeClr>
                </a:solidFill>
                <a:latin typeface="Verdana" panose="020B0604030504040204" pitchFamily="34" charset="0"/>
                <a:ea typeface="Verdana" panose="020B0604030504040204" pitchFamily="34" charset="0"/>
              </a:rPr>
              <a:t> on Sirius Extension Pit</a:t>
            </a:r>
            <a:endParaRPr lang="en-GB" sz="1400" dirty="0">
              <a:solidFill>
                <a:schemeClr val="bg2">
                  <a:lumMod val="25000"/>
                </a:schemeClr>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B8E16441-1C66-45BA-A8EB-C54FD042E5D8}"/>
              </a:ext>
            </a:extLst>
          </p:cNvPr>
          <p:cNvSpPr txBox="1"/>
          <p:nvPr/>
        </p:nvSpPr>
        <p:spPr>
          <a:xfrm>
            <a:off x="361950" y="282952"/>
            <a:ext cx="7679666" cy="461665"/>
          </a:xfrm>
          <a:prstGeom prst="rect">
            <a:avLst/>
          </a:prstGeom>
          <a:noFill/>
        </p:spPr>
        <p:txBody>
          <a:bodyPr wrap="none" rtlCol="0">
            <a:spAutoFit/>
          </a:bodyPr>
          <a:lstStyle/>
          <a:p>
            <a:pPr marL="12700">
              <a:spcBef>
                <a:spcPts val="545"/>
              </a:spcBef>
            </a:pPr>
            <a:r>
              <a:rPr lang="en-US" sz="2400" b="1" spc="-5">
                <a:solidFill>
                  <a:srgbClr val="C7BA87"/>
                </a:solidFill>
                <a:latin typeface="Verdana"/>
                <a:ea typeface="+mj-ea"/>
              </a:rPr>
              <a:t>Key Scoping Study Results Hancock Project</a:t>
            </a:r>
            <a:endParaRPr lang="en-GB" sz="2400" b="1" spc="-5">
              <a:solidFill>
                <a:srgbClr val="C7BA87"/>
              </a:solidFill>
              <a:latin typeface="Verdana"/>
              <a:ea typeface="+mj-ea"/>
            </a:endParaRPr>
          </a:p>
        </p:txBody>
      </p:sp>
      <p:pic>
        <p:nvPicPr>
          <p:cNvPr id="13" name="Picture 12">
            <a:extLst>
              <a:ext uri="{FF2B5EF4-FFF2-40B4-BE49-F238E27FC236}">
                <a16:creationId xmlns:a16="http://schemas.microsoft.com/office/drawing/2014/main" id="{EDEF4611-DF65-4621-B5E2-03872CC8907C}"/>
              </a:ext>
            </a:extLst>
          </p:cNvPr>
          <p:cNvPicPr>
            <a:picLocks noChangeAspect="1"/>
          </p:cNvPicPr>
          <p:nvPr/>
        </p:nvPicPr>
        <p:blipFill rotWithShape="1">
          <a:blip r:embed="rId4"/>
          <a:srcRect l="11054" t="11756" r="11617" b="15508"/>
          <a:stretch/>
        </p:blipFill>
        <p:spPr>
          <a:xfrm>
            <a:off x="6979920" y="3779520"/>
            <a:ext cx="1391920" cy="1066800"/>
          </a:xfrm>
          <a:prstGeom prst="rect">
            <a:avLst/>
          </a:prstGeom>
        </p:spPr>
      </p:pic>
      <p:sp>
        <p:nvSpPr>
          <p:cNvPr id="14" name="TextBox 13">
            <a:extLst>
              <a:ext uri="{FF2B5EF4-FFF2-40B4-BE49-F238E27FC236}">
                <a16:creationId xmlns:a16="http://schemas.microsoft.com/office/drawing/2014/main" id="{1860D68D-9FCE-481F-B20F-30F7BB95A199}"/>
              </a:ext>
            </a:extLst>
          </p:cNvPr>
          <p:cNvSpPr txBox="1"/>
          <p:nvPr/>
        </p:nvSpPr>
        <p:spPr>
          <a:xfrm>
            <a:off x="667060" y="6433477"/>
            <a:ext cx="5971865" cy="230832"/>
          </a:xfrm>
          <a:prstGeom prst="rect">
            <a:avLst/>
          </a:prstGeom>
          <a:noFill/>
        </p:spPr>
        <p:txBody>
          <a:bodyPr wrap="square" rtlCol="0">
            <a:spAutoFit/>
          </a:bodyPr>
          <a:lstStyle/>
          <a:p>
            <a:r>
              <a:rPr lang="en-US" sz="900" i="1" dirty="0"/>
              <a:t>Supporting RNS: Scoping Study delivers compelling development case for the Hancock Iron Ore Project </a:t>
            </a:r>
            <a:endParaRPr lang="en-GB" sz="900" i="1" dirty="0"/>
          </a:p>
        </p:txBody>
      </p:sp>
    </p:spTree>
    <p:extLst>
      <p:ext uri="{BB962C8B-B14F-4D97-AF65-F5344CB8AC3E}">
        <p14:creationId xmlns:p14="http://schemas.microsoft.com/office/powerpoint/2010/main" val="418553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5C31844-9123-491C-8600-5E7C3E29B67A}"/>
              </a:ext>
            </a:extLst>
          </p:cNvPr>
          <p:cNvSpPr>
            <a:spLocks noGrp="1"/>
          </p:cNvSpPr>
          <p:nvPr>
            <p:ph type="title"/>
          </p:nvPr>
        </p:nvSpPr>
        <p:spPr>
          <a:xfrm>
            <a:off x="437322" y="365126"/>
            <a:ext cx="10916478" cy="910408"/>
          </a:xfrm>
        </p:spPr>
        <p:txBody>
          <a:bodyPr>
            <a:normAutofit/>
          </a:bodyPr>
          <a:lstStyle/>
          <a:p>
            <a:pPr marL="12700">
              <a:lnSpc>
                <a:spcPct val="100000"/>
              </a:lnSpc>
              <a:spcBef>
                <a:spcPts val="545"/>
              </a:spcBef>
            </a:pPr>
            <a:r>
              <a:rPr lang="en-US" spc="-5">
                <a:solidFill>
                  <a:srgbClr val="C7BA87"/>
                </a:solidFill>
                <a:latin typeface="Verdana"/>
                <a:ea typeface="+mj-ea"/>
              </a:rPr>
              <a:t>Scoping Study Hancock Project</a:t>
            </a:r>
            <a:br>
              <a:rPr lang="en-US" spc="-5">
                <a:solidFill>
                  <a:srgbClr val="C7BA87"/>
                </a:solidFill>
                <a:latin typeface="Verdana"/>
                <a:ea typeface="+mj-ea"/>
              </a:rPr>
            </a:br>
            <a:r>
              <a:rPr lang="en-US" sz="1800" i="1" spc="-5">
                <a:solidFill>
                  <a:srgbClr val="9B4413"/>
                </a:solidFill>
                <a:latin typeface="Calibri"/>
                <a:ea typeface="+mj-ea"/>
                <a:cs typeface="Calibri"/>
              </a:rPr>
              <a:t>Mining </a:t>
            </a:r>
            <a:r>
              <a:rPr lang="en-US" sz="1800" i="1" spc="-5">
                <a:solidFill>
                  <a:srgbClr val="9B4413"/>
                </a:solidFill>
                <a:latin typeface="Calibri"/>
                <a:cs typeface="Calibri"/>
              </a:rPr>
              <a:t>P</a:t>
            </a:r>
            <a:r>
              <a:rPr lang="en-US" sz="1800" i="1" spc="-5">
                <a:solidFill>
                  <a:srgbClr val="9B4413"/>
                </a:solidFill>
                <a:latin typeface="Calibri"/>
                <a:ea typeface="+mj-ea"/>
                <a:cs typeface="Calibri"/>
              </a:rPr>
              <a:t>ara</a:t>
            </a:r>
            <a:r>
              <a:rPr lang="en-US" sz="1800" i="1" spc="-5">
                <a:solidFill>
                  <a:srgbClr val="9B4413"/>
                </a:solidFill>
                <a:latin typeface="Calibri"/>
                <a:cs typeface="Calibri"/>
              </a:rPr>
              <a:t>m</a:t>
            </a:r>
            <a:r>
              <a:rPr lang="en-US" sz="1800" i="1" spc="-5">
                <a:solidFill>
                  <a:srgbClr val="9B4413"/>
                </a:solidFill>
                <a:latin typeface="Calibri"/>
                <a:ea typeface="+mj-ea"/>
                <a:cs typeface="Calibri"/>
              </a:rPr>
              <a:t>eters </a:t>
            </a:r>
            <a:r>
              <a:rPr lang="en-US" sz="1800" i="1" spc="-5">
                <a:solidFill>
                  <a:srgbClr val="9B4413"/>
                </a:solidFill>
                <a:latin typeface="Calibri"/>
                <a:cs typeface="Calibri"/>
              </a:rPr>
              <a:t>V</a:t>
            </a:r>
            <a:r>
              <a:rPr lang="en-US" sz="1800" i="1" spc="-5">
                <a:solidFill>
                  <a:srgbClr val="9B4413"/>
                </a:solidFill>
                <a:latin typeface="Calibri"/>
                <a:ea typeface="+mj-ea"/>
                <a:cs typeface="Calibri"/>
              </a:rPr>
              <a:t>ery </a:t>
            </a:r>
            <a:r>
              <a:rPr lang="en-US" sz="1800" i="1" spc="-5">
                <a:solidFill>
                  <a:srgbClr val="9B4413"/>
                </a:solidFill>
                <a:latin typeface="Calibri"/>
                <a:cs typeface="Calibri"/>
              </a:rPr>
              <a:t>S</a:t>
            </a:r>
            <a:r>
              <a:rPr lang="en-US" sz="1800" i="1" spc="-5">
                <a:solidFill>
                  <a:srgbClr val="9B4413"/>
                </a:solidFill>
                <a:latin typeface="Calibri"/>
                <a:ea typeface="+mj-ea"/>
                <a:cs typeface="Calibri"/>
              </a:rPr>
              <a:t>imple</a:t>
            </a:r>
          </a:p>
        </p:txBody>
      </p:sp>
      <p:pic>
        <p:nvPicPr>
          <p:cNvPr id="12" name="object 2">
            <a:extLst>
              <a:ext uri="{FF2B5EF4-FFF2-40B4-BE49-F238E27FC236}">
                <a16:creationId xmlns:a16="http://schemas.microsoft.com/office/drawing/2014/main" id="{DEC5E85A-F64D-492D-88A0-D3A30B202239}"/>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7" name="object 7"/>
          <p:cNvSpPr txBox="1"/>
          <p:nvPr/>
        </p:nvSpPr>
        <p:spPr>
          <a:xfrm>
            <a:off x="10912270" y="6490287"/>
            <a:ext cx="1078865"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FFFFFF"/>
                </a:solidFill>
                <a:effectLst/>
                <a:uLnTx/>
                <a:uFillTx/>
                <a:latin typeface="Verdana"/>
                <a:ea typeface="+mn-ea"/>
                <a:cs typeface="Verdana"/>
              </a:rPr>
              <a:t>AIM:UFO</a:t>
            </a:r>
            <a:r>
              <a:rPr kumimoji="0" sz="1000" b="1" i="0" u="none" strike="noStrike" kern="1200" cap="none" spc="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a:t>
            </a:r>
            <a:r>
              <a:rPr kumimoji="0" sz="1000" b="1" i="0" u="none" strike="noStrike" kern="1200" cap="none" spc="29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20</a:t>
            </a:r>
            <a:endParaRPr kumimoji="0" sz="1000" b="0" i="0" u="none" strike="noStrike" kern="1200" cap="none" spc="0" normalizeH="0" baseline="0" noProof="0">
              <a:ln>
                <a:noFill/>
              </a:ln>
              <a:solidFill>
                <a:prstClr val="black"/>
              </a:solidFill>
              <a:effectLst/>
              <a:uLnTx/>
              <a:uFillTx/>
              <a:latin typeface="Verdana"/>
              <a:ea typeface="+mn-ea"/>
              <a:cs typeface="Verdana"/>
            </a:endParaRPr>
          </a:p>
        </p:txBody>
      </p:sp>
      <p:sp>
        <p:nvSpPr>
          <p:cNvPr id="11" name="object 7">
            <a:extLst>
              <a:ext uri="{FF2B5EF4-FFF2-40B4-BE49-F238E27FC236}">
                <a16:creationId xmlns:a16="http://schemas.microsoft.com/office/drawing/2014/main" id="{B16DF591-6313-45AA-A6A4-6A3859CD9A03}"/>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14</a:t>
            </a:fld>
            <a:endParaRPr kumimoji="0" sz="1000" b="1" i="0" u="none" strike="noStrike" kern="1200" cap="none" spc="-5" normalizeH="0" baseline="0" noProof="0">
              <a:ln>
                <a:noFill/>
              </a:ln>
              <a:solidFill>
                <a:srgbClr val="AA9F75"/>
              </a:solidFill>
              <a:effectLst/>
              <a:uLnTx/>
              <a:uFillTx/>
              <a:latin typeface="Verdana"/>
              <a:ea typeface="+mn-ea"/>
            </a:endParaRPr>
          </a:p>
        </p:txBody>
      </p:sp>
      <p:pic>
        <p:nvPicPr>
          <p:cNvPr id="5" name="Picture 4">
            <a:extLst>
              <a:ext uri="{FF2B5EF4-FFF2-40B4-BE49-F238E27FC236}">
                <a16:creationId xmlns:a16="http://schemas.microsoft.com/office/drawing/2014/main" id="{466A38EC-B6D0-419E-8EA2-DEB457549B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43441" y="920259"/>
            <a:ext cx="4766995" cy="5750661"/>
          </a:xfrm>
          <a:prstGeom prst="rect">
            <a:avLst/>
          </a:prstGeom>
          <a:ln w="38100">
            <a:solidFill>
              <a:sysClr val="windowText" lastClr="000000"/>
            </a:solidFill>
          </a:ln>
        </p:spPr>
      </p:pic>
      <p:cxnSp>
        <p:nvCxnSpPr>
          <p:cNvPr id="6" name="Straight Connector 5">
            <a:extLst>
              <a:ext uri="{FF2B5EF4-FFF2-40B4-BE49-F238E27FC236}">
                <a16:creationId xmlns:a16="http://schemas.microsoft.com/office/drawing/2014/main" id="{E6C8125C-58A8-4F0C-AA69-E57618836481}"/>
              </a:ext>
            </a:extLst>
          </p:cNvPr>
          <p:cNvCxnSpPr/>
          <p:nvPr/>
        </p:nvCxnSpPr>
        <p:spPr>
          <a:xfrm>
            <a:off x="6858000" y="5219700"/>
            <a:ext cx="304800" cy="533400"/>
          </a:xfrm>
          <a:prstGeom prst="line">
            <a:avLst/>
          </a:prstGeom>
          <a:noFill/>
          <a:ln w="38100" cap="flat" cmpd="sng" algn="ctr">
            <a:solidFill>
              <a:srgbClr val="FFFF00"/>
            </a:solidFill>
            <a:prstDash val="solid"/>
            <a:miter lim="800000"/>
          </a:ln>
          <a:effectLst/>
        </p:spPr>
      </p:cxnSp>
      <p:cxnSp>
        <p:nvCxnSpPr>
          <p:cNvPr id="8" name="Straight Connector 7">
            <a:extLst>
              <a:ext uri="{FF2B5EF4-FFF2-40B4-BE49-F238E27FC236}">
                <a16:creationId xmlns:a16="http://schemas.microsoft.com/office/drawing/2014/main" id="{6165EA80-A889-428D-ACCE-AEADE5BEFDE0}"/>
              </a:ext>
            </a:extLst>
          </p:cNvPr>
          <p:cNvCxnSpPr/>
          <p:nvPr/>
        </p:nvCxnSpPr>
        <p:spPr>
          <a:xfrm>
            <a:off x="7200900" y="5917988"/>
            <a:ext cx="457200" cy="381000"/>
          </a:xfrm>
          <a:prstGeom prst="line">
            <a:avLst/>
          </a:prstGeom>
          <a:noFill/>
          <a:ln w="38100" cap="flat" cmpd="sng" algn="ctr">
            <a:solidFill>
              <a:srgbClr val="FFFF00"/>
            </a:solidFill>
            <a:prstDash val="solid"/>
            <a:miter lim="800000"/>
          </a:ln>
          <a:effectLst/>
        </p:spPr>
      </p:cxnSp>
      <p:cxnSp>
        <p:nvCxnSpPr>
          <p:cNvPr id="9" name="Straight Connector 8">
            <a:extLst>
              <a:ext uri="{FF2B5EF4-FFF2-40B4-BE49-F238E27FC236}">
                <a16:creationId xmlns:a16="http://schemas.microsoft.com/office/drawing/2014/main" id="{1DCB49C4-1F61-4F51-919F-A66C7E22E5CE}"/>
              </a:ext>
            </a:extLst>
          </p:cNvPr>
          <p:cNvCxnSpPr/>
          <p:nvPr/>
        </p:nvCxnSpPr>
        <p:spPr>
          <a:xfrm flipH="1" flipV="1">
            <a:off x="5067300" y="914400"/>
            <a:ext cx="609600" cy="457200"/>
          </a:xfrm>
          <a:prstGeom prst="line">
            <a:avLst/>
          </a:prstGeom>
          <a:noFill/>
          <a:ln w="38100" cap="flat" cmpd="sng" algn="ctr">
            <a:solidFill>
              <a:srgbClr val="FFFF00"/>
            </a:solidFill>
            <a:prstDash val="solid"/>
            <a:miter lim="800000"/>
          </a:ln>
          <a:effectLst/>
        </p:spPr>
      </p:cxnSp>
      <p:sp>
        <p:nvSpPr>
          <p:cNvPr id="10" name="TextBox 9">
            <a:extLst>
              <a:ext uri="{FF2B5EF4-FFF2-40B4-BE49-F238E27FC236}">
                <a16:creationId xmlns:a16="http://schemas.microsoft.com/office/drawing/2014/main" id="{6C28DE97-ECD8-4279-8B89-92F917691184}"/>
              </a:ext>
            </a:extLst>
          </p:cNvPr>
          <p:cNvSpPr txBox="1"/>
          <p:nvPr/>
        </p:nvSpPr>
        <p:spPr>
          <a:xfrm>
            <a:off x="390418" y="1143000"/>
            <a:ext cx="3258066" cy="3621504"/>
          </a:xfrm>
          <a:prstGeom prst="rect">
            <a:avLst/>
          </a:prstGeom>
          <a:noFill/>
        </p:spPr>
        <p:txBody>
          <a:bodyPr wrap="square" rtlCol="0">
            <a:spAutoFit/>
          </a:bodyPr>
          <a:lstStyle/>
          <a:p>
            <a:pPr marL="228600" indent="-228600">
              <a:spcBef>
                <a:spcPts val="1000"/>
              </a:spcBef>
              <a:buClr>
                <a:srgbClr val="C8BB88"/>
              </a:buClr>
              <a:buFont typeface="Arial" panose="020B0604020202020204" pitchFamily="34" charset="0"/>
              <a:buChar char="•"/>
            </a:pPr>
            <a:r>
              <a:rPr lang="en-US" sz="1400" dirty="0">
                <a:solidFill>
                  <a:srgbClr val="E7E6E6">
                    <a:lumMod val="25000"/>
                  </a:srgbClr>
                </a:solidFill>
                <a:latin typeface="Verdana" panose="020B0604030504040204" pitchFamily="34" charset="0"/>
                <a:ea typeface="Verdana" panose="020B0604030504040204" pitchFamily="34" charset="0"/>
              </a:rPr>
              <a:t>The Ridge deposits DSO material are contained in the ridge tops which adds huge benefits to the mining process </a:t>
            </a:r>
          </a:p>
          <a:p>
            <a:pPr marL="228600" indent="-228600">
              <a:spcBef>
                <a:spcPts val="1000"/>
              </a:spcBef>
              <a:buClr>
                <a:srgbClr val="C8BB88"/>
              </a:buClr>
              <a:buFont typeface="Arial" panose="020B0604020202020204" pitchFamily="34" charset="0"/>
              <a:buChar char="•"/>
            </a:pPr>
            <a:r>
              <a:rPr lang="en-US" sz="1400" dirty="0">
                <a:solidFill>
                  <a:srgbClr val="E7E6E6">
                    <a:lumMod val="25000"/>
                  </a:srgbClr>
                </a:solidFill>
                <a:latin typeface="Verdana" panose="020B0604030504040204" pitchFamily="34" charset="0"/>
                <a:ea typeface="Verdana" panose="020B0604030504040204" pitchFamily="34" charset="0"/>
              </a:rPr>
              <a:t>Little to no strip ratio</a:t>
            </a:r>
          </a:p>
          <a:p>
            <a:pPr marL="228600" indent="-228600">
              <a:spcBef>
                <a:spcPts val="1000"/>
              </a:spcBef>
              <a:buClr>
                <a:srgbClr val="C8BB88"/>
              </a:buClr>
              <a:buFont typeface="Arial" panose="020B0604020202020204" pitchFamily="34" charset="0"/>
              <a:buChar char="•"/>
            </a:pPr>
            <a:r>
              <a:rPr lang="en-US" sz="1400" dirty="0">
                <a:solidFill>
                  <a:srgbClr val="E7E6E6">
                    <a:lumMod val="25000"/>
                  </a:srgbClr>
                </a:solidFill>
                <a:latin typeface="Verdana" panose="020B0604030504040204" pitchFamily="34" charset="0"/>
                <a:ea typeface="Verdana" panose="020B0604030504040204" pitchFamily="34" charset="0"/>
              </a:rPr>
              <a:t>Ore at surface/outcrop so can access directly</a:t>
            </a:r>
          </a:p>
          <a:p>
            <a:pPr marL="228600" indent="-228600">
              <a:spcBef>
                <a:spcPts val="1000"/>
              </a:spcBef>
              <a:buClr>
                <a:srgbClr val="C8BB88"/>
              </a:buClr>
              <a:buFont typeface="Arial" panose="020B0604020202020204" pitchFamily="34" charset="0"/>
              <a:buChar char="•"/>
            </a:pPr>
            <a:r>
              <a:rPr lang="en-US" sz="1400" dirty="0">
                <a:solidFill>
                  <a:srgbClr val="E7E6E6">
                    <a:lumMod val="25000"/>
                  </a:srgbClr>
                </a:solidFill>
                <a:latin typeface="Verdana" panose="020B0604030504040204" pitchFamily="34" charset="0"/>
                <a:ea typeface="Verdana" panose="020B0604030504040204" pitchFamily="34" charset="0"/>
              </a:rPr>
              <a:t>Trend of ore conducive for Surface Mining unit, very mobile and efficient</a:t>
            </a:r>
          </a:p>
          <a:p>
            <a:pPr marL="228600" indent="-228600">
              <a:spcBef>
                <a:spcPts val="1000"/>
              </a:spcBef>
              <a:buClr>
                <a:srgbClr val="C8BB88"/>
              </a:buClr>
              <a:buFont typeface="Arial" panose="020B0604020202020204" pitchFamily="34" charset="0"/>
              <a:buChar char="•"/>
            </a:pPr>
            <a:r>
              <a:rPr lang="en-US" sz="1400" dirty="0">
                <a:solidFill>
                  <a:srgbClr val="E7E6E6">
                    <a:lumMod val="25000"/>
                  </a:srgbClr>
                </a:solidFill>
                <a:latin typeface="Verdana" panose="020B0604030504040204" pitchFamily="34" charset="0"/>
                <a:ea typeface="Verdana" panose="020B0604030504040204" pitchFamily="34" charset="0"/>
              </a:rPr>
              <a:t>Mobile screening and crushing method negates expensive plant construction &amp; minimize ore movement</a:t>
            </a:r>
            <a:endParaRPr lang="en-GB" sz="1400" dirty="0">
              <a:solidFill>
                <a:srgbClr val="E7E6E6">
                  <a:lumMod val="25000"/>
                </a:srgbClr>
              </a:solidFill>
              <a:latin typeface="Verdana" panose="020B0604030504040204" pitchFamily="34" charset="0"/>
              <a:ea typeface="Verdana" panose="020B0604030504040204" pitchFamily="34" charset="0"/>
            </a:endParaRPr>
          </a:p>
        </p:txBody>
      </p:sp>
      <p:cxnSp>
        <p:nvCxnSpPr>
          <p:cNvPr id="13" name="Straight Connector 12">
            <a:extLst>
              <a:ext uri="{FF2B5EF4-FFF2-40B4-BE49-F238E27FC236}">
                <a16:creationId xmlns:a16="http://schemas.microsoft.com/office/drawing/2014/main" id="{4F8F226F-B17E-419F-9E2B-778F9D22B9B7}"/>
              </a:ext>
            </a:extLst>
          </p:cNvPr>
          <p:cNvCxnSpPr>
            <a:cxnSpLocks/>
            <a:endCxn id="16" idx="1"/>
          </p:cNvCxnSpPr>
          <p:nvPr/>
        </p:nvCxnSpPr>
        <p:spPr>
          <a:xfrm>
            <a:off x="5366273" y="1290438"/>
            <a:ext cx="4615927" cy="1850509"/>
          </a:xfrm>
          <a:prstGeom prst="line">
            <a:avLst/>
          </a:prstGeom>
          <a:noFill/>
          <a:ln w="6350" cap="flat" cmpd="sng" algn="ctr">
            <a:solidFill>
              <a:srgbClr val="4472C4"/>
            </a:solidFill>
            <a:prstDash val="solid"/>
            <a:miter lim="800000"/>
          </a:ln>
          <a:effectLst/>
        </p:spPr>
      </p:cxnSp>
      <p:cxnSp>
        <p:nvCxnSpPr>
          <p:cNvPr id="14" name="Straight Connector 13">
            <a:extLst>
              <a:ext uri="{FF2B5EF4-FFF2-40B4-BE49-F238E27FC236}">
                <a16:creationId xmlns:a16="http://schemas.microsoft.com/office/drawing/2014/main" id="{F487D490-4D25-4D39-95C5-375199F7F2B5}"/>
              </a:ext>
            </a:extLst>
          </p:cNvPr>
          <p:cNvCxnSpPr/>
          <p:nvPr/>
        </p:nvCxnSpPr>
        <p:spPr>
          <a:xfrm flipV="1">
            <a:off x="6705600" y="3124200"/>
            <a:ext cx="3276600" cy="2667000"/>
          </a:xfrm>
          <a:prstGeom prst="line">
            <a:avLst/>
          </a:prstGeom>
          <a:noFill/>
          <a:ln w="6350" cap="flat" cmpd="sng" algn="ctr">
            <a:solidFill>
              <a:srgbClr val="4472C4"/>
            </a:solidFill>
            <a:prstDash val="solid"/>
            <a:miter lim="800000"/>
          </a:ln>
          <a:effectLst/>
        </p:spPr>
      </p:cxnSp>
      <p:cxnSp>
        <p:nvCxnSpPr>
          <p:cNvPr id="15" name="Straight Connector 14">
            <a:extLst>
              <a:ext uri="{FF2B5EF4-FFF2-40B4-BE49-F238E27FC236}">
                <a16:creationId xmlns:a16="http://schemas.microsoft.com/office/drawing/2014/main" id="{8D8BB24F-476C-4F60-968C-5D9F927999F5}"/>
              </a:ext>
            </a:extLst>
          </p:cNvPr>
          <p:cNvCxnSpPr/>
          <p:nvPr/>
        </p:nvCxnSpPr>
        <p:spPr>
          <a:xfrm flipV="1">
            <a:off x="6248400" y="3124200"/>
            <a:ext cx="3733800" cy="152400"/>
          </a:xfrm>
          <a:prstGeom prst="line">
            <a:avLst/>
          </a:prstGeom>
          <a:noFill/>
          <a:ln w="6350" cap="flat" cmpd="sng" algn="ctr">
            <a:solidFill>
              <a:srgbClr val="4472C4"/>
            </a:solidFill>
            <a:prstDash val="solid"/>
            <a:miter lim="800000"/>
          </a:ln>
          <a:effectLst/>
        </p:spPr>
      </p:cxnSp>
      <p:sp>
        <p:nvSpPr>
          <p:cNvPr id="16" name="TextBox 15">
            <a:extLst>
              <a:ext uri="{FF2B5EF4-FFF2-40B4-BE49-F238E27FC236}">
                <a16:creationId xmlns:a16="http://schemas.microsoft.com/office/drawing/2014/main" id="{98A1DD60-9D2D-4AD0-8FB6-6B54F3ECA2D4}"/>
              </a:ext>
            </a:extLst>
          </p:cNvPr>
          <p:cNvSpPr txBox="1"/>
          <p:nvPr/>
        </p:nvSpPr>
        <p:spPr>
          <a:xfrm>
            <a:off x="9982200" y="2956281"/>
            <a:ext cx="17274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rPr>
              <a:t>Trend of Ridge E</a:t>
            </a:r>
            <a:endParaRPr kumimoji="0" lang="en-GB" sz="1800" b="1" i="0" u="none" strike="noStrike" kern="0" cap="none" spc="0" normalizeH="0" baseline="0" noProof="0">
              <a:ln>
                <a:noFill/>
              </a:ln>
              <a:solidFill>
                <a:prstClr val="black"/>
              </a:solidFill>
              <a:effectLst/>
              <a:uLnTx/>
              <a:uFillTx/>
            </a:endParaRPr>
          </a:p>
        </p:txBody>
      </p:sp>
      <p:pic>
        <p:nvPicPr>
          <p:cNvPr id="19" name="Picture 18">
            <a:extLst>
              <a:ext uri="{FF2B5EF4-FFF2-40B4-BE49-F238E27FC236}">
                <a16:creationId xmlns:a16="http://schemas.microsoft.com/office/drawing/2014/main" id="{456FEB1A-D8C5-4809-AA86-C0DF7B92C7B4}"/>
              </a:ext>
            </a:extLst>
          </p:cNvPr>
          <p:cNvPicPr>
            <a:picLocks noChangeAspect="1"/>
          </p:cNvPicPr>
          <p:nvPr/>
        </p:nvPicPr>
        <p:blipFill rotWithShape="1">
          <a:blip r:embed="rId4"/>
          <a:srcRect l="13732" t="8243" r="13241" b="14172"/>
          <a:stretch/>
        </p:blipFill>
        <p:spPr>
          <a:xfrm>
            <a:off x="4829154" y="5030703"/>
            <a:ext cx="1314494" cy="1137921"/>
          </a:xfrm>
          <a:prstGeom prst="rect">
            <a:avLst/>
          </a:prstGeom>
        </p:spPr>
      </p:pic>
    </p:spTree>
    <p:extLst>
      <p:ext uri="{BB962C8B-B14F-4D97-AF65-F5344CB8AC3E}">
        <p14:creationId xmlns:p14="http://schemas.microsoft.com/office/powerpoint/2010/main" val="262490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DEC5E85A-F64D-492D-88A0-D3A30B202239}"/>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7" name="object 7"/>
          <p:cNvSpPr txBox="1"/>
          <p:nvPr/>
        </p:nvSpPr>
        <p:spPr>
          <a:xfrm>
            <a:off x="10912270" y="6490287"/>
            <a:ext cx="1078865"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FFFFFF"/>
                </a:solidFill>
                <a:effectLst/>
                <a:uLnTx/>
                <a:uFillTx/>
                <a:latin typeface="Verdana"/>
                <a:ea typeface="+mn-ea"/>
                <a:cs typeface="Verdana"/>
              </a:rPr>
              <a:t>AIM:UFO</a:t>
            </a:r>
            <a:r>
              <a:rPr kumimoji="0" sz="1000" b="1" i="0" u="none" strike="noStrike" kern="1200" cap="none" spc="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a:t>
            </a:r>
            <a:r>
              <a:rPr kumimoji="0" sz="1000" b="1" i="0" u="none" strike="noStrike" kern="1200" cap="none" spc="29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20</a:t>
            </a:r>
            <a:endParaRPr kumimoji="0" sz="1000" b="0" i="0" u="none" strike="noStrike" kern="1200" cap="none" spc="0" normalizeH="0" baseline="0" noProof="0">
              <a:ln>
                <a:noFill/>
              </a:ln>
              <a:solidFill>
                <a:prstClr val="black"/>
              </a:solidFill>
              <a:effectLst/>
              <a:uLnTx/>
              <a:uFillTx/>
              <a:latin typeface="Verdana"/>
              <a:ea typeface="+mn-ea"/>
              <a:cs typeface="Verdana"/>
            </a:endParaRPr>
          </a:p>
        </p:txBody>
      </p:sp>
      <p:sp>
        <p:nvSpPr>
          <p:cNvPr id="11" name="object 7">
            <a:extLst>
              <a:ext uri="{FF2B5EF4-FFF2-40B4-BE49-F238E27FC236}">
                <a16:creationId xmlns:a16="http://schemas.microsoft.com/office/drawing/2014/main" id="{B16DF591-6313-45AA-A6A4-6A3859CD9A03}"/>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15</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24" name="Content Placeholder 2">
            <a:extLst>
              <a:ext uri="{FF2B5EF4-FFF2-40B4-BE49-F238E27FC236}">
                <a16:creationId xmlns:a16="http://schemas.microsoft.com/office/drawing/2014/main" id="{6C5B24BB-CB85-4E45-95A7-1DD31366403B}"/>
              </a:ext>
            </a:extLst>
          </p:cNvPr>
          <p:cNvSpPr txBox="1">
            <a:spLocks/>
          </p:cNvSpPr>
          <p:nvPr/>
        </p:nvSpPr>
        <p:spPr>
          <a:xfrm>
            <a:off x="250677" y="1155472"/>
            <a:ext cx="4997132" cy="53348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Parallel mineralisation has now been confirmed across several ridges parallel with the regional E-W strike within the tenement</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Current Ridge E resource of </a:t>
            </a:r>
            <a:r>
              <a:rPr kumimoji="0" lang="en-AU"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1.5Mt @ 61.2% Fe </a:t>
            </a: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within strike length of </a:t>
            </a:r>
            <a:r>
              <a:rPr kumimoji="0" lang="en-AU"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1.2km</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Ridge E is interpreted to continue a further </a:t>
            </a:r>
            <a:r>
              <a:rPr kumimoji="0" lang="en-AU"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9km</a:t>
            </a: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east within the tenement which is untested to date </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Current Ridge C resource of </a:t>
            </a:r>
            <a:r>
              <a:rPr kumimoji="0" lang="en-AU"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1.1Mt @ 61.9% Fe </a:t>
            </a: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within strike length of </a:t>
            </a:r>
            <a:r>
              <a:rPr kumimoji="0" lang="en-AU"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0.9km</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Ridge C is interpreted to continue a further </a:t>
            </a:r>
            <a:r>
              <a:rPr kumimoji="0" lang="en-AU"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7.5km</a:t>
            </a: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east within the tenement which is untested to date</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Several ridges run parallel to Ridge C and E across the tenement which remain untested</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Remaining 70-80% of tenement still to be explored but showing excellent potential for further mineralisation</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AU"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Phase III drilling hoped to occur in Q4 2021 with aim of initial resource drilling of the Western Ridges prospect, extending known mineralisation as required to upgrade the mineral resource. </a:t>
            </a:r>
          </a:p>
        </p:txBody>
      </p:sp>
      <p:sp>
        <p:nvSpPr>
          <p:cNvPr id="25" name="Title 1">
            <a:extLst>
              <a:ext uri="{FF2B5EF4-FFF2-40B4-BE49-F238E27FC236}">
                <a16:creationId xmlns:a16="http://schemas.microsoft.com/office/drawing/2014/main" id="{2CF08EB4-E7B1-4A28-A33F-1E417EF3BC94}"/>
              </a:ext>
            </a:extLst>
          </p:cNvPr>
          <p:cNvSpPr txBox="1">
            <a:spLocks/>
          </p:cNvSpPr>
          <p:nvPr/>
        </p:nvSpPr>
        <p:spPr>
          <a:xfrm>
            <a:off x="437322" y="365126"/>
            <a:ext cx="10916478" cy="628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C8BB88"/>
                </a:solidFill>
                <a:latin typeface="Verdana" panose="020B0604030504040204" pitchFamily="34" charset="0"/>
                <a:ea typeface="Verdana" panose="020B0604030504040204" pitchFamily="34" charset="0"/>
                <a:cs typeface="Verdana" panose="020B0604030504040204" pitchFamily="34" charset="0"/>
              </a:defRPr>
            </a:lvl1pPr>
          </a:lstStyle>
          <a:p>
            <a:pPr marL="12700">
              <a:lnSpc>
                <a:spcPct val="100000"/>
              </a:lnSpc>
              <a:spcBef>
                <a:spcPts val="545"/>
              </a:spcBef>
            </a:pPr>
            <a:r>
              <a:rPr lang="en-US" spc="-5">
                <a:solidFill>
                  <a:srgbClr val="C7BA87"/>
                </a:solidFill>
                <a:latin typeface="Verdana"/>
                <a:ea typeface="+mj-ea"/>
              </a:rPr>
              <a:t>Hancock Ranges Project – Tenement potential</a:t>
            </a:r>
          </a:p>
        </p:txBody>
      </p:sp>
      <p:sp>
        <p:nvSpPr>
          <p:cNvPr id="26" name="TextBox 25">
            <a:extLst>
              <a:ext uri="{FF2B5EF4-FFF2-40B4-BE49-F238E27FC236}">
                <a16:creationId xmlns:a16="http://schemas.microsoft.com/office/drawing/2014/main" id="{E2171292-0205-4490-A23A-6E05FCA2A094}"/>
              </a:ext>
            </a:extLst>
          </p:cNvPr>
          <p:cNvSpPr txBox="1"/>
          <p:nvPr/>
        </p:nvSpPr>
        <p:spPr>
          <a:xfrm>
            <a:off x="437322" y="760342"/>
            <a:ext cx="781542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b="1" i="1" spc="-5">
                <a:solidFill>
                  <a:srgbClr val="9B4413"/>
                </a:solidFill>
                <a:latin typeface="Calibri"/>
                <a:ea typeface="+mj-ea"/>
                <a:cs typeface="Calibri"/>
              </a:rPr>
              <a:t>Huge additional resource potential in remainder of the tenement to develop</a:t>
            </a:r>
          </a:p>
        </p:txBody>
      </p:sp>
      <p:pic>
        <p:nvPicPr>
          <p:cNvPr id="27" name="Picture 26">
            <a:extLst>
              <a:ext uri="{FF2B5EF4-FFF2-40B4-BE49-F238E27FC236}">
                <a16:creationId xmlns:a16="http://schemas.microsoft.com/office/drawing/2014/main" id="{FE72A4E7-5335-4C72-8946-F2D81AC0EE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9054" y="1292016"/>
            <a:ext cx="6345624" cy="4489191"/>
          </a:xfrm>
          <a:prstGeom prst="rect">
            <a:avLst/>
          </a:prstGeom>
          <a:ln w="38100">
            <a:solidFill>
              <a:sysClr val="windowText" lastClr="000000"/>
            </a:solidFill>
          </a:ln>
        </p:spPr>
      </p:pic>
      <p:sp>
        <p:nvSpPr>
          <p:cNvPr id="9" name="TextBox 8">
            <a:extLst>
              <a:ext uri="{FF2B5EF4-FFF2-40B4-BE49-F238E27FC236}">
                <a16:creationId xmlns:a16="http://schemas.microsoft.com/office/drawing/2014/main" id="{1FC539FF-59AF-404F-9704-5FEF166E239B}"/>
              </a:ext>
            </a:extLst>
          </p:cNvPr>
          <p:cNvSpPr txBox="1"/>
          <p:nvPr/>
        </p:nvSpPr>
        <p:spPr>
          <a:xfrm>
            <a:off x="667060" y="6433477"/>
            <a:ext cx="5971865" cy="230832"/>
          </a:xfrm>
          <a:prstGeom prst="rect">
            <a:avLst/>
          </a:prstGeom>
          <a:noFill/>
        </p:spPr>
        <p:txBody>
          <a:bodyPr wrap="square" rtlCol="0">
            <a:spAutoFit/>
          </a:bodyPr>
          <a:lstStyle/>
          <a:p>
            <a:r>
              <a:rPr lang="en-US" sz="900" i="1" dirty="0"/>
              <a:t>Supporting RNS: Scoping Study delivers compelling development case for the Hancock Iron Ore Project </a:t>
            </a:r>
            <a:endParaRPr lang="en-GB" sz="900" i="1" dirty="0"/>
          </a:p>
        </p:txBody>
      </p:sp>
    </p:spTree>
    <p:extLst>
      <p:ext uri="{BB962C8B-B14F-4D97-AF65-F5344CB8AC3E}">
        <p14:creationId xmlns:p14="http://schemas.microsoft.com/office/powerpoint/2010/main" val="317810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EB258003-5790-4542-A4BA-0FCFDD02FD69}"/>
              </a:ext>
            </a:extLst>
          </p:cNvPr>
          <p:cNvPicPr/>
          <p:nvPr/>
        </p:nvPicPr>
        <p:blipFill>
          <a:blip r:embed="rId4" cstate="email">
            <a:extLst>
              <a:ext uri="{28A0092B-C50C-407E-A947-70E740481C1C}">
                <a14:useLocalDpi xmlns:a14="http://schemas.microsoft.com/office/drawing/2010/main"/>
              </a:ext>
            </a:extLst>
          </a:blip>
          <a:stretch>
            <a:fillRect/>
          </a:stretch>
        </p:blipFill>
        <p:spPr>
          <a:xfrm>
            <a:off x="1218609" y="2921509"/>
            <a:ext cx="7027163" cy="3936491"/>
          </a:xfrm>
          <a:prstGeom prst="rect">
            <a:avLst/>
          </a:prstGeom>
        </p:spPr>
      </p:pic>
      <p:sp>
        <p:nvSpPr>
          <p:cNvPr id="17" name="object 2">
            <a:extLst>
              <a:ext uri="{FF2B5EF4-FFF2-40B4-BE49-F238E27FC236}">
                <a16:creationId xmlns:a16="http://schemas.microsoft.com/office/drawing/2014/main" id="{7184BBA7-3A7B-4245-A066-9008CAD7ADD1}"/>
              </a:ext>
            </a:extLst>
          </p:cNvPr>
          <p:cNvSpPr txBox="1">
            <a:spLocks noGrp="1"/>
          </p:cNvSpPr>
          <p:nvPr>
            <p:ph type="title"/>
          </p:nvPr>
        </p:nvSpPr>
        <p:spPr>
          <a:xfrm>
            <a:off x="2149475" y="2057400"/>
            <a:ext cx="7893050" cy="439223"/>
          </a:xfrm>
          <a:prstGeom prst="rect">
            <a:avLst/>
          </a:prstGeom>
        </p:spPr>
        <p:txBody>
          <a:bodyPr vert="horz" wrap="square" lIns="0" tIns="69215" rIns="0" bIns="0" rtlCol="0" anchor="ctr">
            <a:spAutoFit/>
          </a:bodyPr>
          <a:lstStyle/>
          <a:p>
            <a:pPr marL="12700" algn="ctr">
              <a:spcBef>
                <a:spcPts val="545"/>
              </a:spcBef>
            </a:pPr>
            <a:r>
              <a:rPr lang="en-GB" spc="-5"/>
              <a:t>Hancock Scoping Study Video</a:t>
            </a:r>
            <a:endParaRPr spc="-5"/>
          </a:p>
        </p:txBody>
      </p:sp>
      <p:sp>
        <p:nvSpPr>
          <p:cNvPr id="11" name="object 7">
            <a:extLst>
              <a:ext uri="{FF2B5EF4-FFF2-40B4-BE49-F238E27FC236}">
                <a16:creationId xmlns:a16="http://schemas.microsoft.com/office/drawing/2014/main" id="{20FF6FF8-CADD-42A2-A254-9B5FFE741278}"/>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16</a:t>
            </a:fld>
            <a:endParaRPr spc="-5">
              <a:solidFill>
                <a:srgbClr val="AA9F75"/>
              </a:solidFill>
            </a:endParaRPr>
          </a:p>
        </p:txBody>
      </p:sp>
      <p:pic>
        <p:nvPicPr>
          <p:cNvPr id="3" name="Online Media 2" title="Hancock Scoping Study">
            <a:hlinkClick r:id="" action="ppaction://media"/>
            <a:extLst>
              <a:ext uri="{FF2B5EF4-FFF2-40B4-BE49-F238E27FC236}">
                <a16:creationId xmlns:a16="http://schemas.microsoft.com/office/drawing/2014/main" id="{01434F5D-B4EF-4767-835E-2F832CBA13C2}"/>
              </a:ext>
            </a:extLst>
          </p:cNvPr>
          <p:cNvPicPr>
            <a:picLocks noRot="1" noChangeAspect="1"/>
          </p:cNvPicPr>
          <p:nvPr>
            <a:videoFile r:link="rId1"/>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6654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EB258003-5790-4542-A4BA-0FCFDD02FD69}"/>
              </a:ext>
            </a:extLst>
          </p:cNvPr>
          <p:cNvPicPr/>
          <p:nvPr/>
        </p:nvPicPr>
        <p:blipFill>
          <a:blip r:embed="rId3" cstate="email">
            <a:extLst>
              <a:ext uri="{28A0092B-C50C-407E-A947-70E740481C1C}">
                <a14:useLocalDpi xmlns:a14="http://schemas.microsoft.com/office/drawing/2010/main"/>
              </a:ext>
            </a:extLst>
          </a:blip>
          <a:stretch>
            <a:fillRect/>
          </a:stretch>
        </p:blipFill>
        <p:spPr>
          <a:xfrm>
            <a:off x="1218609" y="2921509"/>
            <a:ext cx="7027163" cy="3936491"/>
          </a:xfrm>
          <a:prstGeom prst="rect">
            <a:avLst/>
          </a:prstGeom>
        </p:spPr>
      </p:pic>
      <p:sp>
        <p:nvSpPr>
          <p:cNvPr id="11" name="object 7">
            <a:extLst>
              <a:ext uri="{FF2B5EF4-FFF2-40B4-BE49-F238E27FC236}">
                <a16:creationId xmlns:a16="http://schemas.microsoft.com/office/drawing/2014/main" id="{20FF6FF8-CADD-42A2-A254-9B5FFE741278}"/>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17</a:t>
            </a:fld>
            <a:endParaRPr spc="-5">
              <a:solidFill>
                <a:srgbClr val="AA9F75"/>
              </a:solidFill>
            </a:endParaRPr>
          </a:p>
        </p:txBody>
      </p:sp>
      <p:sp>
        <p:nvSpPr>
          <p:cNvPr id="8" name="Title 1">
            <a:extLst>
              <a:ext uri="{FF2B5EF4-FFF2-40B4-BE49-F238E27FC236}">
                <a16:creationId xmlns:a16="http://schemas.microsoft.com/office/drawing/2014/main" id="{5B6CEFCD-2F64-4043-B6F2-85EC64B54FBB}"/>
              </a:ext>
            </a:extLst>
          </p:cNvPr>
          <p:cNvSpPr>
            <a:spLocks noGrp="1"/>
          </p:cNvSpPr>
          <p:nvPr>
            <p:ph type="title"/>
          </p:nvPr>
        </p:nvSpPr>
        <p:spPr>
          <a:xfrm>
            <a:off x="437322" y="365126"/>
            <a:ext cx="10916478" cy="628788"/>
          </a:xfrm>
        </p:spPr>
        <p:txBody>
          <a:bodyPr>
            <a:normAutofit/>
          </a:bodyPr>
          <a:lstStyle/>
          <a:p>
            <a:pPr marL="12700">
              <a:lnSpc>
                <a:spcPct val="100000"/>
              </a:lnSpc>
              <a:spcBef>
                <a:spcPts val="545"/>
              </a:spcBef>
            </a:pPr>
            <a:r>
              <a:rPr lang="en-US" spc="-5">
                <a:solidFill>
                  <a:srgbClr val="C7BA87"/>
                </a:solidFill>
                <a:latin typeface="Verdana"/>
                <a:ea typeface="+mj-ea"/>
              </a:rPr>
              <a:t>Brockman Iron Ore Project</a:t>
            </a:r>
          </a:p>
        </p:txBody>
      </p:sp>
      <p:sp>
        <p:nvSpPr>
          <p:cNvPr id="10" name="TextBox 9">
            <a:extLst>
              <a:ext uri="{FF2B5EF4-FFF2-40B4-BE49-F238E27FC236}">
                <a16:creationId xmlns:a16="http://schemas.microsoft.com/office/drawing/2014/main" id="{BEFA084D-E2D6-41F3-92AE-7FA9822A6341}"/>
              </a:ext>
            </a:extLst>
          </p:cNvPr>
          <p:cNvSpPr txBox="1"/>
          <p:nvPr/>
        </p:nvSpPr>
        <p:spPr>
          <a:xfrm>
            <a:off x="388022" y="637694"/>
            <a:ext cx="78154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spc="-5">
                <a:solidFill>
                  <a:srgbClr val="9B4413"/>
                </a:solidFill>
                <a:latin typeface="Calibri"/>
                <a:ea typeface="+mj-ea"/>
                <a:cs typeface="Calibri"/>
              </a:rPr>
              <a:t>Potential for further DSO grade Iron Ore</a:t>
            </a:r>
            <a:endParaRPr lang="en-US" b="1" i="1" spc="-5">
              <a:solidFill>
                <a:srgbClr val="9B4413"/>
              </a:solidFill>
              <a:latin typeface="Calibri"/>
              <a:ea typeface="+mj-ea"/>
              <a:cs typeface="Calibri"/>
            </a:endParaRPr>
          </a:p>
        </p:txBody>
      </p:sp>
      <p:pic>
        <p:nvPicPr>
          <p:cNvPr id="12" name="Picture 11">
            <a:extLst>
              <a:ext uri="{FF2B5EF4-FFF2-40B4-BE49-F238E27FC236}">
                <a16:creationId xmlns:a16="http://schemas.microsoft.com/office/drawing/2014/main" id="{16BECBA4-2C1B-44F8-9AFB-25AFE11B33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48817" y="4558294"/>
            <a:ext cx="701040" cy="394335"/>
          </a:xfrm>
          <a:prstGeom prst="rect">
            <a:avLst/>
          </a:prstGeom>
        </p:spPr>
      </p:pic>
      <p:pic>
        <p:nvPicPr>
          <p:cNvPr id="13" name="Picture 12">
            <a:extLst>
              <a:ext uri="{FF2B5EF4-FFF2-40B4-BE49-F238E27FC236}">
                <a16:creationId xmlns:a16="http://schemas.microsoft.com/office/drawing/2014/main" id="{98BE042F-9964-4451-B8F2-F41EDADB48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8165" y="3603317"/>
            <a:ext cx="576072" cy="576072"/>
          </a:xfrm>
          <a:prstGeom prst="rect">
            <a:avLst/>
          </a:prstGeom>
        </p:spPr>
      </p:pic>
      <p:pic>
        <p:nvPicPr>
          <p:cNvPr id="14" name="Picture 13" descr="Map&#10;&#10;Description automatically generated">
            <a:extLst>
              <a:ext uri="{FF2B5EF4-FFF2-40B4-BE49-F238E27FC236}">
                <a16:creationId xmlns:a16="http://schemas.microsoft.com/office/drawing/2014/main" id="{29C11CDF-F335-4506-80E4-DE6778636E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60582" y="1292016"/>
            <a:ext cx="6989174" cy="4938828"/>
          </a:xfrm>
          <a:prstGeom prst="rect">
            <a:avLst/>
          </a:prstGeom>
          <a:ln w="38100">
            <a:solidFill>
              <a:schemeClr val="tx1"/>
            </a:solidFill>
          </a:ln>
        </p:spPr>
      </p:pic>
      <p:sp>
        <p:nvSpPr>
          <p:cNvPr id="15" name="Content Placeholder 2">
            <a:extLst>
              <a:ext uri="{FF2B5EF4-FFF2-40B4-BE49-F238E27FC236}">
                <a16:creationId xmlns:a16="http://schemas.microsoft.com/office/drawing/2014/main" id="{566BD515-C0DF-4DBB-B76B-50C5AD8AD8DC}"/>
              </a:ext>
            </a:extLst>
          </p:cNvPr>
          <p:cNvSpPr txBox="1">
            <a:spLocks/>
          </p:cNvSpPr>
          <p:nvPr/>
        </p:nvSpPr>
        <p:spPr>
          <a:xfrm>
            <a:off x="242244" y="1007026"/>
            <a:ext cx="4572560" cy="47334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US"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Project contains edge of historic BHP deposit 19, BHP 20 deposit and northern extension of BHP 15 deposit</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US"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Recent field work confirmed historic work by BHP who reported 4 samples from BHP 20 assayed:</a:t>
            </a:r>
          </a:p>
          <a:p>
            <a:pPr marL="685800" marR="0" lvl="1" indent="-228600" algn="l" defTabSz="914400" rtl="0" eaLnBrk="1" fontAlgn="auto" latinLnBrk="0" hangingPunct="1">
              <a:lnSpc>
                <a:spcPct val="100000"/>
              </a:lnSpc>
              <a:spcBef>
                <a:spcPts val="500"/>
              </a:spcBef>
              <a:spcAft>
                <a:spcPts val="0"/>
              </a:spcAft>
              <a:buClr>
                <a:srgbClr val="C8BB88"/>
              </a:buClr>
              <a:buSzTx/>
              <a:buFont typeface="Arial" panose="020B0604020202020204" pitchFamily="34" charset="0"/>
              <a:buChar char="•"/>
              <a:tabLst/>
              <a:defRPr/>
            </a:pPr>
            <a:r>
              <a:rPr kumimoji="0" lang="en-US"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59.5% to 63.5% Fe (Average 62% Fe)</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US"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Tenement dominated by the Brockman Iron Formation along with potential significant </a:t>
            </a:r>
            <a:r>
              <a:rPr kumimoji="0" lang="en-US" b="0"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rPr>
              <a:t>Canga</a:t>
            </a:r>
            <a:r>
              <a:rPr kumimoji="0" lang="en-US"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deposits, which hosts nearby iron ore mines</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US"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Due Diligence sampling returned DSO grade results including </a:t>
            </a:r>
            <a:r>
              <a:rPr kumimoji="0" lang="en-US"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65.4% Fe, 65% Fe, 64.3% and 60.3% Fe</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US"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The tenement still underexplored and requires more mapping and maiden drilling</a:t>
            </a:r>
          </a:p>
          <a:p>
            <a:pPr marL="228600" marR="0" lvl="0" indent="-228600" algn="l" defTabSz="914400" rtl="0" eaLnBrk="1" fontAlgn="auto" latinLnBrk="0" hangingPunct="1">
              <a:lnSpc>
                <a:spcPct val="100000"/>
              </a:lnSpc>
              <a:spcBef>
                <a:spcPts val="1000"/>
              </a:spcBef>
              <a:spcAft>
                <a:spcPts val="0"/>
              </a:spcAft>
              <a:buClr>
                <a:srgbClr val="C8BB88"/>
              </a:buClr>
              <a:buSzTx/>
              <a:buFont typeface="Arial" panose="020B0604020202020204" pitchFamily="34" charset="0"/>
              <a:buChar char="•"/>
              <a:tabLst/>
              <a:defRPr/>
            </a:pPr>
            <a:r>
              <a:rPr kumimoji="0" lang="en-US"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Drilling by FMG and Rio on the southern border of Alien tenement</a:t>
            </a:r>
          </a:p>
        </p:txBody>
      </p:sp>
      <p:sp>
        <p:nvSpPr>
          <p:cNvPr id="16" name="TextBox 15">
            <a:extLst>
              <a:ext uri="{FF2B5EF4-FFF2-40B4-BE49-F238E27FC236}">
                <a16:creationId xmlns:a16="http://schemas.microsoft.com/office/drawing/2014/main" id="{543B3D3F-5C82-4B51-93B5-EA19411AF8F5}"/>
              </a:ext>
            </a:extLst>
          </p:cNvPr>
          <p:cNvSpPr txBox="1"/>
          <p:nvPr/>
        </p:nvSpPr>
        <p:spPr>
          <a:xfrm>
            <a:off x="667060" y="6433477"/>
            <a:ext cx="10162865" cy="369332"/>
          </a:xfrm>
          <a:prstGeom prst="rect">
            <a:avLst/>
          </a:prstGeom>
          <a:noFill/>
        </p:spPr>
        <p:txBody>
          <a:bodyPr wrap="square" rtlCol="0">
            <a:spAutoFit/>
          </a:bodyPr>
          <a:lstStyle/>
          <a:p>
            <a:r>
              <a:rPr lang="en-US" sz="900" i="1" dirty="0"/>
              <a:t>Supporting RNS: Conditional Agreement for Alien Metals to increase interest in Hamersley Iron Ore Project to 90% Excellent results from maiden drilling program and Iron Ore price performance underscore the rationale</a:t>
            </a:r>
            <a:endParaRPr lang="en-GB" sz="900" i="1" dirty="0"/>
          </a:p>
        </p:txBody>
      </p:sp>
    </p:spTree>
    <p:extLst>
      <p:ext uri="{BB962C8B-B14F-4D97-AF65-F5344CB8AC3E}">
        <p14:creationId xmlns:p14="http://schemas.microsoft.com/office/powerpoint/2010/main" val="2158464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EB258003-5790-4542-A4BA-0FCFDD02FD69}"/>
              </a:ext>
            </a:extLst>
          </p:cNvPr>
          <p:cNvPicPr/>
          <p:nvPr/>
        </p:nvPicPr>
        <p:blipFill>
          <a:blip r:embed="rId3" cstate="email">
            <a:extLst>
              <a:ext uri="{28A0092B-C50C-407E-A947-70E740481C1C}">
                <a14:useLocalDpi xmlns:a14="http://schemas.microsoft.com/office/drawing/2010/main"/>
              </a:ext>
            </a:extLst>
          </a:blip>
          <a:stretch>
            <a:fillRect/>
          </a:stretch>
        </p:blipFill>
        <p:spPr>
          <a:xfrm>
            <a:off x="1218609" y="2921509"/>
            <a:ext cx="7027163" cy="3936491"/>
          </a:xfrm>
          <a:prstGeom prst="rect">
            <a:avLst/>
          </a:prstGeom>
        </p:spPr>
      </p:pic>
      <p:sp>
        <p:nvSpPr>
          <p:cNvPr id="11" name="object 7">
            <a:extLst>
              <a:ext uri="{FF2B5EF4-FFF2-40B4-BE49-F238E27FC236}">
                <a16:creationId xmlns:a16="http://schemas.microsoft.com/office/drawing/2014/main" id="{20FF6FF8-CADD-42A2-A254-9B5FFE741278}"/>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18</a:t>
            </a:fld>
            <a:endParaRPr spc="-5">
              <a:solidFill>
                <a:srgbClr val="AA9F75"/>
              </a:solidFill>
            </a:endParaRPr>
          </a:p>
        </p:txBody>
      </p:sp>
      <p:sp>
        <p:nvSpPr>
          <p:cNvPr id="8" name="Title 1">
            <a:extLst>
              <a:ext uri="{FF2B5EF4-FFF2-40B4-BE49-F238E27FC236}">
                <a16:creationId xmlns:a16="http://schemas.microsoft.com/office/drawing/2014/main" id="{5B6CEFCD-2F64-4043-B6F2-85EC64B54FBB}"/>
              </a:ext>
            </a:extLst>
          </p:cNvPr>
          <p:cNvSpPr>
            <a:spLocks noGrp="1"/>
          </p:cNvSpPr>
          <p:nvPr>
            <p:ph type="title"/>
          </p:nvPr>
        </p:nvSpPr>
        <p:spPr>
          <a:xfrm>
            <a:off x="437322" y="365126"/>
            <a:ext cx="10916478" cy="628788"/>
          </a:xfrm>
        </p:spPr>
        <p:txBody>
          <a:bodyPr>
            <a:normAutofit/>
          </a:bodyPr>
          <a:lstStyle/>
          <a:p>
            <a:pPr marL="12700">
              <a:lnSpc>
                <a:spcPct val="100000"/>
              </a:lnSpc>
              <a:spcBef>
                <a:spcPts val="545"/>
              </a:spcBef>
            </a:pPr>
            <a:r>
              <a:rPr lang="en-US" spc="-5">
                <a:solidFill>
                  <a:srgbClr val="C7BA87"/>
                </a:solidFill>
                <a:latin typeface="Verdana"/>
                <a:ea typeface="+mj-ea"/>
              </a:rPr>
              <a:t>Brockman Iron Ore Project (Cont.)</a:t>
            </a:r>
          </a:p>
        </p:txBody>
      </p:sp>
      <p:sp>
        <p:nvSpPr>
          <p:cNvPr id="16" name="object 3">
            <a:extLst>
              <a:ext uri="{FF2B5EF4-FFF2-40B4-BE49-F238E27FC236}">
                <a16:creationId xmlns:a16="http://schemas.microsoft.com/office/drawing/2014/main" id="{E2559BD3-91F4-4FB2-A7B1-CEA81D7C2F3A}"/>
              </a:ext>
            </a:extLst>
          </p:cNvPr>
          <p:cNvSpPr txBox="1"/>
          <p:nvPr/>
        </p:nvSpPr>
        <p:spPr>
          <a:xfrm>
            <a:off x="516061" y="1561631"/>
            <a:ext cx="4589339" cy="4010713"/>
          </a:xfrm>
          <a:prstGeom prst="rect">
            <a:avLst/>
          </a:prstGeom>
        </p:spPr>
        <p:txBody>
          <a:bodyPr vert="horz" wrap="square" lIns="0" tIns="37465" rIns="0" bIns="0" rtlCol="0">
            <a:spAutoFit/>
          </a:bodyPr>
          <a:lstStyle/>
          <a:p>
            <a:pPr marL="241300" marR="15875" lvl="0" indent="-228600" algn="just" defTabSz="914400" rtl="0" eaLnBrk="1" fontAlgn="auto" latinLnBrk="0" hangingPunct="1">
              <a:lnSpc>
                <a:spcPts val="1510"/>
              </a:lnSpc>
              <a:spcBef>
                <a:spcPts val="295"/>
              </a:spcBef>
              <a:spcAft>
                <a:spcPts val="0"/>
              </a:spcAft>
              <a:buClr>
                <a:srgbClr val="C7BA87"/>
              </a:buClr>
              <a:buSzTx/>
              <a:buFont typeface="Arial"/>
              <a:buChar char="•"/>
              <a:tabLst>
                <a:tab pos="241300" algn="l"/>
              </a:tabLst>
              <a:defRPr/>
            </a:pP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Project</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lang="en-GB"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contains prospects BHP</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19</a:t>
            </a:r>
            <a:r>
              <a:rPr kumimoji="0" sz="1400" b="0" i="0" u="none" strike="noStrike" kern="1200" cap="none" spc="-1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and</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20</a:t>
            </a:r>
            <a:r>
              <a:rPr kumimoji="0" lang="en-GB"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defined by BHP in 1960s,</a:t>
            </a:r>
            <a:r>
              <a:rPr kumimoji="0" sz="1400" b="0" i="0" u="none" strike="noStrike" kern="1200" cap="none" spc="-2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and</a:t>
            </a:r>
            <a:r>
              <a:rPr kumimoji="0" sz="1400" b="0" i="0" u="none" strike="noStrike" kern="1200" cap="none" spc="-1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lang="en-US" sz="1400" b="0" i="0" u="none" strike="noStrike" kern="1200" cap="none" spc="-1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the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northern</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extension</a:t>
            </a:r>
            <a:r>
              <a:rPr kumimoji="0" sz="1400" b="0" i="0" u="none" strike="noStrike" kern="1200" cap="none" spc="-4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of</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BHP</a:t>
            </a:r>
            <a:r>
              <a:rPr kumimoji="0" sz="1400" b="0" i="0" u="none" strike="noStrike" kern="1200" cap="none" spc="-1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15 </a:t>
            </a:r>
            <a:r>
              <a:rPr kumimoji="0" sz="1400" b="0" i="0" u="none" strike="noStrike" kern="1200" cap="none" spc="-48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lang="en-GB"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prospect</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241300" marR="38735" lvl="0" indent="-228600" algn="l" defTabSz="914400" rtl="0" eaLnBrk="1" fontAlgn="auto" latinLnBrk="0" hangingPunct="1">
              <a:lnSpc>
                <a:spcPts val="1510"/>
              </a:lnSpc>
              <a:spcBef>
                <a:spcPts val="1000"/>
              </a:spcBef>
              <a:spcAft>
                <a:spcPts val="0"/>
              </a:spcAft>
              <a:buClr>
                <a:srgbClr val="C7BA87"/>
              </a:buClr>
              <a:buSzTx/>
              <a:buFont typeface="Arial"/>
              <a:buChar char="•"/>
              <a:tabLst>
                <a:tab pos="240665" algn="l"/>
                <a:tab pos="241300" algn="l"/>
              </a:tabLst>
              <a:defRPr/>
            </a:pPr>
            <a:r>
              <a:rPr kumimoji="0" sz="1400" b="0" i="0" u="none" strike="noStrike" kern="1200" cap="none" spc="-1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Recent</a:t>
            </a:r>
            <a:r>
              <a:rPr kumimoji="0" sz="1400" b="0" i="0" u="none" strike="noStrike" kern="1200" cap="none" spc="-1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field</a:t>
            </a:r>
            <a:r>
              <a:rPr kumimoji="0" sz="1400" b="0" i="0" u="none" strike="noStrike" kern="1200" cap="none" spc="-3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work</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confirmed</a:t>
            </a:r>
            <a:r>
              <a:rPr kumimoji="0" sz="1400" b="0" i="0" u="none" strike="noStrike" kern="1200" cap="none" spc="-3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historic</a:t>
            </a:r>
            <a:r>
              <a:rPr kumimoji="0" sz="1400" b="0" i="0" u="none" strike="noStrike" kern="1200" cap="none" spc="-4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work</a:t>
            </a:r>
            <a:r>
              <a:rPr kumimoji="0" sz="1400" b="0" i="0" u="none" strike="noStrike" kern="1200" cap="none" spc="-1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by </a:t>
            </a:r>
            <a:r>
              <a:rPr kumimoji="0" sz="1400" b="0" i="0" u="none" strike="noStrike" kern="1200" cap="none" spc="-48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BHP</a:t>
            </a:r>
            <a:r>
              <a:rPr kumimoji="0" lang="en-GB"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4 samples </a:t>
            </a:r>
            <a:r>
              <a:rPr kumimoji="0" lang="en-GB"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from </a:t>
            </a:r>
            <a:r>
              <a:rPr kumimoji="0" lang="en-GB"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BHP 20 </a:t>
            </a:r>
            <a:r>
              <a:rPr kumimoji="0"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assayed:</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698500" marR="0" lvl="1" indent="-228600" algn="l" defTabSz="914400" rtl="0" eaLnBrk="1" fontAlgn="auto" latinLnBrk="0" hangingPunct="1">
              <a:lnSpc>
                <a:spcPct val="100000"/>
              </a:lnSpc>
              <a:spcBef>
                <a:spcPts val="320"/>
              </a:spcBef>
              <a:spcAft>
                <a:spcPts val="0"/>
              </a:spcAft>
              <a:buClr>
                <a:srgbClr val="C7BA87"/>
              </a:buClr>
              <a:buSzTx/>
              <a:buFont typeface="Arial"/>
              <a:buChar char="•"/>
              <a:tabLst>
                <a:tab pos="697865" algn="l"/>
                <a:tab pos="698500" algn="l"/>
              </a:tabLst>
              <a:defRPr/>
            </a:pPr>
            <a:r>
              <a:rPr kumimoji="0" sz="1400" b="0" i="0" u="none" strike="noStrike" kern="1200" cap="none" spc="-1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average</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lang="en-GB"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grade of</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1"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62%</a:t>
            </a:r>
            <a:r>
              <a:rPr kumimoji="0" lang="en-GB" sz="1400" b="1"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Fe</a:t>
            </a:r>
            <a:endParaRPr kumimoji="0"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241300" marR="46355" lvl="0" indent="-228600" algn="l" defTabSz="914400" rtl="0" eaLnBrk="1" fontAlgn="auto" latinLnBrk="0" hangingPunct="1">
              <a:lnSpc>
                <a:spcPts val="1510"/>
              </a:lnSpc>
              <a:spcBef>
                <a:spcPts val="1019"/>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BHP 20 dipping into tenement</a:t>
            </a:r>
            <a:r>
              <a:rPr kumimoji="0" sz="1400" b="0" i="0" u="none" strike="noStrike" kern="1200" cap="none" spc="-4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thus</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having</a:t>
            </a:r>
            <a:r>
              <a:rPr kumimoji="0" sz="1400" b="0" i="0" u="none" strike="noStrike" kern="1200" cap="none" spc="-3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excellent</a:t>
            </a:r>
            <a:r>
              <a:rPr kumimoji="0" sz="1400" b="0" i="0" u="none" strike="noStrike" kern="1200" cap="none" spc="-4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potential</a:t>
            </a:r>
            <a:r>
              <a:rPr kumimoji="0" sz="1400" b="0" i="0" u="none" strike="noStrike" kern="1200" cap="none" spc="-4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for </a:t>
            </a:r>
            <a:r>
              <a:rPr kumimoji="0" sz="1400" b="0" i="0" u="none" strike="noStrike" kern="1200" cap="none" spc="-47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robust</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DSO</a:t>
            </a:r>
            <a:r>
              <a:rPr kumimoji="0" sz="1400" b="0" i="0" u="none" strike="noStrike" kern="1200" cap="none" spc="-1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resource</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241300" marR="42545" lvl="0" indent="-228600" algn="l" defTabSz="914400" rtl="0" eaLnBrk="1" fontAlgn="auto" latinLnBrk="0" hangingPunct="1">
              <a:lnSpc>
                <a:spcPts val="1510"/>
              </a:lnSpc>
              <a:spcBef>
                <a:spcPts val="1000"/>
              </a:spcBef>
              <a:spcAft>
                <a:spcPts val="0"/>
              </a:spcAft>
              <a:buClr>
                <a:srgbClr val="C7BA87"/>
              </a:buClr>
              <a:buSzTx/>
              <a:buFont typeface="Arial"/>
              <a:buChar char="•"/>
              <a:tabLst>
                <a:tab pos="240665" algn="l"/>
                <a:tab pos="241300" algn="l"/>
              </a:tabLst>
              <a:defRPr/>
            </a:pP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Tenement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dominated by Brockman Iron </a:t>
            </a:r>
            <a:r>
              <a:rPr kumimoji="0"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Formation </a:t>
            </a:r>
            <a:r>
              <a:rPr kumimoji="0" lang="en-GB"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and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potential significant </a:t>
            </a:r>
            <a:r>
              <a:rPr kumimoji="0" sz="1400" b="0" i="0" u="none" strike="noStrike" kern="1200" cap="none" spc="0" normalizeH="0" baseline="0" noProof="0" dirty="0" err="1">
                <a:ln>
                  <a:noFill/>
                </a:ln>
                <a:solidFill>
                  <a:srgbClr val="3A3838"/>
                </a:solidFill>
                <a:effectLst/>
                <a:uLnTx/>
                <a:uFillTx/>
                <a:latin typeface="Verdana" panose="020B0604030504040204" pitchFamily="34" charset="0"/>
                <a:ea typeface="Verdana" panose="020B0604030504040204" pitchFamily="34" charset="0"/>
                <a:cs typeface="Verdana"/>
              </a:rPr>
              <a:t>Canga</a:t>
            </a:r>
            <a:r>
              <a:rPr kumimoji="0" sz="1400" b="0" i="0" u="none" strike="noStrike" kern="1200" cap="none" spc="-3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deposits,</a:t>
            </a:r>
            <a:r>
              <a:rPr kumimoji="0" sz="1400" b="0" i="0" u="none" strike="noStrike" kern="1200" cap="none" spc="-4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which</a:t>
            </a:r>
            <a:r>
              <a:rPr kumimoji="0" sz="1400" b="0" i="0" u="none" strike="noStrike" kern="1200" cap="none" spc="-3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hosts</a:t>
            </a:r>
            <a:r>
              <a:rPr kumimoji="0" sz="1400" b="0" i="0" u="none" strike="noStrike" kern="1200" cap="none" spc="-3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nearby</a:t>
            </a:r>
            <a:r>
              <a:rPr kumimoji="0" sz="1400" b="0" i="0" u="none" strike="noStrike" kern="1200" cap="none" spc="-2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iron</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ore </a:t>
            </a:r>
            <a:r>
              <a:rPr kumimoji="0" sz="1400" b="0" i="0" u="none" strike="noStrike" kern="1200" cap="none" spc="-48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mines</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241300" marR="58419" lvl="0" indent="-228600" algn="l" defTabSz="914400" rtl="0" eaLnBrk="1" fontAlgn="auto" latinLnBrk="0" hangingPunct="1">
              <a:lnSpc>
                <a:spcPts val="1510"/>
              </a:lnSpc>
              <a:spcBef>
                <a:spcPts val="1015"/>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Due</a:t>
            </a:r>
            <a:r>
              <a:rPr kumimoji="0" sz="1400" b="0" i="0" u="none" strike="noStrike" kern="1200" cap="none" spc="-1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Diligence</a:t>
            </a:r>
            <a:r>
              <a:rPr kumimoji="0" sz="1400" b="0" i="0" u="none" strike="noStrike" kern="1200" cap="none" spc="-4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sampling</a:t>
            </a:r>
            <a:r>
              <a:rPr kumimoji="0" sz="1400" b="0" i="0" u="none" strike="noStrike" kern="1200" cap="none" spc="-4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returned</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DSO</a:t>
            </a:r>
            <a:r>
              <a:rPr kumimoji="0" sz="1400" b="0" i="0" u="none" strike="noStrike" kern="1200" cap="none" spc="-2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grade </a:t>
            </a:r>
            <a:r>
              <a:rPr kumimoji="0" sz="1400" b="0" i="0" u="none" strike="noStrike" kern="1200" cap="none" spc="-47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0"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results including </a:t>
            </a:r>
            <a:r>
              <a:rPr kumimoji="0" sz="1400" b="1"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65.4% </a:t>
            </a:r>
            <a:r>
              <a:rPr kumimoji="0" sz="1400" b="1"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Fe, 65% Fe, </a:t>
            </a:r>
            <a:r>
              <a:rPr kumimoji="0" sz="1400" b="1"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1"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64.3%</a:t>
            </a:r>
            <a:r>
              <a:rPr kumimoji="0" sz="1400" b="1" i="0" u="none" strike="noStrike" kern="1200" cap="none" spc="-1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1"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and</a:t>
            </a:r>
            <a:r>
              <a:rPr kumimoji="0" sz="1400" b="1" i="0" u="none" strike="noStrike" kern="1200" cap="none" spc="-1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1"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60.3%</a:t>
            </a:r>
            <a:r>
              <a:rPr kumimoji="0" sz="1400" b="1" i="0" u="none" strike="noStrike" kern="1200" cap="none" spc="0"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 </a:t>
            </a:r>
            <a:r>
              <a:rPr kumimoji="0" sz="1400" b="1"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Fe</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241300" marR="637540" lvl="0" indent="-228600" algn="l" defTabSz="914400" rtl="0" eaLnBrk="1" fontAlgn="auto" latinLnBrk="0" hangingPunct="1">
              <a:lnSpc>
                <a:spcPts val="1510"/>
              </a:lnSpc>
              <a:spcBef>
                <a:spcPts val="1005"/>
              </a:spcBef>
              <a:spcAft>
                <a:spcPts val="0"/>
              </a:spcAft>
              <a:buClr>
                <a:srgbClr val="C7BA87"/>
              </a:buClr>
              <a:buSzTx/>
              <a:buFont typeface="Arial"/>
              <a:buChar char="•"/>
              <a:tabLst>
                <a:tab pos="240665" algn="l"/>
                <a:tab pos="241300" algn="l"/>
              </a:tabLst>
              <a:defRPr/>
            </a:pPr>
            <a:r>
              <a:rPr kumimoji="0" lang="en-US" sz="1400" b="0" i="0" u="none" strike="noStrike" kern="1200" cap="none" spc="-5" normalizeH="0" baseline="0" noProof="0" dirty="0">
                <a:ln>
                  <a:noFill/>
                </a:ln>
                <a:solidFill>
                  <a:srgbClr val="3A3838"/>
                </a:solidFill>
                <a:effectLst/>
                <a:uLnTx/>
                <a:uFillTx/>
                <a:latin typeface="Verdana" panose="020B0604030504040204" pitchFamily="34" charset="0"/>
                <a:ea typeface="Verdana" panose="020B0604030504040204" pitchFamily="34" charset="0"/>
                <a:cs typeface="Verdana"/>
              </a:rPr>
              <a:t>Alien completing necessary Heritage surveys to enable drill permitting for maiden drilling</a:t>
            </a:r>
            <a:r>
              <a:rPr lang="en-US" sz="1400" spc="-5" dirty="0">
                <a:solidFill>
                  <a:srgbClr val="3A3838"/>
                </a:solidFill>
                <a:latin typeface="Verdana" panose="020B0604030504040204" pitchFamily="34" charset="0"/>
                <a:ea typeface="Verdana" panose="020B0604030504040204" pitchFamily="34" charset="0"/>
                <a:cs typeface="Verdana"/>
              </a:rPr>
              <a:t> program soonest</a:t>
            </a:r>
            <a:endParaRPr kumimoji="0" lang="en-GB"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p:txBody>
      </p:sp>
      <p:pic>
        <p:nvPicPr>
          <p:cNvPr id="17" name="object 6">
            <a:extLst>
              <a:ext uri="{FF2B5EF4-FFF2-40B4-BE49-F238E27FC236}">
                <a16:creationId xmlns:a16="http://schemas.microsoft.com/office/drawing/2014/main" id="{A2F1F6CC-EE2C-41D7-BB2F-206A72D72171}"/>
              </a:ext>
            </a:extLst>
          </p:cNvPr>
          <p:cNvPicPr/>
          <p:nvPr/>
        </p:nvPicPr>
        <p:blipFill>
          <a:blip r:embed="rId4" cstate="email">
            <a:extLst>
              <a:ext uri="{28A0092B-C50C-407E-A947-70E740481C1C}">
                <a14:useLocalDpi xmlns:a14="http://schemas.microsoft.com/office/drawing/2010/main"/>
              </a:ext>
            </a:extLst>
          </a:blip>
          <a:stretch>
            <a:fillRect/>
          </a:stretch>
        </p:blipFill>
        <p:spPr>
          <a:xfrm>
            <a:off x="5350686" y="1631954"/>
            <a:ext cx="6501382" cy="4012691"/>
          </a:xfrm>
          <a:prstGeom prst="rect">
            <a:avLst/>
          </a:prstGeom>
          <a:ln w="38100">
            <a:solidFill>
              <a:schemeClr val="tx1"/>
            </a:solidFill>
          </a:ln>
        </p:spPr>
      </p:pic>
      <p:sp>
        <p:nvSpPr>
          <p:cNvPr id="18" name="object 7">
            <a:extLst>
              <a:ext uri="{FF2B5EF4-FFF2-40B4-BE49-F238E27FC236}">
                <a16:creationId xmlns:a16="http://schemas.microsoft.com/office/drawing/2014/main" id="{08F5A3FD-DA80-4BC0-9479-032E89B38144}"/>
              </a:ext>
            </a:extLst>
          </p:cNvPr>
          <p:cNvSpPr txBox="1"/>
          <p:nvPr/>
        </p:nvSpPr>
        <p:spPr>
          <a:xfrm>
            <a:off x="5308848" y="5694759"/>
            <a:ext cx="6587993" cy="556563"/>
          </a:xfrm>
          <a:prstGeom prst="rect">
            <a:avLst/>
          </a:prstGeom>
          <a:solidFill>
            <a:srgbClr val="C7BA87">
              <a:alpha val="76863"/>
            </a:srgbClr>
          </a:solidFill>
        </p:spPr>
        <p:txBody>
          <a:bodyPr vert="horz" wrap="square" lIns="0" tIns="2540" rIns="0" bIns="0" rtlCol="0" anchor="ctr">
            <a:spAutoFit/>
          </a:bodyPr>
          <a:lstStyle/>
          <a:p>
            <a:pPr marL="690245" marR="1450975" lvl="1" algn="ctr">
              <a:spcBef>
                <a:spcPts val="5"/>
              </a:spcBef>
              <a:defRPr/>
            </a:pPr>
            <a:endParaRPr lang="en-GB" sz="1200" b="1" spc="-5">
              <a:solidFill>
                <a:srgbClr val="252525"/>
              </a:solidFill>
              <a:latin typeface="Verdana"/>
            </a:endParaRPr>
          </a:p>
          <a:p>
            <a:pPr marL="690245" marR="1450975" lvl="1" algn="ctr">
              <a:spcBef>
                <a:spcPts val="5"/>
              </a:spcBef>
              <a:defRPr/>
            </a:pPr>
            <a:endParaRPr lang="en-GB" sz="1200" b="1" spc="-5">
              <a:solidFill>
                <a:srgbClr val="252525"/>
              </a:solidFill>
              <a:latin typeface="Verdana"/>
            </a:endParaRPr>
          </a:p>
          <a:p>
            <a:pPr marL="690245" marR="1450975" lvl="1" algn="ctr">
              <a:spcBef>
                <a:spcPts val="5"/>
              </a:spcBef>
              <a:defRPr/>
            </a:pPr>
            <a:endParaRPr lang="en-GB" sz="1200" b="1" spc="-5">
              <a:solidFill>
                <a:srgbClr val="252525"/>
              </a:solidFill>
              <a:latin typeface="Verdana"/>
            </a:endParaRPr>
          </a:p>
        </p:txBody>
      </p:sp>
      <p:sp>
        <p:nvSpPr>
          <p:cNvPr id="19" name="object 9">
            <a:extLst>
              <a:ext uri="{FF2B5EF4-FFF2-40B4-BE49-F238E27FC236}">
                <a16:creationId xmlns:a16="http://schemas.microsoft.com/office/drawing/2014/main" id="{C5137630-1789-4993-B170-14DAAE2D4829}"/>
              </a:ext>
            </a:extLst>
          </p:cNvPr>
          <p:cNvSpPr txBox="1"/>
          <p:nvPr/>
        </p:nvSpPr>
        <p:spPr>
          <a:xfrm>
            <a:off x="5567347" y="5731848"/>
            <a:ext cx="6068060" cy="382156"/>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lang="en-GB" sz="1200" b="1" spc="-5">
                <a:solidFill>
                  <a:srgbClr val="252525"/>
                </a:solidFill>
                <a:latin typeface="Verdana"/>
              </a:rPr>
              <a:t>Schematic Cross section of BHP20 deposit, Brockman Iron Ore  Project, February 2020</a:t>
            </a:r>
          </a:p>
        </p:txBody>
      </p:sp>
      <p:sp>
        <p:nvSpPr>
          <p:cNvPr id="10" name="TextBox 9">
            <a:extLst>
              <a:ext uri="{FF2B5EF4-FFF2-40B4-BE49-F238E27FC236}">
                <a16:creationId xmlns:a16="http://schemas.microsoft.com/office/drawing/2014/main" id="{0C16542F-E306-47C1-B245-2BDC0940CFE0}"/>
              </a:ext>
            </a:extLst>
          </p:cNvPr>
          <p:cNvSpPr txBox="1"/>
          <p:nvPr/>
        </p:nvSpPr>
        <p:spPr>
          <a:xfrm>
            <a:off x="667060" y="6433477"/>
            <a:ext cx="10162865" cy="230832"/>
          </a:xfrm>
          <a:prstGeom prst="rect">
            <a:avLst/>
          </a:prstGeom>
          <a:noFill/>
        </p:spPr>
        <p:txBody>
          <a:bodyPr wrap="square" rtlCol="0">
            <a:spAutoFit/>
          </a:bodyPr>
          <a:lstStyle/>
          <a:p>
            <a:r>
              <a:rPr lang="en-US" sz="900" i="1" dirty="0"/>
              <a:t>Supporting RNS: Maiden Exploration Targets Identified at Hamersley Iron Ore Projects</a:t>
            </a:r>
            <a:endParaRPr lang="en-GB" sz="900" i="1" dirty="0"/>
          </a:p>
        </p:txBody>
      </p:sp>
    </p:spTree>
    <p:extLst>
      <p:ext uri="{BB962C8B-B14F-4D97-AF65-F5344CB8AC3E}">
        <p14:creationId xmlns:p14="http://schemas.microsoft.com/office/powerpoint/2010/main" val="3456963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2753E-EC64-417D-ACD9-01AA1D00BF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22" y="0"/>
            <a:ext cx="12178156" cy="6858000"/>
          </a:xfrm>
          <a:prstGeom prst="rect">
            <a:avLst/>
          </a:prstGeom>
        </p:spPr>
      </p:pic>
      <p:sp>
        <p:nvSpPr>
          <p:cNvPr id="4" name="Rectangle 3">
            <a:extLst>
              <a:ext uri="{FF2B5EF4-FFF2-40B4-BE49-F238E27FC236}">
                <a16:creationId xmlns:a16="http://schemas.microsoft.com/office/drawing/2014/main" id="{A44AD561-5BD6-4DA1-8B0B-44459D1771E9}"/>
              </a:ext>
            </a:extLst>
          </p:cNvPr>
          <p:cNvSpPr/>
          <p:nvPr/>
        </p:nvSpPr>
        <p:spPr>
          <a:xfrm>
            <a:off x="-1144" y="5422490"/>
            <a:ext cx="12179300" cy="757084"/>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pc="600">
                <a:solidFill>
                  <a:schemeClr val="bg1"/>
                </a:solidFill>
                <a:latin typeface="Calibri" panose="020F0502020204030204" pitchFamily="34" charset="0"/>
                <a:ea typeface="+mj-ea"/>
                <a:cs typeface="Calibri" panose="020F0502020204030204" pitchFamily="34" charset="0"/>
              </a:rPr>
              <a:t>ELIZABETH HILL SILVER PROJECT, WESTERN AUSTRALIA</a:t>
            </a:r>
          </a:p>
        </p:txBody>
      </p:sp>
    </p:spTree>
    <p:extLst>
      <p:ext uri="{BB962C8B-B14F-4D97-AF65-F5344CB8AC3E}">
        <p14:creationId xmlns:p14="http://schemas.microsoft.com/office/powerpoint/2010/main" val="927206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object 2">
            <a:extLst>
              <a:ext uri="{FF2B5EF4-FFF2-40B4-BE49-F238E27FC236}">
                <a16:creationId xmlns:a16="http://schemas.microsoft.com/office/drawing/2014/main" id="{5CBCA788-FD40-4EAC-B001-9317136DF71E}"/>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28" name="object 7">
            <a:extLst>
              <a:ext uri="{FF2B5EF4-FFF2-40B4-BE49-F238E27FC236}">
                <a16:creationId xmlns:a16="http://schemas.microsoft.com/office/drawing/2014/main" id="{BCE775DD-25FE-4562-9A47-0690EA8DD6EB}"/>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2</a:t>
            </a:fld>
            <a:endParaRPr spc="-5">
              <a:solidFill>
                <a:srgbClr val="AA9F75"/>
              </a:solidFill>
            </a:endParaRPr>
          </a:p>
        </p:txBody>
      </p:sp>
      <p:sp>
        <p:nvSpPr>
          <p:cNvPr id="29" name="object 4">
            <a:extLst>
              <a:ext uri="{FF2B5EF4-FFF2-40B4-BE49-F238E27FC236}">
                <a16:creationId xmlns:a16="http://schemas.microsoft.com/office/drawing/2014/main" id="{126B1F00-0768-4A5B-892B-4F75D5AABC01}"/>
              </a:ext>
            </a:extLst>
          </p:cNvPr>
          <p:cNvSpPr txBox="1"/>
          <p:nvPr/>
        </p:nvSpPr>
        <p:spPr>
          <a:xfrm>
            <a:off x="515959" y="1121487"/>
            <a:ext cx="10750550" cy="5255926"/>
          </a:xfrm>
          <a:prstGeom prst="rect">
            <a:avLst/>
          </a:prstGeom>
        </p:spPr>
        <p:txBody>
          <a:bodyPr vert="horz" wrap="square" lIns="0" tIns="13335" rIns="0" bIns="0" rtlCol="0">
            <a:spAutoFit/>
          </a:bodyPr>
          <a:lstStyle/>
          <a:p>
            <a:pPr marL="12700" marR="82550">
              <a:lnSpc>
                <a:spcPct val="100000"/>
              </a:lnSpc>
              <a:spcBef>
                <a:spcPts val="105"/>
              </a:spcBef>
            </a:pPr>
            <a:r>
              <a:rPr lang="en-GB" sz="850" spc="-5">
                <a:solidFill>
                  <a:srgbClr val="585858"/>
                </a:solidFill>
                <a:latin typeface="Verdana"/>
                <a:cs typeface="Verdana"/>
              </a:rPr>
              <a:t>The information in this presentation (the “Presentation”) relating to Alien Metals Ltd (the “Company”) has been prepared by the Company and may be subject to material updates, revision and further amendment. This Presentation is for background purposes only and does not constitute or form part of, and should not be construed as, an offer for sale or subscription of, or solicitation of any offer to purchase or subscribe for, any shares in the Company nor should it form the basis of, or be relied on in connection with, any contract or commitment whatsoever. </a:t>
            </a:r>
          </a:p>
          <a:p>
            <a:pPr marL="12700" marR="82550">
              <a:lnSpc>
                <a:spcPct val="100000"/>
              </a:lnSpc>
              <a:spcBef>
                <a:spcPts val="105"/>
              </a:spcBef>
            </a:pPr>
            <a:endParaRPr lang="en-GB" sz="850" spc="-5">
              <a:solidFill>
                <a:srgbClr val="585858"/>
              </a:solidFill>
              <a:latin typeface="Verdana"/>
              <a:cs typeface="Verdana"/>
            </a:endParaRPr>
          </a:p>
          <a:p>
            <a:pPr marL="12700" marR="82550">
              <a:lnSpc>
                <a:spcPct val="100000"/>
              </a:lnSpc>
              <a:spcBef>
                <a:spcPts val="105"/>
              </a:spcBef>
            </a:pPr>
            <a:r>
              <a:rPr lang="en-GB" sz="850" spc="-5">
                <a:solidFill>
                  <a:srgbClr val="585858"/>
                </a:solidFill>
                <a:latin typeface="Verdana"/>
                <a:cs typeface="Verdana"/>
              </a:rPr>
              <a:t>This Presentation has not been approved by any authorised person pursuant to Section 21 Financial Services and Markets Act 2000 ("FSMA") and is therefore being issued for information purposes only to a very limited number of persons and companies falling within one of the exemptions contained in the Financial Services and Markets Act 2000 (Financial Promotion) Order 2005 (as amended) (the "Order"). This Presentation and its contents are exempt from the general restriction (in section 21 FSMA) on the communication of invitations or inducements to engage in investment activity on the grounds that it is being given only to (</a:t>
            </a:r>
            <a:r>
              <a:rPr lang="en-GB" sz="850" spc="-5" err="1">
                <a:solidFill>
                  <a:srgbClr val="585858"/>
                </a:solidFill>
                <a:latin typeface="Verdana"/>
                <a:cs typeface="Verdana"/>
              </a:rPr>
              <a:t>i</a:t>
            </a:r>
            <a:r>
              <a:rPr lang="en-GB" sz="850" spc="-5">
                <a:solidFill>
                  <a:srgbClr val="585858"/>
                </a:solidFill>
                <a:latin typeface="Verdana"/>
                <a:cs typeface="Verdana"/>
              </a:rPr>
              <a:t>) persons outside the United Kingdom (ii) persons who have professional experience in matters relating to investments who fall within the definitions of investment professionals as defined in Article 19 of the Order (iii) persons who fall within Article 43 of the Order, (iv) and persons who fall within Article 49 of the Order (high net worth companies and trusts and other persons of the kind to which Article 49(2) of the Order applies. Persons not falling within these categories should not rely or act upon this Presentation and in consideration of receipt of this Presentation each recipient warrants and represents that he or it is a person falling within that description.</a:t>
            </a:r>
          </a:p>
          <a:p>
            <a:pPr marL="12700" marR="82550">
              <a:lnSpc>
                <a:spcPct val="100000"/>
              </a:lnSpc>
              <a:spcBef>
                <a:spcPts val="105"/>
              </a:spcBef>
            </a:pPr>
            <a:endParaRPr lang="en-GB" sz="850" spc="-5">
              <a:solidFill>
                <a:srgbClr val="585858"/>
              </a:solidFill>
              <a:latin typeface="Verdana"/>
              <a:cs typeface="Verdana"/>
            </a:endParaRPr>
          </a:p>
          <a:p>
            <a:pPr marL="12700" marR="82550">
              <a:lnSpc>
                <a:spcPct val="100000"/>
              </a:lnSpc>
              <a:spcBef>
                <a:spcPts val="105"/>
              </a:spcBef>
            </a:pPr>
            <a:r>
              <a:rPr lang="en-GB" sz="850" spc="-5">
                <a:solidFill>
                  <a:srgbClr val="585858"/>
                </a:solidFill>
                <a:latin typeface="Verdana"/>
                <a:cs typeface="Verdana"/>
              </a:rPr>
              <a:t>The information in this Presentation which relates to Exploration Targets, Exploration Results and Mineral Resources or Ore Reserves is based on information compiled by Mr Allen Maynard, who is a Member of the Australian Institute of Geosciences (“AIG”), a Corporate Member of the Australasian Institute of Mining &amp; Metallurgy (“</a:t>
            </a:r>
            <a:r>
              <a:rPr lang="en-GB" sz="850" spc="-5" err="1">
                <a:solidFill>
                  <a:srgbClr val="585858"/>
                </a:solidFill>
                <a:latin typeface="Verdana"/>
                <a:cs typeface="Verdana"/>
              </a:rPr>
              <a:t>AusIMM</a:t>
            </a:r>
            <a:r>
              <a:rPr lang="en-GB" sz="850" spc="-5">
                <a:solidFill>
                  <a:srgbClr val="585858"/>
                </a:solidFill>
                <a:latin typeface="Verdana"/>
                <a:cs typeface="Verdana"/>
              </a:rPr>
              <a:t>”) and an independent consultant to the Company. Mr Maynard is the Director and principal geologist of Al Maynard &amp; Associates Pty Ltd and has over 40 continuous years of exploration and mining experience in a variety of mineral deposit styles. Mr Maynard has sufficient experience which is relevant to the style of mineralisation and type of deposit under consideration and to the activity which he is undertaking to qualify as a Competent Person as defined in the 2012 Edition of the “Australasian Code for reporting of Exploration Results, Exploration Targets, Mineral Resources and Ore Reserves” (JORC Code). Mr Maynard consents to the inclusion of the information compiled by him in this Presentation in the form and context in which it appears.</a:t>
            </a:r>
          </a:p>
          <a:p>
            <a:pPr marL="12700" marR="82550">
              <a:lnSpc>
                <a:spcPct val="100000"/>
              </a:lnSpc>
              <a:spcBef>
                <a:spcPts val="105"/>
              </a:spcBef>
            </a:pPr>
            <a:r>
              <a:rPr lang="en-GB" sz="850" spc="-5">
                <a:solidFill>
                  <a:srgbClr val="585858"/>
                </a:solidFill>
                <a:latin typeface="Verdana"/>
                <a:cs typeface="Verdana"/>
              </a:rPr>
              <a:t>Whilst the information contained herein has been prepared in good faith, the Company does not give or have authority to give any representations or warranties whether express or implied as to the accuracy, reliability or completeness of the information, or of any written or oral revision thereof. The Company therefore accepts no liability, whether direct or indirect, express or implied, contractual, tortious, statutory or otherwise in relation to the information contained in this Presentation. </a:t>
            </a:r>
          </a:p>
          <a:p>
            <a:pPr marL="12700" marR="82550">
              <a:lnSpc>
                <a:spcPct val="100000"/>
              </a:lnSpc>
              <a:spcBef>
                <a:spcPts val="105"/>
              </a:spcBef>
            </a:pPr>
            <a:endParaRPr lang="en-GB" sz="850" spc="-5">
              <a:solidFill>
                <a:srgbClr val="585858"/>
              </a:solidFill>
              <a:latin typeface="Verdana"/>
              <a:cs typeface="Verdana"/>
            </a:endParaRPr>
          </a:p>
          <a:p>
            <a:pPr marL="12700" marR="82550">
              <a:lnSpc>
                <a:spcPct val="100000"/>
              </a:lnSpc>
              <a:spcBef>
                <a:spcPts val="105"/>
              </a:spcBef>
            </a:pPr>
            <a:r>
              <a:rPr lang="en-GB" sz="850" spc="-5">
                <a:solidFill>
                  <a:srgbClr val="585858"/>
                </a:solidFill>
                <a:latin typeface="Verdana"/>
                <a:cs typeface="Verdana"/>
              </a:rPr>
              <a:t>The issuing of this Presentation does not constitute an undertaking or obligation by the Company to update or correct any inaccuracies or omissions from this Presentation which may become apparent.</a:t>
            </a:r>
          </a:p>
          <a:p>
            <a:pPr marL="12700" marR="82550">
              <a:lnSpc>
                <a:spcPct val="100000"/>
              </a:lnSpc>
              <a:spcBef>
                <a:spcPts val="105"/>
              </a:spcBef>
            </a:pPr>
            <a:endParaRPr lang="en-GB" sz="850" spc="-5">
              <a:solidFill>
                <a:srgbClr val="585858"/>
              </a:solidFill>
              <a:latin typeface="Verdana"/>
              <a:cs typeface="Verdana"/>
            </a:endParaRPr>
          </a:p>
          <a:p>
            <a:pPr marL="12700" marR="82550">
              <a:lnSpc>
                <a:spcPct val="100000"/>
              </a:lnSpc>
              <a:spcBef>
                <a:spcPts val="105"/>
              </a:spcBef>
            </a:pPr>
            <a:r>
              <a:rPr lang="en-GB" sz="850" spc="-5">
                <a:solidFill>
                  <a:srgbClr val="585858"/>
                </a:solidFill>
                <a:latin typeface="Verdana"/>
                <a:cs typeface="Verdana"/>
              </a:rPr>
              <a:t>All statements, other than statements of historical fact, contained in this Presentation constitute forward-looking statements based on expectations, estimates and projections as of the date of this Presentation, including but not limited to statements relating to increases in mineral resources and reserves, capital and operational expenditures and sustaining capital, cash costs per ounce, grades and recoveries, NPV and IRR, the Company’s results of operations, financial position, revenue, profit, silver production, liquidity, availability of finance, prospects, growth, strategies, the silver price and the silver industry.</a:t>
            </a:r>
          </a:p>
          <a:p>
            <a:pPr marL="12700" marR="82550">
              <a:lnSpc>
                <a:spcPct val="100000"/>
              </a:lnSpc>
              <a:spcBef>
                <a:spcPts val="105"/>
              </a:spcBef>
            </a:pPr>
            <a:endParaRPr lang="en-GB" sz="850" spc="-5">
              <a:solidFill>
                <a:srgbClr val="585858"/>
              </a:solidFill>
              <a:latin typeface="Verdana"/>
              <a:cs typeface="Verdana"/>
            </a:endParaRPr>
          </a:p>
          <a:p>
            <a:pPr marL="12700" marR="82550">
              <a:lnSpc>
                <a:spcPct val="100000"/>
              </a:lnSpc>
              <a:spcBef>
                <a:spcPts val="105"/>
              </a:spcBef>
            </a:pPr>
            <a:r>
              <a:rPr lang="en-GB" sz="850" spc="-5">
                <a:solidFill>
                  <a:srgbClr val="585858"/>
                </a:solidFill>
                <a:latin typeface="Verdana"/>
                <a:cs typeface="Verdana"/>
              </a:rPr>
              <a:t>Such forward-looking statements are subject to a number of risks, uncertainties and other factors which may cause actual results, performance and developments to differ materially from those expressed or implied by such statements including, without any limitation whatsoever, the availability of mining, environmental or other operating permits; the failure of plant, equipment or processes to operate as anticipated; the speculative nature of mineral exploration and development; operating or technical difficulties in mineral exploration; development and mining activities; reliability of calculation of mineral reserves and resources and precious metal recoveries; availability, of and costs associated with, mining inputs and labour; accidents; requirement for additional capital; the price of silver; general economic and business conditions; industry trends; competition; changes in regulation; taxation; controls and legislation; currency fluctuations (including the US dollar, Australian dollar and Mexican Peso exchange rates); the Company’s ability to develop new reserves, including its ability to convert its resources into reserves and its mineral potential into resources or reserves; changes in its business strategy; changes in national and local governments; and political and economic uncertainties. Therefore, although the Company believes that the expectations reflected in such forward-looking statements are reasonable, the Company neither gives assurance that such expectations are accurate or guaranteed nor assumes any obligation to update the information contained therein, other than as required by the applicable law.</a:t>
            </a:r>
          </a:p>
        </p:txBody>
      </p:sp>
      <p:sp>
        <p:nvSpPr>
          <p:cNvPr id="30" name="object 3">
            <a:extLst>
              <a:ext uri="{FF2B5EF4-FFF2-40B4-BE49-F238E27FC236}">
                <a16:creationId xmlns:a16="http://schemas.microsoft.com/office/drawing/2014/main" id="{1932D1EC-AFF5-480C-AF35-2B12CFCB6ACD}"/>
              </a:ext>
            </a:extLst>
          </p:cNvPr>
          <p:cNvSpPr txBox="1">
            <a:spLocks noGrp="1"/>
          </p:cNvSpPr>
          <p:nvPr>
            <p:ph type="title"/>
          </p:nvPr>
        </p:nvSpPr>
        <p:spPr>
          <a:xfrm>
            <a:off x="516061" y="464127"/>
            <a:ext cx="7346950" cy="391160"/>
          </a:xfrm>
          <a:prstGeom prst="rect">
            <a:avLst/>
          </a:prstGeom>
        </p:spPr>
        <p:txBody>
          <a:bodyPr vert="horz" wrap="square" lIns="0" tIns="12700" rIns="0" bIns="0" rtlCol="0">
            <a:spAutoFit/>
          </a:bodyPr>
          <a:lstStyle/>
          <a:p>
            <a:pPr marL="12700">
              <a:lnSpc>
                <a:spcPct val="100000"/>
              </a:lnSpc>
              <a:spcBef>
                <a:spcPts val="545"/>
              </a:spcBef>
            </a:pPr>
            <a:r>
              <a:rPr spc="-5"/>
              <a:t>Disclaimer &amp; Competent Person Statement</a:t>
            </a:r>
          </a:p>
        </p:txBody>
      </p:sp>
    </p:spTree>
    <p:extLst>
      <p:ext uri="{BB962C8B-B14F-4D97-AF65-F5344CB8AC3E}">
        <p14:creationId xmlns:p14="http://schemas.microsoft.com/office/powerpoint/2010/main" val="312542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EB258003-5790-4542-A4BA-0FCFDD02FD69}"/>
              </a:ext>
            </a:extLst>
          </p:cNvPr>
          <p:cNvPicPr/>
          <p:nvPr/>
        </p:nvPicPr>
        <p:blipFill>
          <a:blip r:embed="rId4" cstate="email">
            <a:extLst>
              <a:ext uri="{28A0092B-C50C-407E-A947-70E740481C1C}">
                <a14:useLocalDpi xmlns:a14="http://schemas.microsoft.com/office/drawing/2010/main"/>
              </a:ext>
            </a:extLst>
          </a:blip>
          <a:stretch>
            <a:fillRect/>
          </a:stretch>
        </p:blipFill>
        <p:spPr>
          <a:xfrm>
            <a:off x="1218609" y="2921509"/>
            <a:ext cx="7027163" cy="3936491"/>
          </a:xfrm>
          <a:prstGeom prst="rect">
            <a:avLst/>
          </a:prstGeom>
        </p:spPr>
      </p:pic>
      <p:sp>
        <p:nvSpPr>
          <p:cNvPr id="17" name="object 2">
            <a:extLst>
              <a:ext uri="{FF2B5EF4-FFF2-40B4-BE49-F238E27FC236}">
                <a16:creationId xmlns:a16="http://schemas.microsoft.com/office/drawing/2014/main" id="{7184BBA7-3A7B-4245-A066-9008CAD7ADD1}"/>
              </a:ext>
            </a:extLst>
          </p:cNvPr>
          <p:cNvSpPr txBox="1">
            <a:spLocks noGrp="1"/>
          </p:cNvSpPr>
          <p:nvPr>
            <p:ph type="title"/>
          </p:nvPr>
        </p:nvSpPr>
        <p:spPr>
          <a:xfrm>
            <a:off x="-1875987" y="0"/>
            <a:ext cx="7893050" cy="439223"/>
          </a:xfrm>
          <a:prstGeom prst="rect">
            <a:avLst/>
          </a:prstGeom>
        </p:spPr>
        <p:txBody>
          <a:bodyPr vert="horz" wrap="square" lIns="0" tIns="69215" rIns="0" bIns="0" rtlCol="0" anchor="ctr">
            <a:spAutoFit/>
          </a:bodyPr>
          <a:lstStyle/>
          <a:p>
            <a:pPr marL="12700" algn="ctr">
              <a:lnSpc>
                <a:spcPct val="100000"/>
              </a:lnSpc>
              <a:spcBef>
                <a:spcPts val="545"/>
              </a:spcBef>
            </a:pPr>
            <a:r>
              <a:rPr lang="en-GB" spc="-5" dirty="0"/>
              <a:t>Elizabeth Hill UG Video</a:t>
            </a:r>
            <a:endParaRPr spc="-5" dirty="0"/>
          </a:p>
        </p:txBody>
      </p:sp>
      <p:sp>
        <p:nvSpPr>
          <p:cNvPr id="11" name="object 7">
            <a:extLst>
              <a:ext uri="{FF2B5EF4-FFF2-40B4-BE49-F238E27FC236}">
                <a16:creationId xmlns:a16="http://schemas.microsoft.com/office/drawing/2014/main" id="{20FF6FF8-CADD-42A2-A254-9B5FFE741278}"/>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20</a:t>
            </a:fld>
            <a:endParaRPr spc="-5">
              <a:solidFill>
                <a:srgbClr val="AA9F75"/>
              </a:solidFill>
            </a:endParaRPr>
          </a:p>
        </p:txBody>
      </p:sp>
      <p:pic>
        <p:nvPicPr>
          <p:cNvPr id="3" name="Online Media 2" title="Historic Footage of Elizabeth Hill Silver Mine">
            <a:hlinkClick r:id="" action="ppaction://media"/>
            <a:extLst>
              <a:ext uri="{FF2B5EF4-FFF2-40B4-BE49-F238E27FC236}">
                <a16:creationId xmlns:a16="http://schemas.microsoft.com/office/drawing/2014/main" id="{06D55D70-31AD-4BA5-AE4F-543C578ADEF4}"/>
              </a:ext>
            </a:extLst>
          </p:cNvPr>
          <p:cNvPicPr>
            <a:picLocks noRot="1" noChangeAspect="1"/>
          </p:cNvPicPr>
          <p:nvPr>
            <a:videoFile r:link="rId1"/>
          </p:nvPr>
        </p:nvPicPr>
        <p:blipFill>
          <a:blip r:embed="rId5"/>
          <a:stretch>
            <a:fillRect/>
          </a:stretch>
        </p:blipFill>
        <p:spPr>
          <a:xfrm>
            <a:off x="1931227" y="796953"/>
            <a:ext cx="7591112" cy="5693334"/>
          </a:xfrm>
          <a:prstGeom prst="rect">
            <a:avLst/>
          </a:prstGeom>
        </p:spPr>
      </p:pic>
    </p:spTree>
    <p:extLst>
      <p:ext uri="{BB962C8B-B14F-4D97-AF65-F5344CB8AC3E}">
        <p14:creationId xmlns:p14="http://schemas.microsoft.com/office/powerpoint/2010/main" val="3689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79623F4C-35FF-46EA-90C5-0E6934B9DE99}"/>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3" name="object 3"/>
          <p:cNvSpPr txBox="1">
            <a:spLocks noGrp="1"/>
          </p:cNvSpPr>
          <p:nvPr>
            <p:ph type="title"/>
          </p:nvPr>
        </p:nvSpPr>
        <p:spPr>
          <a:xfrm>
            <a:off x="516061" y="464127"/>
            <a:ext cx="7713539" cy="102848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a:t>ELIZABETH HILL (Silver, Copper, Nickel)</a:t>
            </a:r>
            <a:br>
              <a:rPr lang="en-GB" spc="-5"/>
            </a:br>
            <a:r>
              <a:rPr lang="en-GB" sz="1800" i="1" spc="-5">
                <a:solidFill>
                  <a:srgbClr val="9B4413"/>
                </a:solidFill>
                <a:latin typeface="Calibri"/>
                <a:cs typeface="Calibri"/>
              </a:rPr>
              <a:t>A previously producing, historic high-grade silver mine</a:t>
            </a:r>
            <a:br>
              <a:rPr kumimoji="0" lang="en-GB" sz="1800" b="0" i="1" u="none" strike="noStrike" kern="1200" cap="none" spc="0" normalizeH="0" baseline="0" noProof="0">
                <a:ln>
                  <a:noFill/>
                </a:ln>
                <a:solidFill>
                  <a:prstClr val="black"/>
                </a:solidFill>
                <a:effectLst/>
                <a:uLnTx/>
                <a:uFillTx/>
                <a:latin typeface="Calibri"/>
                <a:ea typeface="+mn-ea"/>
                <a:cs typeface="Calibri"/>
              </a:rPr>
            </a:br>
            <a:endParaRPr lang="en-GB" b="0" spc="600"/>
          </a:p>
        </p:txBody>
      </p:sp>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21</a:t>
            </a:fld>
            <a:endParaRPr spc="-5">
              <a:solidFill>
                <a:srgbClr val="AA9F75"/>
              </a:solidFill>
            </a:endParaRPr>
          </a:p>
        </p:txBody>
      </p:sp>
      <p:pic>
        <p:nvPicPr>
          <p:cNvPr id="6" name="Picture 5">
            <a:extLst>
              <a:ext uri="{FF2B5EF4-FFF2-40B4-BE49-F238E27FC236}">
                <a16:creationId xmlns:a16="http://schemas.microsoft.com/office/drawing/2014/main" id="{3B741512-C799-438C-BA0A-5AFB4E2510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9991" y="892728"/>
            <a:ext cx="4438231" cy="5035699"/>
          </a:xfrm>
          <a:prstGeom prst="rect">
            <a:avLst/>
          </a:prstGeom>
          <a:ln w="38100">
            <a:solidFill>
              <a:schemeClr val="tx1"/>
            </a:solidFill>
          </a:ln>
        </p:spPr>
      </p:pic>
      <p:sp>
        <p:nvSpPr>
          <p:cNvPr id="8" name="object 4">
            <a:extLst>
              <a:ext uri="{FF2B5EF4-FFF2-40B4-BE49-F238E27FC236}">
                <a16:creationId xmlns:a16="http://schemas.microsoft.com/office/drawing/2014/main" id="{F7B1D4A7-AC17-48A7-B650-A08CB38608F8}"/>
              </a:ext>
            </a:extLst>
          </p:cNvPr>
          <p:cNvSpPr txBox="1"/>
          <p:nvPr/>
        </p:nvSpPr>
        <p:spPr>
          <a:xfrm>
            <a:off x="516061" y="1219371"/>
            <a:ext cx="4938204" cy="5398914"/>
          </a:xfrm>
          <a:prstGeom prst="rect">
            <a:avLst/>
          </a:prstGeom>
        </p:spPr>
        <p:txBody>
          <a:bodyPr vert="horz" wrap="square" lIns="0" tIns="12700" rIns="0" bIns="0" rtlCol="0">
            <a:spAutoFit/>
          </a:bodyPr>
          <a:lstStyle/>
          <a:p>
            <a:pPr marL="241300" indent="-228600">
              <a:lnSpc>
                <a:spcPct val="100000"/>
              </a:lnSpc>
              <a:buClr>
                <a:srgbClr val="C7BA87"/>
              </a:buClr>
              <a:buFont typeface="Arial"/>
              <a:buChar char="•"/>
              <a:tabLst>
                <a:tab pos="240665" algn="l"/>
                <a:tab pos="241300" algn="l"/>
              </a:tabLst>
            </a:pPr>
            <a:r>
              <a:rPr lang="en-GB" sz="1400" dirty="0">
                <a:latin typeface="Verdana"/>
                <a:cs typeface="Verdana"/>
              </a:rPr>
              <a:t>Mined between 1998 and 2000, producing 1</a:t>
            </a:r>
            <a:r>
              <a:rPr sz="1400" dirty="0">
                <a:latin typeface="Verdana"/>
                <a:cs typeface="Verdana"/>
              </a:rPr>
              <a:t>.2</a:t>
            </a:r>
            <a:r>
              <a:rPr sz="1400" spc="-20" dirty="0">
                <a:latin typeface="Verdana"/>
                <a:cs typeface="Verdana"/>
              </a:rPr>
              <a:t> </a:t>
            </a:r>
            <a:r>
              <a:rPr sz="1400" dirty="0" err="1">
                <a:latin typeface="Verdana"/>
                <a:cs typeface="Verdana"/>
              </a:rPr>
              <a:t>Moz</a:t>
            </a:r>
            <a:r>
              <a:rPr sz="1400" spc="-20" dirty="0">
                <a:latin typeface="Verdana"/>
                <a:cs typeface="Verdana"/>
              </a:rPr>
              <a:t> </a:t>
            </a:r>
            <a:r>
              <a:rPr sz="1400" dirty="0">
                <a:latin typeface="Verdana"/>
                <a:cs typeface="Verdana"/>
              </a:rPr>
              <a:t>silver</a:t>
            </a:r>
            <a:r>
              <a:rPr sz="1400" spc="-35" dirty="0">
                <a:latin typeface="Verdana"/>
                <a:cs typeface="Verdana"/>
              </a:rPr>
              <a:t> </a:t>
            </a:r>
            <a:r>
              <a:rPr lang="en-GB" sz="1400" spc="-35" dirty="0">
                <a:latin typeface="Verdana"/>
                <a:cs typeface="Verdana"/>
              </a:rPr>
              <a:t>at </a:t>
            </a:r>
            <a:r>
              <a:rPr sz="1400" b="1" spc="-5" dirty="0">
                <a:latin typeface="Verdana"/>
                <a:cs typeface="Verdana"/>
              </a:rPr>
              <a:t>2,195</a:t>
            </a:r>
            <a:r>
              <a:rPr sz="1400" b="1" dirty="0">
                <a:latin typeface="Verdana"/>
                <a:cs typeface="Verdana"/>
              </a:rPr>
              <a:t> g/t</a:t>
            </a:r>
            <a:r>
              <a:rPr sz="1400" b="1" spc="-40" dirty="0">
                <a:latin typeface="Verdana"/>
                <a:cs typeface="Verdana"/>
              </a:rPr>
              <a:t> </a:t>
            </a:r>
            <a:r>
              <a:rPr sz="1400" b="1" dirty="0">
                <a:latin typeface="Verdana"/>
                <a:cs typeface="Verdana"/>
              </a:rPr>
              <a:t>Ag</a:t>
            </a:r>
            <a:r>
              <a:rPr sz="1400" b="1" spc="-25" dirty="0">
                <a:latin typeface="Verdana"/>
                <a:cs typeface="Verdana"/>
              </a:rPr>
              <a:t> </a:t>
            </a:r>
            <a:r>
              <a:rPr sz="1400" b="1" dirty="0">
                <a:latin typeface="Verdana"/>
                <a:cs typeface="Verdana"/>
              </a:rPr>
              <a:t>(70.24</a:t>
            </a:r>
            <a:r>
              <a:rPr sz="1400" b="1" spc="-15" dirty="0">
                <a:latin typeface="Verdana"/>
                <a:cs typeface="Verdana"/>
              </a:rPr>
              <a:t> </a:t>
            </a:r>
            <a:r>
              <a:rPr sz="1400" b="1" dirty="0">
                <a:latin typeface="Verdana"/>
                <a:cs typeface="Verdana"/>
              </a:rPr>
              <a:t>Oz/t</a:t>
            </a:r>
            <a:r>
              <a:rPr sz="1400" b="1" spc="-20" dirty="0">
                <a:latin typeface="Verdana"/>
                <a:cs typeface="Verdana"/>
              </a:rPr>
              <a:t> </a:t>
            </a:r>
            <a:r>
              <a:rPr sz="1400" b="1" dirty="0">
                <a:latin typeface="Verdana"/>
                <a:cs typeface="Verdana"/>
              </a:rPr>
              <a:t>Ag)</a:t>
            </a:r>
            <a:endParaRPr lang="en-GB" sz="1400" b="1" dirty="0">
              <a:latin typeface="Verdana"/>
              <a:cs typeface="Verdana"/>
            </a:endParaRPr>
          </a:p>
          <a:p>
            <a:pPr marL="241300" indent="-228600">
              <a:lnSpc>
                <a:spcPct val="100000"/>
              </a:lnSpc>
              <a:buClr>
                <a:srgbClr val="C7BA87"/>
              </a:buClr>
              <a:buFont typeface="Arial"/>
              <a:buChar char="•"/>
              <a:tabLst>
                <a:tab pos="240665" algn="l"/>
                <a:tab pos="241300" algn="l"/>
              </a:tabLst>
            </a:pPr>
            <a:endParaRPr sz="1400" dirty="0">
              <a:latin typeface="Verdana"/>
              <a:cs typeface="Verdana"/>
            </a:endParaRPr>
          </a:p>
          <a:p>
            <a:pPr marL="241300" indent="-228600">
              <a:lnSpc>
                <a:spcPct val="100000"/>
              </a:lnSpc>
              <a:buClr>
                <a:srgbClr val="C7BA87"/>
              </a:buClr>
              <a:buFont typeface="Arial"/>
              <a:buChar char="•"/>
              <a:tabLst>
                <a:tab pos="240665" algn="l"/>
                <a:tab pos="241300" algn="l"/>
              </a:tabLst>
            </a:pPr>
            <a:r>
              <a:rPr lang="en-GB" sz="1400" dirty="0">
                <a:latin typeface="Verdana"/>
                <a:cs typeface="Verdana"/>
              </a:rPr>
              <a:t>Produced a significant number of nuggets including the </a:t>
            </a:r>
            <a:r>
              <a:rPr lang="en-GB" sz="1400" b="1" dirty="0">
                <a:latin typeface="Verdana"/>
                <a:cs typeface="Verdana"/>
              </a:rPr>
              <a:t>largest ever silver nugget found in Australia at 145kg</a:t>
            </a:r>
          </a:p>
          <a:p>
            <a:pPr marL="241300" indent="-228600">
              <a:lnSpc>
                <a:spcPct val="100000"/>
              </a:lnSpc>
              <a:buClr>
                <a:srgbClr val="C7BA87"/>
              </a:buClr>
              <a:buFont typeface="Arial"/>
              <a:buChar char="•"/>
              <a:tabLst>
                <a:tab pos="240665" algn="l"/>
                <a:tab pos="241300" algn="l"/>
              </a:tabLst>
            </a:pPr>
            <a:endParaRPr lang="en-GB" sz="1400" dirty="0">
              <a:latin typeface="Verdana"/>
              <a:cs typeface="Verdana"/>
            </a:endParaRPr>
          </a:p>
          <a:p>
            <a:pPr marL="241300" marR="368300" indent="-228600">
              <a:lnSpc>
                <a:spcPct val="100000"/>
              </a:lnSpc>
              <a:buClr>
                <a:srgbClr val="C7BA87"/>
              </a:buClr>
              <a:buFont typeface="Arial"/>
              <a:buChar char="•"/>
              <a:tabLst>
                <a:tab pos="240665" algn="l"/>
                <a:tab pos="241300" algn="l"/>
              </a:tabLst>
            </a:pPr>
            <a:r>
              <a:rPr sz="1400" dirty="0">
                <a:latin typeface="Verdana"/>
                <a:cs typeface="Verdana"/>
              </a:rPr>
              <a:t>Pre</a:t>
            </a:r>
            <a:r>
              <a:rPr sz="1400" spc="-15" dirty="0">
                <a:latin typeface="Verdana"/>
                <a:cs typeface="Verdana"/>
              </a:rPr>
              <a:t> </a:t>
            </a:r>
            <a:r>
              <a:rPr sz="1400" spc="-5" dirty="0">
                <a:latin typeface="Verdana"/>
                <a:cs typeface="Verdana"/>
              </a:rPr>
              <a:t>JORC</a:t>
            </a:r>
            <a:r>
              <a:rPr sz="1400" spc="-10" dirty="0">
                <a:latin typeface="Verdana"/>
                <a:cs typeface="Verdana"/>
              </a:rPr>
              <a:t> </a:t>
            </a:r>
            <a:r>
              <a:rPr sz="1400" dirty="0">
                <a:latin typeface="Verdana"/>
                <a:cs typeface="Verdana"/>
              </a:rPr>
              <a:t>Compliant</a:t>
            </a:r>
            <a:r>
              <a:rPr sz="1400" spc="-40" dirty="0">
                <a:latin typeface="Verdana"/>
                <a:cs typeface="Verdana"/>
              </a:rPr>
              <a:t> </a:t>
            </a:r>
            <a:r>
              <a:rPr sz="1400" spc="-5" dirty="0">
                <a:latin typeface="Verdana"/>
                <a:cs typeface="Verdana"/>
              </a:rPr>
              <a:t>Resource</a:t>
            </a:r>
            <a:r>
              <a:rPr sz="1400" spc="-25" dirty="0">
                <a:latin typeface="Verdana"/>
                <a:cs typeface="Verdana"/>
              </a:rPr>
              <a:t> </a:t>
            </a:r>
            <a:r>
              <a:rPr sz="1400" dirty="0">
                <a:latin typeface="Verdana"/>
                <a:cs typeface="Verdana"/>
              </a:rPr>
              <a:t>of</a:t>
            </a:r>
            <a:r>
              <a:rPr sz="1400" spc="-15" dirty="0">
                <a:latin typeface="Verdana"/>
                <a:cs typeface="Verdana"/>
              </a:rPr>
              <a:t> </a:t>
            </a:r>
            <a:r>
              <a:rPr sz="1400" dirty="0">
                <a:latin typeface="Verdana"/>
                <a:cs typeface="Verdana"/>
              </a:rPr>
              <a:t>4.05</a:t>
            </a:r>
            <a:r>
              <a:rPr sz="1400" spc="-20" dirty="0">
                <a:latin typeface="Verdana"/>
                <a:cs typeface="Verdana"/>
              </a:rPr>
              <a:t> </a:t>
            </a:r>
            <a:r>
              <a:rPr sz="1400" dirty="0" err="1">
                <a:latin typeface="Verdana"/>
                <a:cs typeface="Verdana"/>
              </a:rPr>
              <a:t>Moz</a:t>
            </a:r>
            <a:r>
              <a:rPr sz="1400" spc="-20" dirty="0">
                <a:latin typeface="Verdana"/>
                <a:cs typeface="Verdana"/>
              </a:rPr>
              <a:t> </a:t>
            </a:r>
            <a:r>
              <a:rPr sz="1400" dirty="0">
                <a:latin typeface="Verdana"/>
                <a:cs typeface="Verdana"/>
              </a:rPr>
              <a:t>Ag </a:t>
            </a:r>
            <a:r>
              <a:rPr sz="1400" spc="-5" dirty="0">
                <a:latin typeface="Verdana"/>
                <a:cs typeface="Verdana"/>
              </a:rPr>
              <a:t>at </a:t>
            </a:r>
            <a:r>
              <a:rPr sz="1400" spc="-480" dirty="0">
                <a:latin typeface="Verdana"/>
                <a:cs typeface="Verdana"/>
              </a:rPr>
              <a:t> </a:t>
            </a:r>
            <a:r>
              <a:rPr sz="1400" dirty="0">
                <a:latin typeface="Verdana"/>
                <a:cs typeface="Verdana"/>
              </a:rPr>
              <a:t>greater</a:t>
            </a:r>
            <a:r>
              <a:rPr sz="1400" spc="-20" dirty="0">
                <a:latin typeface="Verdana"/>
                <a:cs typeface="Verdana"/>
              </a:rPr>
              <a:t> </a:t>
            </a:r>
            <a:r>
              <a:rPr sz="1400" spc="-5" dirty="0">
                <a:latin typeface="Verdana"/>
                <a:cs typeface="Verdana"/>
              </a:rPr>
              <a:t>than</a:t>
            </a:r>
            <a:r>
              <a:rPr sz="1400" spc="-15" dirty="0">
                <a:latin typeface="Verdana"/>
                <a:cs typeface="Verdana"/>
              </a:rPr>
              <a:t> </a:t>
            </a:r>
            <a:r>
              <a:rPr sz="1400" spc="-5" dirty="0">
                <a:latin typeface="Verdana"/>
                <a:cs typeface="Verdana"/>
              </a:rPr>
              <a:t>200</a:t>
            </a:r>
            <a:r>
              <a:rPr sz="1400" spc="-20" dirty="0">
                <a:latin typeface="Verdana"/>
                <a:cs typeface="Verdana"/>
              </a:rPr>
              <a:t> </a:t>
            </a:r>
            <a:r>
              <a:rPr sz="1400" dirty="0">
                <a:latin typeface="Verdana"/>
                <a:cs typeface="Verdana"/>
              </a:rPr>
              <a:t>g/t</a:t>
            </a:r>
            <a:r>
              <a:rPr sz="1400" spc="-10" dirty="0">
                <a:latin typeface="Verdana"/>
                <a:cs typeface="Verdana"/>
              </a:rPr>
              <a:t> </a:t>
            </a:r>
            <a:r>
              <a:rPr sz="1400" dirty="0">
                <a:latin typeface="Verdana"/>
                <a:cs typeface="Verdana"/>
              </a:rPr>
              <a:t>Ag</a:t>
            </a:r>
          </a:p>
          <a:p>
            <a:pPr marL="12700" marR="290830">
              <a:lnSpc>
                <a:spcPct val="100000"/>
              </a:lnSpc>
              <a:buClr>
                <a:srgbClr val="C7BA87"/>
              </a:buClr>
              <a:tabLst>
                <a:tab pos="240665" algn="l"/>
                <a:tab pos="241300" algn="l"/>
              </a:tabLst>
            </a:pPr>
            <a:endParaRPr sz="1400" dirty="0">
              <a:latin typeface="Verdana"/>
              <a:cs typeface="Verdana"/>
            </a:endParaRPr>
          </a:p>
          <a:p>
            <a:pPr marL="241300" marR="5080" indent="-228600">
              <a:lnSpc>
                <a:spcPct val="100000"/>
              </a:lnSpc>
              <a:buClr>
                <a:srgbClr val="C7BA87"/>
              </a:buClr>
              <a:buFont typeface="Arial"/>
              <a:buChar char="•"/>
              <a:tabLst>
                <a:tab pos="240665" algn="l"/>
                <a:tab pos="241300" algn="l"/>
              </a:tabLst>
            </a:pPr>
            <a:r>
              <a:rPr sz="1400" dirty="0">
                <a:latin typeface="Verdana"/>
                <a:cs typeface="Verdana"/>
              </a:rPr>
              <a:t>Surface</a:t>
            </a:r>
            <a:r>
              <a:rPr sz="1400" spc="-30" dirty="0">
                <a:latin typeface="Verdana"/>
                <a:cs typeface="Verdana"/>
              </a:rPr>
              <a:t> </a:t>
            </a:r>
            <a:r>
              <a:rPr sz="1400" dirty="0">
                <a:latin typeface="Verdana"/>
                <a:cs typeface="Verdana"/>
              </a:rPr>
              <a:t>resource</a:t>
            </a:r>
            <a:r>
              <a:rPr sz="1400" spc="-25" dirty="0">
                <a:latin typeface="Verdana"/>
                <a:cs typeface="Verdana"/>
              </a:rPr>
              <a:t> </a:t>
            </a:r>
            <a:r>
              <a:rPr sz="1400" spc="-5" dirty="0">
                <a:latin typeface="Verdana"/>
                <a:cs typeface="Verdana"/>
              </a:rPr>
              <a:t>and</a:t>
            </a:r>
            <a:r>
              <a:rPr sz="1400" dirty="0">
                <a:latin typeface="Verdana"/>
                <a:cs typeface="Verdana"/>
              </a:rPr>
              <a:t> depth</a:t>
            </a:r>
            <a:r>
              <a:rPr sz="1400" spc="-20" dirty="0">
                <a:latin typeface="Verdana"/>
                <a:cs typeface="Verdana"/>
              </a:rPr>
              <a:t> </a:t>
            </a:r>
            <a:r>
              <a:rPr sz="1400" dirty="0">
                <a:latin typeface="Verdana"/>
                <a:cs typeface="Verdana"/>
              </a:rPr>
              <a:t>extension</a:t>
            </a:r>
            <a:r>
              <a:rPr sz="1400" spc="-40" dirty="0">
                <a:latin typeface="Verdana"/>
                <a:cs typeface="Verdana"/>
              </a:rPr>
              <a:t> </a:t>
            </a:r>
            <a:r>
              <a:rPr sz="1400" dirty="0">
                <a:latin typeface="Verdana"/>
                <a:cs typeface="Verdana"/>
              </a:rPr>
              <a:t>of</a:t>
            </a:r>
            <a:r>
              <a:rPr sz="1400" spc="-15" dirty="0">
                <a:latin typeface="Verdana"/>
                <a:cs typeface="Verdana"/>
              </a:rPr>
              <a:t> </a:t>
            </a:r>
            <a:r>
              <a:rPr sz="1400" spc="-5" dirty="0">
                <a:latin typeface="Verdana"/>
                <a:cs typeface="Verdana"/>
              </a:rPr>
              <a:t>high-grade </a:t>
            </a:r>
            <a:r>
              <a:rPr sz="1400" spc="-480" dirty="0">
                <a:latin typeface="Verdana"/>
                <a:cs typeface="Verdana"/>
              </a:rPr>
              <a:t> </a:t>
            </a:r>
            <a:r>
              <a:rPr sz="1400" spc="-5" dirty="0">
                <a:latin typeface="Verdana"/>
                <a:cs typeface="Verdana"/>
              </a:rPr>
              <a:t>mineralization</a:t>
            </a:r>
            <a:r>
              <a:rPr sz="1400" spc="-40" dirty="0">
                <a:latin typeface="Verdana"/>
                <a:cs typeface="Verdana"/>
              </a:rPr>
              <a:t> </a:t>
            </a:r>
            <a:r>
              <a:rPr sz="1400" dirty="0">
                <a:latin typeface="Verdana"/>
                <a:cs typeface="Verdana"/>
              </a:rPr>
              <a:t>below</a:t>
            </a:r>
            <a:r>
              <a:rPr sz="1400" spc="-20" dirty="0">
                <a:latin typeface="Verdana"/>
                <a:cs typeface="Verdana"/>
              </a:rPr>
              <a:t> </a:t>
            </a:r>
            <a:r>
              <a:rPr sz="1400" spc="-5" dirty="0">
                <a:latin typeface="Verdana"/>
                <a:cs typeface="Verdana"/>
              </a:rPr>
              <a:t>100</a:t>
            </a:r>
            <a:r>
              <a:rPr sz="1400" spc="-10" dirty="0">
                <a:latin typeface="Verdana"/>
                <a:cs typeface="Verdana"/>
              </a:rPr>
              <a:t> </a:t>
            </a:r>
            <a:r>
              <a:rPr sz="1400" dirty="0">
                <a:latin typeface="Verdana"/>
                <a:cs typeface="Verdana"/>
              </a:rPr>
              <a:t>meters</a:t>
            </a:r>
            <a:r>
              <a:rPr sz="1400" spc="-20" dirty="0">
                <a:latin typeface="Verdana"/>
                <a:cs typeface="Verdana"/>
              </a:rPr>
              <a:t> </a:t>
            </a:r>
            <a:r>
              <a:rPr sz="1400" spc="-5" dirty="0">
                <a:latin typeface="Verdana"/>
                <a:cs typeface="Verdana"/>
              </a:rPr>
              <a:t>untested</a:t>
            </a:r>
            <a:endParaRPr lang="en-US" sz="1400" spc="-5" dirty="0">
              <a:latin typeface="Verdana"/>
              <a:cs typeface="Verdana"/>
            </a:endParaRPr>
          </a:p>
          <a:p>
            <a:pPr marL="241300" marR="5080" indent="-228600">
              <a:lnSpc>
                <a:spcPct val="100000"/>
              </a:lnSpc>
              <a:buClr>
                <a:srgbClr val="C7BA87"/>
              </a:buClr>
              <a:buFont typeface="Arial"/>
              <a:buChar char="•"/>
              <a:tabLst>
                <a:tab pos="240665" algn="l"/>
                <a:tab pos="241300" algn="l"/>
              </a:tabLst>
            </a:pPr>
            <a:endParaRPr lang="en-GB" sz="1400" spc="-5" dirty="0">
              <a:latin typeface="Verdana"/>
              <a:cs typeface="Verdana"/>
            </a:endParaRPr>
          </a:p>
          <a:p>
            <a:pPr marL="241300" marR="5080" indent="-228600">
              <a:lnSpc>
                <a:spcPct val="100000"/>
              </a:lnSpc>
              <a:buClr>
                <a:srgbClr val="C7BA87"/>
              </a:buClr>
              <a:buFont typeface="Arial"/>
              <a:buChar char="•"/>
              <a:tabLst>
                <a:tab pos="240665" algn="l"/>
                <a:tab pos="241300" algn="l"/>
              </a:tabLst>
            </a:pPr>
            <a:r>
              <a:rPr lang="en-GB" sz="1400" spc="-5" dirty="0">
                <a:latin typeface="Verdana"/>
                <a:cs typeface="Verdana"/>
              </a:rPr>
              <a:t>Copper, Nickel, Cobalt halo around silver orebody never properly tested</a:t>
            </a:r>
            <a:endParaRPr sz="1400" dirty="0">
              <a:latin typeface="Verdana"/>
              <a:cs typeface="Verdana"/>
            </a:endParaRPr>
          </a:p>
          <a:p>
            <a:pPr marL="241300" marR="253365" indent="-228600">
              <a:lnSpc>
                <a:spcPct val="100000"/>
              </a:lnSpc>
              <a:buClr>
                <a:srgbClr val="C7BA87"/>
              </a:buClr>
              <a:buFont typeface="Arial"/>
              <a:buChar char="•"/>
              <a:tabLst>
                <a:tab pos="240665" algn="l"/>
                <a:tab pos="241300" algn="l"/>
              </a:tabLst>
            </a:pPr>
            <a:endParaRPr lang="en-GB" sz="1400" spc="-5" dirty="0">
              <a:latin typeface="Verdana"/>
              <a:cs typeface="Verdana"/>
            </a:endParaRPr>
          </a:p>
          <a:p>
            <a:pPr marL="241300" marR="253365" indent="-228600">
              <a:lnSpc>
                <a:spcPct val="100000"/>
              </a:lnSpc>
              <a:buClr>
                <a:srgbClr val="C7BA87"/>
              </a:buClr>
              <a:buFont typeface="Arial"/>
              <a:buChar char="•"/>
              <a:tabLst>
                <a:tab pos="240665" algn="l"/>
                <a:tab pos="241300" algn="l"/>
              </a:tabLst>
            </a:pPr>
            <a:r>
              <a:rPr sz="1400" spc="-5" dirty="0">
                <a:latin typeface="Verdana"/>
                <a:cs typeface="Verdana"/>
              </a:rPr>
              <a:t>Several surface </a:t>
            </a:r>
            <a:r>
              <a:rPr sz="1400" dirty="0">
                <a:latin typeface="Verdana"/>
                <a:cs typeface="Verdana"/>
              </a:rPr>
              <a:t>robust anomalies </a:t>
            </a:r>
            <a:r>
              <a:rPr sz="1400" spc="-5" dirty="0">
                <a:latin typeface="Verdana"/>
                <a:cs typeface="Verdana"/>
              </a:rPr>
              <a:t>untested </a:t>
            </a:r>
            <a:r>
              <a:rPr sz="1400" spc="-5" dirty="0">
                <a:latin typeface="Verdana"/>
              </a:rPr>
              <a:t>within the Mining License</a:t>
            </a:r>
            <a:endParaRPr lang="en-GB" sz="1400" spc="-5" dirty="0">
              <a:latin typeface="Verdana"/>
            </a:endParaRPr>
          </a:p>
          <a:p>
            <a:pPr marL="241300" marR="253365" indent="-228600">
              <a:lnSpc>
                <a:spcPct val="100000"/>
              </a:lnSpc>
              <a:buClr>
                <a:srgbClr val="C7BA87"/>
              </a:buClr>
              <a:buFont typeface="Arial"/>
              <a:buChar char="•"/>
              <a:tabLst>
                <a:tab pos="240665" algn="l"/>
                <a:tab pos="241300" algn="l"/>
              </a:tabLst>
            </a:pPr>
            <a:endParaRPr lang="en-GB" sz="1400" spc="-5" dirty="0">
              <a:latin typeface="Verdana"/>
            </a:endParaRPr>
          </a:p>
          <a:p>
            <a:pPr marL="241300" marR="253365" indent="-228600">
              <a:buClr>
                <a:srgbClr val="C7BA87"/>
              </a:buClr>
              <a:buFont typeface="Arial"/>
              <a:buChar char="•"/>
              <a:tabLst>
                <a:tab pos="240665" algn="l"/>
                <a:tab pos="241300" algn="l"/>
              </a:tabLst>
            </a:pPr>
            <a:r>
              <a:rPr lang="en-GB" sz="1400" spc="-5" dirty="0">
                <a:latin typeface="Verdana"/>
              </a:rPr>
              <a:t>Opening up of underground workings to access re-entry potential imminent</a:t>
            </a:r>
          </a:p>
          <a:p>
            <a:pPr marL="241300" marR="253365" indent="-228600">
              <a:lnSpc>
                <a:spcPct val="100000"/>
              </a:lnSpc>
              <a:buClr>
                <a:srgbClr val="C7BA87"/>
              </a:buClr>
              <a:buFont typeface="Arial"/>
              <a:buChar char="•"/>
              <a:tabLst>
                <a:tab pos="240665" algn="l"/>
                <a:tab pos="241300" algn="l"/>
              </a:tabLst>
            </a:pPr>
            <a:endParaRPr lang="en-GB" sz="1400" spc="-5" dirty="0">
              <a:latin typeface="Verdana"/>
            </a:endParaRPr>
          </a:p>
          <a:p>
            <a:pPr marL="241300" marR="253365" indent="-228600">
              <a:lnSpc>
                <a:spcPct val="100000"/>
              </a:lnSpc>
              <a:buClr>
                <a:srgbClr val="C7BA87"/>
              </a:buClr>
              <a:buFont typeface="Arial"/>
              <a:buChar char="•"/>
              <a:tabLst>
                <a:tab pos="240665" algn="l"/>
                <a:tab pos="241300" algn="l"/>
              </a:tabLst>
            </a:pPr>
            <a:r>
              <a:rPr lang="en-GB" sz="1400" spc="-5" dirty="0">
                <a:latin typeface="Verdana"/>
              </a:rPr>
              <a:t>Excellent location only 40km south of Karratha, regional centre</a:t>
            </a:r>
          </a:p>
          <a:p>
            <a:pPr marL="241300" marR="253365" indent="-228600">
              <a:lnSpc>
                <a:spcPct val="100000"/>
              </a:lnSpc>
              <a:buClr>
                <a:srgbClr val="C7BA87"/>
              </a:buClr>
              <a:buFont typeface="Arial"/>
              <a:buChar char="•"/>
              <a:tabLst>
                <a:tab pos="240665" algn="l"/>
                <a:tab pos="241300" algn="l"/>
              </a:tabLst>
            </a:pPr>
            <a:endParaRPr lang="en-GB" sz="1400" dirty="0">
              <a:highlight>
                <a:srgbClr val="FFFF00"/>
              </a:highlight>
              <a:latin typeface="Verdana"/>
              <a:cs typeface="Verdana"/>
            </a:endParaRPr>
          </a:p>
        </p:txBody>
      </p:sp>
      <p:sp>
        <p:nvSpPr>
          <p:cNvPr id="10" name="object 6">
            <a:extLst>
              <a:ext uri="{FF2B5EF4-FFF2-40B4-BE49-F238E27FC236}">
                <a16:creationId xmlns:a16="http://schemas.microsoft.com/office/drawing/2014/main" id="{BB4B4344-1603-4807-858F-C117D0C5F612}"/>
              </a:ext>
            </a:extLst>
          </p:cNvPr>
          <p:cNvSpPr txBox="1"/>
          <p:nvPr/>
        </p:nvSpPr>
        <p:spPr>
          <a:xfrm>
            <a:off x="6332966" y="5965272"/>
            <a:ext cx="4532279" cy="555921"/>
          </a:xfrm>
          <a:prstGeom prst="rect">
            <a:avLst/>
          </a:prstGeom>
          <a:solidFill>
            <a:srgbClr val="C7BA87">
              <a:alpha val="76863"/>
            </a:srgbClr>
          </a:solidFill>
        </p:spPr>
        <p:txBody>
          <a:bodyPr vert="horz" wrap="square" lIns="0" tIns="1905" rIns="0" bIns="0" rtlCol="0">
            <a:spAutoFit/>
          </a:bodyPr>
          <a:lstStyle/>
          <a:p>
            <a:pPr algn="ctr">
              <a:defRPr/>
            </a:pPr>
            <a:endParaRPr lang="en-GB" sz="1200" b="1" spc="-5">
              <a:solidFill>
                <a:srgbClr val="252525"/>
              </a:solidFill>
              <a:latin typeface="Verdana"/>
            </a:endParaRPr>
          </a:p>
          <a:p>
            <a:pPr algn="ctr">
              <a:defRPr/>
            </a:pPr>
            <a:endParaRPr lang="en-GB" sz="1200" b="1" spc="-5">
              <a:solidFill>
                <a:srgbClr val="252525"/>
              </a:solidFill>
              <a:latin typeface="Verdana"/>
            </a:endParaRPr>
          </a:p>
          <a:p>
            <a:pPr algn="ctr">
              <a:defRPr/>
            </a:pPr>
            <a:endParaRPr lang="en-GB" sz="1200" b="1" spc="-5">
              <a:solidFill>
                <a:srgbClr val="252525"/>
              </a:solidFill>
              <a:latin typeface="Verdana"/>
            </a:endParaRPr>
          </a:p>
        </p:txBody>
      </p:sp>
      <p:sp>
        <p:nvSpPr>
          <p:cNvPr id="11" name="object 9">
            <a:extLst>
              <a:ext uri="{FF2B5EF4-FFF2-40B4-BE49-F238E27FC236}">
                <a16:creationId xmlns:a16="http://schemas.microsoft.com/office/drawing/2014/main" id="{841B32ED-9DCB-4448-9B5F-566A77E20630}"/>
              </a:ext>
            </a:extLst>
          </p:cNvPr>
          <p:cNvSpPr txBox="1"/>
          <p:nvPr/>
        </p:nvSpPr>
        <p:spPr>
          <a:xfrm>
            <a:off x="6356478" y="6052154"/>
            <a:ext cx="4532279" cy="382156"/>
          </a:xfrm>
          <a:prstGeom prst="rect">
            <a:avLst/>
          </a:prstGeom>
        </p:spPr>
        <p:txBody>
          <a:bodyPr vert="horz" wrap="square" lIns="0" tIns="12700" rIns="0" bIns="0" rtlCol="0">
            <a:spAutoFit/>
          </a:bodyPr>
          <a:lstStyle/>
          <a:p>
            <a:pPr algn="ctr">
              <a:defRPr/>
            </a:pPr>
            <a:r>
              <a:rPr lang="en-GB" sz="1200" b="1" spc="-5">
                <a:solidFill>
                  <a:srgbClr val="252525"/>
                </a:solidFill>
                <a:latin typeface="Verdana"/>
              </a:rPr>
              <a:t>Elizabeth Hill Silver Mine</a:t>
            </a:r>
            <a:br>
              <a:rPr lang="en-GB" sz="1200" b="1" spc="-5">
                <a:solidFill>
                  <a:srgbClr val="252525"/>
                </a:solidFill>
                <a:latin typeface="Verdana"/>
              </a:rPr>
            </a:br>
            <a:r>
              <a:rPr lang="en-GB" sz="1200" b="1" spc="-5">
                <a:solidFill>
                  <a:srgbClr val="252525"/>
                </a:solidFill>
                <a:latin typeface="Verdana"/>
              </a:rPr>
              <a:t>N-S Schematic Cross Section</a:t>
            </a:r>
          </a:p>
        </p:txBody>
      </p:sp>
      <p:sp>
        <p:nvSpPr>
          <p:cNvPr id="12" name="TextBox 11">
            <a:extLst>
              <a:ext uri="{FF2B5EF4-FFF2-40B4-BE49-F238E27FC236}">
                <a16:creationId xmlns:a16="http://schemas.microsoft.com/office/drawing/2014/main" id="{9C97A5C4-3BDC-4B07-A1AE-3756DC2A926D}"/>
              </a:ext>
            </a:extLst>
          </p:cNvPr>
          <p:cNvSpPr txBox="1"/>
          <p:nvPr/>
        </p:nvSpPr>
        <p:spPr>
          <a:xfrm>
            <a:off x="667060" y="6433477"/>
            <a:ext cx="5971865" cy="230832"/>
          </a:xfrm>
          <a:prstGeom prst="rect">
            <a:avLst/>
          </a:prstGeom>
          <a:noFill/>
        </p:spPr>
        <p:txBody>
          <a:bodyPr wrap="square" rtlCol="0">
            <a:spAutoFit/>
          </a:bodyPr>
          <a:lstStyle/>
          <a:p>
            <a:r>
              <a:rPr lang="en-US" sz="900" i="1" dirty="0"/>
              <a:t>Supporting RNS: </a:t>
            </a:r>
            <a:r>
              <a:rPr lang="en-US" sz="900" dirty="0"/>
              <a:t>Completion of Strategic Silver Tenement Acquisition &amp; Silver Projects Update</a:t>
            </a:r>
            <a:endParaRPr lang="en-GB" sz="900"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2">
            <a:extLst>
              <a:ext uri="{FF2B5EF4-FFF2-40B4-BE49-F238E27FC236}">
                <a16:creationId xmlns:a16="http://schemas.microsoft.com/office/drawing/2014/main" id="{F3CEA654-56E7-4A3F-8165-CF7B63D1AD63}"/>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grpSp>
        <p:nvGrpSpPr>
          <p:cNvPr id="6" name="Group 5">
            <a:extLst>
              <a:ext uri="{FF2B5EF4-FFF2-40B4-BE49-F238E27FC236}">
                <a16:creationId xmlns:a16="http://schemas.microsoft.com/office/drawing/2014/main" id="{8743EA35-11BC-42D7-BFFC-6E4F173490A2}"/>
              </a:ext>
            </a:extLst>
          </p:cNvPr>
          <p:cNvGrpSpPr/>
          <p:nvPr/>
        </p:nvGrpSpPr>
        <p:grpSpPr>
          <a:xfrm>
            <a:off x="625270" y="417250"/>
            <a:ext cx="10161099" cy="6073037"/>
            <a:chOff x="-1905000" y="-914400"/>
            <a:chExt cx="12496800" cy="6861563"/>
          </a:xfrm>
        </p:grpSpPr>
        <p:pic>
          <p:nvPicPr>
            <p:cNvPr id="5" name="Picture 4" descr="Map&#10;&#10;Description automatically generated">
              <a:extLst>
                <a:ext uri="{FF2B5EF4-FFF2-40B4-BE49-F238E27FC236}">
                  <a16:creationId xmlns:a16="http://schemas.microsoft.com/office/drawing/2014/main" id="{9926177F-AD1E-43F0-B8FF-57BE44FE867C}"/>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1905000" y="-914400"/>
              <a:ext cx="12496800" cy="6861563"/>
            </a:xfrm>
            <a:prstGeom prst="rect">
              <a:avLst/>
            </a:prstGeom>
            <a:ln w="38100">
              <a:solidFill>
                <a:schemeClr val="tx1"/>
              </a:solidFill>
            </a:ln>
          </p:spPr>
        </p:pic>
        <p:sp>
          <p:nvSpPr>
            <p:cNvPr id="3" name="Rectangle 2">
              <a:extLst>
                <a:ext uri="{FF2B5EF4-FFF2-40B4-BE49-F238E27FC236}">
                  <a16:creationId xmlns:a16="http://schemas.microsoft.com/office/drawing/2014/main" id="{544C2F53-8598-4E57-97BF-9A4194D55372}"/>
                </a:ext>
              </a:extLst>
            </p:cNvPr>
            <p:cNvSpPr/>
            <p:nvPr/>
          </p:nvSpPr>
          <p:spPr>
            <a:xfrm>
              <a:off x="8305800" y="4918364"/>
              <a:ext cx="1600200" cy="83127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22</a:t>
            </a:fld>
            <a:endParaRPr kumimoji="0" sz="1000" b="1" i="0" u="none" strike="noStrike" kern="1200" cap="none" spc="-5" normalizeH="0" baseline="0" noProof="0">
              <a:ln>
                <a:noFill/>
              </a:ln>
              <a:solidFill>
                <a:srgbClr val="AA9F75"/>
              </a:solidFill>
              <a:effectLst/>
              <a:uLnTx/>
              <a:uFillTx/>
              <a:latin typeface="Verdana"/>
              <a:ea typeface="+mn-ea"/>
            </a:endParaRPr>
          </a:p>
        </p:txBody>
      </p:sp>
    </p:spTree>
    <p:extLst>
      <p:ext uri="{BB962C8B-B14F-4D97-AF65-F5344CB8AC3E}">
        <p14:creationId xmlns:p14="http://schemas.microsoft.com/office/powerpoint/2010/main" val="1636308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2">
            <a:extLst>
              <a:ext uri="{FF2B5EF4-FFF2-40B4-BE49-F238E27FC236}">
                <a16:creationId xmlns:a16="http://schemas.microsoft.com/office/drawing/2014/main" id="{F3CEA654-56E7-4A3F-8165-CF7B63D1AD63}"/>
              </a:ext>
            </a:extLst>
          </p:cNvPr>
          <p:cNvPicPr/>
          <p:nvPr/>
        </p:nvPicPr>
        <p:blipFill>
          <a:blip r:embed="rId2" cstate="email">
            <a:extLst>
              <a:ext uri="{28A0092B-C50C-407E-A947-70E740481C1C}">
                <a14:useLocalDpi xmlns:a14="http://schemas.microsoft.com/office/drawing/2010/main"/>
              </a:ext>
            </a:extLst>
          </a:blip>
          <a:stretch>
            <a:fillRect/>
          </a:stretch>
        </p:blipFill>
        <p:spPr>
          <a:xfrm>
            <a:off x="5164837" y="2875790"/>
            <a:ext cx="7027163" cy="3936491"/>
          </a:xfrm>
          <a:prstGeom prst="rect">
            <a:avLst/>
          </a:prstGeom>
        </p:spPr>
      </p:pic>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23</a:t>
            </a:fld>
            <a:endParaRPr kumimoji="0" sz="1000" b="1" i="0" u="none" strike="noStrike" kern="1200" cap="none" spc="-5" normalizeH="0" baseline="0" noProof="0">
              <a:ln>
                <a:noFill/>
              </a:ln>
              <a:solidFill>
                <a:srgbClr val="AA9F75"/>
              </a:solidFill>
              <a:effectLst/>
              <a:uLnTx/>
              <a:uFillTx/>
              <a:latin typeface="Verdana"/>
              <a:ea typeface="+mn-ea"/>
            </a:endParaRPr>
          </a:p>
        </p:txBody>
      </p:sp>
      <p:pic>
        <p:nvPicPr>
          <p:cNvPr id="9" name="Picture 8">
            <a:extLst>
              <a:ext uri="{FF2B5EF4-FFF2-40B4-BE49-F238E27FC236}">
                <a16:creationId xmlns:a16="http://schemas.microsoft.com/office/drawing/2014/main" id="{310D1060-0BFD-4B83-94FD-1C9DF8BA07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557" y="909000"/>
            <a:ext cx="4804013" cy="5040000"/>
          </a:xfrm>
          <a:prstGeom prst="rect">
            <a:avLst/>
          </a:prstGeom>
          <a:ln w="38100">
            <a:solidFill>
              <a:schemeClr val="tx1"/>
            </a:solidFill>
          </a:ln>
        </p:spPr>
      </p:pic>
      <p:sp>
        <p:nvSpPr>
          <p:cNvPr id="10" name="TextBox 9">
            <a:extLst>
              <a:ext uri="{FF2B5EF4-FFF2-40B4-BE49-F238E27FC236}">
                <a16:creationId xmlns:a16="http://schemas.microsoft.com/office/drawing/2014/main" id="{5ACFA2D4-5A97-4674-A680-9D79D1C9539E}"/>
              </a:ext>
            </a:extLst>
          </p:cNvPr>
          <p:cNvSpPr txBox="1"/>
          <p:nvPr/>
        </p:nvSpPr>
        <p:spPr>
          <a:xfrm>
            <a:off x="7538406" y="3167390"/>
            <a:ext cx="4163319" cy="523220"/>
          </a:xfrm>
          <a:prstGeom prst="rect">
            <a:avLst/>
          </a:prstGeom>
          <a:noFill/>
        </p:spPr>
        <p:txBody>
          <a:bodyPr wrap="none" rtlCol="0">
            <a:spAutoFit/>
          </a:bodyPr>
          <a:lstStyle/>
          <a:p>
            <a:pPr algn="ctr"/>
            <a:r>
              <a:rPr lang="en-US" sz="1400" b="1">
                <a:latin typeface="Verdana" panose="020B0604030504040204" pitchFamily="34" charset="0"/>
                <a:ea typeface="Verdana" panose="020B0604030504040204" pitchFamily="34" charset="0"/>
              </a:rPr>
              <a:t>Conquest Prospect surface sample with</a:t>
            </a:r>
          </a:p>
          <a:p>
            <a:pPr algn="ctr"/>
            <a:r>
              <a:rPr lang="en-US" sz="1400" b="1">
                <a:latin typeface="Verdana" panose="020B0604030504040204" pitchFamily="34" charset="0"/>
                <a:ea typeface="Verdana" panose="020B0604030504040204" pitchFamily="34" charset="0"/>
              </a:rPr>
              <a:t>pervasive azurite inclusions</a:t>
            </a:r>
            <a:endParaRPr lang="en-GB" sz="1400" b="1">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4575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2">
            <a:extLst>
              <a:ext uri="{FF2B5EF4-FFF2-40B4-BE49-F238E27FC236}">
                <a16:creationId xmlns:a16="http://schemas.microsoft.com/office/drawing/2014/main" id="{F3CEA654-56E7-4A3F-8165-CF7B63D1AD63}"/>
              </a:ext>
            </a:extLst>
          </p:cNvPr>
          <p:cNvPicPr/>
          <p:nvPr/>
        </p:nvPicPr>
        <p:blipFill>
          <a:blip r:embed="rId2" cstate="email">
            <a:extLst>
              <a:ext uri="{28A0092B-C50C-407E-A947-70E740481C1C}">
                <a14:useLocalDpi xmlns:a14="http://schemas.microsoft.com/office/drawing/2010/main"/>
              </a:ext>
            </a:extLst>
          </a:blip>
          <a:stretch>
            <a:fillRect/>
          </a:stretch>
        </p:blipFill>
        <p:spPr>
          <a:xfrm>
            <a:off x="5164837" y="2875790"/>
            <a:ext cx="7027163" cy="3936491"/>
          </a:xfrm>
          <a:prstGeom prst="rect">
            <a:avLst/>
          </a:prstGeom>
        </p:spPr>
      </p:pic>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24</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10" name="TextBox 9">
            <a:extLst>
              <a:ext uri="{FF2B5EF4-FFF2-40B4-BE49-F238E27FC236}">
                <a16:creationId xmlns:a16="http://schemas.microsoft.com/office/drawing/2014/main" id="{5ACFA2D4-5A97-4674-A680-9D79D1C9539E}"/>
              </a:ext>
            </a:extLst>
          </p:cNvPr>
          <p:cNvSpPr txBox="1"/>
          <p:nvPr/>
        </p:nvSpPr>
        <p:spPr>
          <a:xfrm>
            <a:off x="7514823" y="3059668"/>
            <a:ext cx="4410347" cy="738664"/>
          </a:xfrm>
          <a:prstGeom prst="rect">
            <a:avLst/>
          </a:prstGeom>
          <a:noFill/>
        </p:spPr>
        <p:txBody>
          <a:bodyPr wrap="square" rtlCol="0">
            <a:spAutoFit/>
          </a:bodyPr>
          <a:lstStyle/>
          <a:p>
            <a:pPr algn="ctr"/>
            <a:r>
              <a:rPr lang="en-US" sz="1400" b="1">
                <a:latin typeface="Verdana" panose="020B0604030504040204" pitchFamily="34" charset="0"/>
                <a:ea typeface="Verdana" panose="020B0604030504040204" pitchFamily="34" charset="0"/>
              </a:rPr>
              <a:t>Sample of ore from Low Grade </a:t>
            </a:r>
          </a:p>
          <a:p>
            <a:pPr algn="ctr"/>
            <a:r>
              <a:rPr lang="en-US" sz="1400" b="1">
                <a:latin typeface="Verdana" panose="020B0604030504040204" pitchFamily="34" charset="0"/>
                <a:ea typeface="Verdana" panose="020B0604030504040204" pitchFamily="34" charset="0"/>
              </a:rPr>
              <a:t>waste dump at Elizabeth Hill </a:t>
            </a:r>
          </a:p>
          <a:p>
            <a:pPr algn="ctr"/>
            <a:r>
              <a:rPr lang="en-US" sz="1400" b="1">
                <a:latin typeface="Verdana" panose="020B0604030504040204" pitchFamily="34" charset="0"/>
                <a:ea typeface="Verdana" panose="020B0604030504040204" pitchFamily="34" charset="0"/>
              </a:rPr>
              <a:t>containing silver and </a:t>
            </a:r>
            <a:r>
              <a:rPr lang="en-US" sz="1400" b="1" err="1">
                <a:latin typeface="Verdana" panose="020B0604030504040204" pitchFamily="34" charset="0"/>
                <a:ea typeface="Verdana" panose="020B0604030504040204" pitchFamily="34" charset="0"/>
              </a:rPr>
              <a:t>sulphides</a:t>
            </a:r>
            <a:endParaRPr lang="en-GB" sz="1400" b="1">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2D010B6B-5F42-49BC-A751-13818B618E2C}"/>
              </a:ext>
            </a:extLst>
          </p:cNvPr>
          <p:cNvPicPr>
            <a:picLocks noChangeAspect="1"/>
          </p:cNvPicPr>
          <p:nvPr/>
        </p:nvPicPr>
        <p:blipFill>
          <a:blip r:embed="rId3"/>
          <a:stretch>
            <a:fillRect/>
          </a:stretch>
        </p:blipFill>
        <p:spPr>
          <a:xfrm>
            <a:off x="483957" y="1049784"/>
            <a:ext cx="6720000" cy="5040000"/>
          </a:xfrm>
          <a:prstGeom prst="rect">
            <a:avLst/>
          </a:prstGeom>
          <a:ln w="38100">
            <a:solidFill>
              <a:schemeClr val="tx1"/>
            </a:solidFill>
          </a:ln>
        </p:spPr>
      </p:pic>
    </p:spTree>
    <p:extLst>
      <p:ext uri="{BB962C8B-B14F-4D97-AF65-F5344CB8AC3E}">
        <p14:creationId xmlns:p14="http://schemas.microsoft.com/office/powerpoint/2010/main" val="174184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2">
            <a:extLst>
              <a:ext uri="{FF2B5EF4-FFF2-40B4-BE49-F238E27FC236}">
                <a16:creationId xmlns:a16="http://schemas.microsoft.com/office/drawing/2014/main" id="{F3CEA654-56E7-4A3F-8165-CF7B63D1AD63}"/>
              </a:ext>
            </a:extLst>
          </p:cNvPr>
          <p:cNvPicPr/>
          <p:nvPr/>
        </p:nvPicPr>
        <p:blipFill>
          <a:blip r:embed="rId2" cstate="email">
            <a:extLst>
              <a:ext uri="{28A0092B-C50C-407E-A947-70E740481C1C}">
                <a14:useLocalDpi xmlns:a14="http://schemas.microsoft.com/office/drawing/2010/main"/>
              </a:ext>
            </a:extLst>
          </a:blip>
          <a:stretch>
            <a:fillRect/>
          </a:stretch>
        </p:blipFill>
        <p:spPr>
          <a:xfrm>
            <a:off x="5164837" y="2875790"/>
            <a:ext cx="7027163" cy="3936491"/>
          </a:xfrm>
          <a:prstGeom prst="rect">
            <a:avLst/>
          </a:prstGeom>
        </p:spPr>
      </p:pic>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25</a:t>
            </a:fld>
            <a:endParaRPr kumimoji="0" sz="1000" b="1" i="0" u="none" strike="noStrike" kern="1200" cap="none" spc="-5" normalizeH="0" baseline="0" noProof="0">
              <a:ln>
                <a:noFill/>
              </a:ln>
              <a:solidFill>
                <a:srgbClr val="AA9F75"/>
              </a:solidFill>
              <a:effectLst/>
              <a:uLnTx/>
              <a:uFillTx/>
              <a:latin typeface="Verdana"/>
              <a:ea typeface="+mn-ea"/>
            </a:endParaRPr>
          </a:p>
        </p:txBody>
      </p:sp>
      <p:pic>
        <p:nvPicPr>
          <p:cNvPr id="3" name="Picture 2">
            <a:extLst>
              <a:ext uri="{FF2B5EF4-FFF2-40B4-BE49-F238E27FC236}">
                <a16:creationId xmlns:a16="http://schemas.microsoft.com/office/drawing/2014/main" id="{31753D35-7485-4389-82E1-D135A2831A24}"/>
              </a:ext>
            </a:extLst>
          </p:cNvPr>
          <p:cNvPicPr>
            <a:picLocks noChangeAspect="1"/>
          </p:cNvPicPr>
          <p:nvPr/>
        </p:nvPicPr>
        <p:blipFill>
          <a:blip r:embed="rId3"/>
          <a:stretch>
            <a:fillRect/>
          </a:stretch>
        </p:blipFill>
        <p:spPr>
          <a:xfrm>
            <a:off x="267719" y="1371421"/>
            <a:ext cx="11656562" cy="4115157"/>
          </a:xfrm>
          <a:prstGeom prst="rect">
            <a:avLst/>
          </a:prstGeom>
        </p:spPr>
      </p:pic>
      <p:sp>
        <p:nvSpPr>
          <p:cNvPr id="8" name="TextBox 7">
            <a:extLst>
              <a:ext uri="{FF2B5EF4-FFF2-40B4-BE49-F238E27FC236}">
                <a16:creationId xmlns:a16="http://schemas.microsoft.com/office/drawing/2014/main" id="{6C0043EC-D68F-4A3F-82B4-4F57AA28A939}"/>
              </a:ext>
            </a:extLst>
          </p:cNvPr>
          <p:cNvSpPr txBox="1"/>
          <p:nvPr/>
        </p:nvSpPr>
        <p:spPr>
          <a:xfrm>
            <a:off x="2416206" y="5758648"/>
            <a:ext cx="7723589" cy="307777"/>
          </a:xfrm>
          <a:prstGeom prst="rect">
            <a:avLst/>
          </a:prstGeom>
          <a:noFill/>
        </p:spPr>
        <p:txBody>
          <a:bodyPr wrap="none" rtlCol="0">
            <a:spAutoFit/>
          </a:bodyPr>
          <a:lstStyle/>
          <a:p>
            <a:r>
              <a:rPr lang="en-US" sz="1400" b="1">
                <a:solidFill>
                  <a:prstClr val="black"/>
                </a:solidFill>
                <a:latin typeface="Verdana" panose="020B0604030504040204" pitchFamily="34" charset="0"/>
                <a:ea typeface="Verdana" panose="020B0604030504040204" pitchFamily="34" charset="0"/>
              </a:rPr>
              <a:t>Diamond Hole EHDD001, Tray 2, 5.5 – 8.7m, 1.4% silver on pXRF at 6.4m  </a:t>
            </a:r>
            <a:endParaRPr lang="en-GB" sz="1400" b="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494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69043-5EEC-4625-9B9D-FDD533106588}"/>
              </a:ext>
            </a:extLst>
          </p:cNvPr>
          <p:cNvPicPr>
            <a:picLocks noChangeAspect="1"/>
          </p:cNvPicPr>
          <p:nvPr/>
        </p:nvPicPr>
        <p:blipFill>
          <a:blip r:embed="rId2"/>
          <a:stretch>
            <a:fillRect/>
          </a:stretch>
        </p:blipFill>
        <p:spPr>
          <a:xfrm>
            <a:off x="501713" y="909000"/>
            <a:ext cx="7306001" cy="5040000"/>
          </a:xfrm>
          <a:prstGeom prst="rect">
            <a:avLst/>
          </a:prstGeom>
          <a:ln w="38100">
            <a:solidFill>
              <a:schemeClr val="tx1"/>
            </a:solidFill>
          </a:ln>
        </p:spPr>
      </p:pic>
      <p:pic>
        <p:nvPicPr>
          <p:cNvPr id="15" name="object 2">
            <a:extLst>
              <a:ext uri="{FF2B5EF4-FFF2-40B4-BE49-F238E27FC236}">
                <a16:creationId xmlns:a16="http://schemas.microsoft.com/office/drawing/2014/main" id="{F3CEA654-56E7-4A3F-8165-CF7B63D1AD63}"/>
              </a:ext>
            </a:extLst>
          </p:cNvPr>
          <p:cNvPicPr/>
          <p:nvPr/>
        </p:nvPicPr>
        <p:blipFill>
          <a:blip r:embed="rId3" cstate="email">
            <a:extLst>
              <a:ext uri="{28A0092B-C50C-407E-A947-70E740481C1C}">
                <a14:useLocalDpi xmlns:a14="http://schemas.microsoft.com/office/drawing/2010/main"/>
              </a:ext>
            </a:extLst>
          </a:blip>
          <a:stretch>
            <a:fillRect/>
          </a:stretch>
        </p:blipFill>
        <p:spPr>
          <a:xfrm>
            <a:off x="5164837" y="2875790"/>
            <a:ext cx="7027163" cy="3936491"/>
          </a:xfrm>
          <a:prstGeom prst="rect">
            <a:avLst/>
          </a:prstGeom>
        </p:spPr>
      </p:pic>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26</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10" name="TextBox 9">
            <a:extLst>
              <a:ext uri="{FF2B5EF4-FFF2-40B4-BE49-F238E27FC236}">
                <a16:creationId xmlns:a16="http://schemas.microsoft.com/office/drawing/2014/main" id="{5ACFA2D4-5A97-4674-A680-9D79D1C9539E}"/>
              </a:ext>
            </a:extLst>
          </p:cNvPr>
          <p:cNvSpPr txBox="1"/>
          <p:nvPr/>
        </p:nvSpPr>
        <p:spPr>
          <a:xfrm>
            <a:off x="7514823" y="3059668"/>
            <a:ext cx="4410347" cy="1169551"/>
          </a:xfrm>
          <a:prstGeom prst="rect">
            <a:avLst/>
          </a:prstGeom>
          <a:noFill/>
        </p:spPr>
        <p:txBody>
          <a:bodyPr wrap="square" rtlCol="0">
            <a:spAutoFit/>
          </a:bodyPr>
          <a:lstStyle/>
          <a:p>
            <a:pPr algn="ctr"/>
            <a:r>
              <a:rPr lang="en-US" sz="1400" b="1">
                <a:latin typeface="Verdana" panose="020B0604030504040204" pitchFamily="34" charset="0"/>
                <a:ea typeface="Verdana" panose="020B0604030504040204" pitchFamily="34" charset="0"/>
              </a:rPr>
              <a:t>Hole EHDD003, 24m depth, </a:t>
            </a:r>
          </a:p>
          <a:p>
            <a:pPr algn="ctr"/>
            <a:r>
              <a:rPr lang="en-US" sz="1400" b="1">
                <a:latin typeface="Verdana" panose="020B0604030504040204" pitchFamily="34" charset="0"/>
                <a:ea typeface="Verdana" panose="020B0604030504040204" pitchFamily="34" charset="0"/>
              </a:rPr>
              <a:t>Native silver and </a:t>
            </a:r>
            <a:r>
              <a:rPr lang="en-US" sz="1400" b="1" err="1">
                <a:latin typeface="Verdana" panose="020B0604030504040204" pitchFamily="34" charset="0"/>
                <a:ea typeface="Verdana" panose="020B0604030504040204" pitchFamily="34" charset="0"/>
              </a:rPr>
              <a:t>sulphides</a:t>
            </a:r>
            <a:r>
              <a:rPr lang="en-US" sz="1400" b="1">
                <a:latin typeface="Verdana" panose="020B0604030504040204" pitchFamily="34" charset="0"/>
                <a:ea typeface="Verdana" panose="020B0604030504040204" pitchFamily="34" charset="0"/>
              </a:rPr>
              <a:t> in </a:t>
            </a:r>
          </a:p>
          <a:p>
            <a:pPr algn="ctr"/>
            <a:r>
              <a:rPr lang="en-US" sz="1400" b="1">
                <a:latin typeface="Verdana" panose="020B0604030504040204" pitchFamily="34" charset="0"/>
                <a:ea typeface="Verdana" panose="020B0604030504040204" pitchFamily="34" charset="0"/>
              </a:rPr>
              <a:t>Veining and dissemination, </a:t>
            </a:r>
          </a:p>
          <a:p>
            <a:pPr algn="ctr"/>
            <a:r>
              <a:rPr lang="en-US" sz="1400" b="1">
                <a:latin typeface="Verdana" panose="020B0604030504040204" pitchFamily="34" charset="0"/>
                <a:ea typeface="Verdana" panose="020B0604030504040204" pitchFamily="34" charset="0"/>
              </a:rPr>
              <a:t>2,300 g/t Ag reading on </a:t>
            </a:r>
            <a:r>
              <a:rPr lang="en-US" sz="1400" b="1" err="1">
                <a:latin typeface="Verdana" panose="020B0604030504040204" pitchFamily="34" charset="0"/>
                <a:ea typeface="Verdana" panose="020B0604030504040204" pitchFamily="34" charset="0"/>
              </a:rPr>
              <a:t>pXRF</a:t>
            </a:r>
            <a:endParaRPr lang="en-US" sz="1400" b="1">
              <a:latin typeface="Verdana" panose="020B0604030504040204" pitchFamily="34" charset="0"/>
              <a:ea typeface="Verdana" panose="020B0604030504040204" pitchFamily="34" charset="0"/>
            </a:endParaRPr>
          </a:p>
          <a:p>
            <a:pPr algn="ctr"/>
            <a:r>
              <a:rPr lang="en-US" sz="1400" b="1">
                <a:latin typeface="Verdana" panose="020B0604030504040204" pitchFamily="34" charset="0"/>
                <a:ea typeface="Verdana" panose="020B0604030504040204" pitchFamily="34" charset="0"/>
              </a:rPr>
              <a:t>End of hole 1.5 % silver reading</a:t>
            </a:r>
          </a:p>
        </p:txBody>
      </p:sp>
    </p:spTree>
    <p:extLst>
      <p:ext uri="{BB962C8B-B14F-4D97-AF65-F5344CB8AC3E}">
        <p14:creationId xmlns:p14="http://schemas.microsoft.com/office/powerpoint/2010/main" val="101309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2">
            <a:extLst>
              <a:ext uri="{FF2B5EF4-FFF2-40B4-BE49-F238E27FC236}">
                <a16:creationId xmlns:a16="http://schemas.microsoft.com/office/drawing/2014/main" id="{F3CEA654-56E7-4A3F-8165-CF7B63D1AD63}"/>
              </a:ext>
            </a:extLst>
          </p:cNvPr>
          <p:cNvPicPr/>
          <p:nvPr/>
        </p:nvPicPr>
        <p:blipFill>
          <a:blip r:embed="rId2" cstate="email">
            <a:extLst>
              <a:ext uri="{28A0092B-C50C-407E-A947-70E740481C1C}">
                <a14:useLocalDpi xmlns:a14="http://schemas.microsoft.com/office/drawing/2010/main"/>
              </a:ext>
            </a:extLst>
          </a:blip>
          <a:stretch>
            <a:fillRect/>
          </a:stretch>
        </p:blipFill>
        <p:spPr>
          <a:xfrm>
            <a:off x="5164837" y="2875790"/>
            <a:ext cx="7027163" cy="3936491"/>
          </a:xfrm>
          <a:prstGeom prst="rect">
            <a:avLst/>
          </a:prstGeom>
        </p:spPr>
      </p:pic>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27</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10" name="TextBox 9">
            <a:extLst>
              <a:ext uri="{FF2B5EF4-FFF2-40B4-BE49-F238E27FC236}">
                <a16:creationId xmlns:a16="http://schemas.microsoft.com/office/drawing/2014/main" id="{5ACFA2D4-5A97-4674-A680-9D79D1C9539E}"/>
              </a:ext>
            </a:extLst>
          </p:cNvPr>
          <p:cNvSpPr txBox="1"/>
          <p:nvPr/>
        </p:nvSpPr>
        <p:spPr>
          <a:xfrm>
            <a:off x="7514823" y="3059668"/>
            <a:ext cx="4410347" cy="1169551"/>
          </a:xfrm>
          <a:prstGeom prst="rect">
            <a:avLst/>
          </a:prstGeom>
          <a:noFill/>
        </p:spPr>
        <p:txBody>
          <a:bodyPr wrap="square" rtlCol="0">
            <a:spAutoFit/>
          </a:bodyPr>
          <a:lstStyle/>
          <a:p>
            <a:pPr algn="ctr"/>
            <a:r>
              <a:rPr lang="en-US" sz="1400" b="1">
                <a:latin typeface="Verdana" panose="020B0604030504040204" pitchFamily="34" charset="0"/>
                <a:ea typeface="Verdana" panose="020B0604030504040204" pitchFamily="34" charset="0"/>
              </a:rPr>
              <a:t>EHDD004 at 91.7m</a:t>
            </a:r>
          </a:p>
          <a:p>
            <a:pPr algn="ctr"/>
            <a:r>
              <a:rPr lang="en-US" sz="1400" b="1" err="1">
                <a:latin typeface="Verdana" panose="020B0604030504040204" pitchFamily="34" charset="0"/>
                <a:ea typeface="Verdana" panose="020B0604030504040204" pitchFamily="34" charset="0"/>
              </a:rPr>
              <a:t>pXRF</a:t>
            </a:r>
            <a:r>
              <a:rPr lang="en-US" sz="1400" b="1">
                <a:latin typeface="Verdana" panose="020B0604030504040204" pitchFamily="34" charset="0"/>
                <a:ea typeface="Verdana" panose="020B0604030504040204" pitchFamily="34" charset="0"/>
              </a:rPr>
              <a:t> readings include:</a:t>
            </a:r>
          </a:p>
          <a:p>
            <a:pPr algn="ctr"/>
            <a:r>
              <a:rPr lang="en-US" sz="1400" b="1">
                <a:latin typeface="Verdana" panose="020B0604030504040204" pitchFamily="34" charset="0"/>
                <a:ea typeface="Verdana" panose="020B0604030504040204" pitchFamily="34" charset="0"/>
              </a:rPr>
              <a:t>2.8 % Nickel</a:t>
            </a:r>
          </a:p>
          <a:p>
            <a:pPr algn="ctr"/>
            <a:r>
              <a:rPr lang="en-US" sz="1400" b="1">
                <a:latin typeface="Verdana" panose="020B0604030504040204" pitchFamily="34" charset="0"/>
                <a:ea typeface="Verdana" panose="020B0604030504040204" pitchFamily="34" charset="0"/>
              </a:rPr>
              <a:t>0.2 % Cobalt</a:t>
            </a:r>
          </a:p>
          <a:p>
            <a:pPr algn="ctr"/>
            <a:r>
              <a:rPr lang="en-US" sz="1400" b="1">
                <a:latin typeface="Verdana" panose="020B0604030504040204" pitchFamily="34" charset="0"/>
                <a:ea typeface="Verdana" panose="020B0604030504040204" pitchFamily="34" charset="0"/>
              </a:rPr>
              <a:t>0.2 % Copper</a:t>
            </a:r>
          </a:p>
        </p:txBody>
      </p:sp>
      <p:pic>
        <p:nvPicPr>
          <p:cNvPr id="2" name="Picture 1">
            <a:extLst>
              <a:ext uri="{FF2B5EF4-FFF2-40B4-BE49-F238E27FC236}">
                <a16:creationId xmlns:a16="http://schemas.microsoft.com/office/drawing/2014/main" id="{1EC827F9-D9A7-4E3A-A731-B3C04BD0BA49}"/>
              </a:ext>
            </a:extLst>
          </p:cNvPr>
          <p:cNvPicPr>
            <a:picLocks noChangeAspect="1"/>
          </p:cNvPicPr>
          <p:nvPr/>
        </p:nvPicPr>
        <p:blipFill>
          <a:blip r:embed="rId3"/>
          <a:stretch>
            <a:fillRect/>
          </a:stretch>
        </p:blipFill>
        <p:spPr>
          <a:xfrm>
            <a:off x="603682" y="1005630"/>
            <a:ext cx="6720000" cy="5040000"/>
          </a:xfrm>
          <a:prstGeom prst="rect">
            <a:avLst/>
          </a:prstGeom>
          <a:ln w="38100">
            <a:solidFill>
              <a:schemeClr val="tx1"/>
            </a:solidFill>
          </a:ln>
        </p:spPr>
      </p:pic>
    </p:spTree>
    <p:extLst>
      <p:ext uri="{BB962C8B-B14F-4D97-AF65-F5344CB8AC3E}">
        <p14:creationId xmlns:p14="http://schemas.microsoft.com/office/powerpoint/2010/main" val="302271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6B626-7A18-466B-84E9-00E3F00A613B}"/>
              </a:ext>
            </a:extLst>
          </p:cNvPr>
          <p:cNvPicPr>
            <a:picLocks noChangeAspect="1"/>
          </p:cNvPicPr>
          <p:nvPr/>
        </p:nvPicPr>
        <p:blipFill>
          <a:blip r:embed="rId2"/>
          <a:stretch>
            <a:fillRect/>
          </a:stretch>
        </p:blipFill>
        <p:spPr>
          <a:xfrm>
            <a:off x="578715" y="909000"/>
            <a:ext cx="6751898" cy="5040000"/>
          </a:xfrm>
          <a:prstGeom prst="rect">
            <a:avLst/>
          </a:prstGeom>
          <a:ln w="38100">
            <a:solidFill>
              <a:schemeClr val="tx1"/>
            </a:solidFill>
          </a:ln>
        </p:spPr>
      </p:pic>
      <p:pic>
        <p:nvPicPr>
          <p:cNvPr id="15" name="object 2">
            <a:extLst>
              <a:ext uri="{FF2B5EF4-FFF2-40B4-BE49-F238E27FC236}">
                <a16:creationId xmlns:a16="http://schemas.microsoft.com/office/drawing/2014/main" id="{F3CEA654-56E7-4A3F-8165-CF7B63D1AD63}"/>
              </a:ext>
            </a:extLst>
          </p:cNvPr>
          <p:cNvPicPr/>
          <p:nvPr/>
        </p:nvPicPr>
        <p:blipFill>
          <a:blip r:embed="rId3" cstate="email">
            <a:extLst>
              <a:ext uri="{28A0092B-C50C-407E-A947-70E740481C1C}">
                <a14:useLocalDpi xmlns:a14="http://schemas.microsoft.com/office/drawing/2010/main"/>
              </a:ext>
            </a:extLst>
          </a:blip>
          <a:stretch>
            <a:fillRect/>
          </a:stretch>
        </p:blipFill>
        <p:spPr>
          <a:xfrm>
            <a:off x="5164837" y="2875790"/>
            <a:ext cx="7027163" cy="3936491"/>
          </a:xfrm>
          <a:prstGeom prst="rect">
            <a:avLst/>
          </a:prstGeom>
        </p:spPr>
      </p:pic>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28</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10" name="TextBox 9">
            <a:extLst>
              <a:ext uri="{FF2B5EF4-FFF2-40B4-BE49-F238E27FC236}">
                <a16:creationId xmlns:a16="http://schemas.microsoft.com/office/drawing/2014/main" id="{5ACFA2D4-5A97-4674-A680-9D79D1C9539E}"/>
              </a:ext>
            </a:extLst>
          </p:cNvPr>
          <p:cNvSpPr txBox="1"/>
          <p:nvPr/>
        </p:nvSpPr>
        <p:spPr>
          <a:xfrm>
            <a:off x="7514823" y="3059668"/>
            <a:ext cx="4410347" cy="1169551"/>
          </a:xfrm>
          <a:prstGeom prst="rect">
            <a:avLst/>
          </a:prstGeom>
          <a:noFill/>
        </p:spPr>
        <p:txBody>
          <a:bodyPr wrap="square" rtlCol="0">
            <a:spAutoFit/>
          </a:bodyPr>
          <a:lstStyle/>
          <a:p>
            <a:pPr algn="ctr"/>
            <a:r>
              <a:rPr lang="en-US" sz="1400" b="1">
                <a:latin typeface="Verdana" panose="020B0604030504040204" pitchFamily="34" charset="0"/>
                <a:ea typeface="Verdana" panose="020B0604030504040204" pitchFamily="34" charset="0"/>
              </a:rPr>
              <a:t>EHDD004 at 87.6m</a:t>
            </a:r>
          </a:p>
          <a:p>
            <a:pPr algn="ctr"/>
            <a:r>
              <a:rPr lang="en-US" sz="1400" b="1" err="1">
                <a:latin typeface="Verdana" panose="020B0604030504040204" pitchFamily="34" charset="0"/>
                <a:ea typeface="Verdana" panose="020B0604030504040204" pitchFamily="34" charset="0"/>
              </a:rPr>
              <a:t>pXRF</a:t>
            </a:r>
            <a:r>
              <a:rPr lang="en-US" sz="1400" b="1">
                <a:latin typeface="Verdana" panose="020B0604030504040204" pitchFamily="34" charset="0"/>
                <a:ea typeface="Verdana" panose="020B0604030504040204" pitchFamily="34" charset="0"/>
              </a:rPr>
              <a:t> readings include:</a:t>
            </a:r>
          </a:p>
          <a:p>
            <a:pPr algn="ctr"/>
            <a:r>
              <a:rPr lang="en-US" sz="1400" b="1">
                <a:latin typeface="Verdana" panose="020B0604030504040204" pitchFamily="34" charset="0"/>
                <a:ea typeface="Verdana" panose="020B0604030504040204" pitchFamily="34" charset="0"/>
              </a:rPr>
              <a:t>0.75% Nickel</a:t>
            </a:r>
          </a:p>
          <a:p>
            <a:pPr algn="ctr"/>
            <a:r>
              <a:rPr lang="en-US" sz="1400" b="1">
                <a:latin typeface="Verdana" panose="020B0604030504040204" pitchFamily="34" charset="0"/>
                <a:ea typeface="Verdana" panose="020B0604030504040204" pitchFamily="34" charset="0"/>
              </a:rPr>
              <a:t>0.6% Copper</a:t>
            </a:r>
          </a:p>
          <a:p>
            <a:pPr algn="ctr"/>
            <a:r>
              <a:rPr lang="en-US" sz="1400" b="1">
                <a:latin typeface="Verdana" panose="020B0604030504040204" pitchFamily="34" charset="0"/>
                <a:ea typeface="Verdana" panose="020B0604030504040204" pitchFamily="34" charset="0"/>
              </a:rPr>
              <a:t>390 g/t Cobalt</a:t>
            </a:r>
          </a:p>
        </p:txBody>
      </p:sp>
    </p:spTree>
    <p:extLst>
      <p:ext uri="{BB962C8B-B14F-4D97-AF65-F5344CB8AC3E}">
        <p14:creationId xmlns:p14="http://schemas.microsoft.com/office/powerpoint/2010/main" val="358265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5BA1D3-03FC-4A1E-8248-59A2EF3F3011}"/>
              </a:ext>
            </a:extLst>
          </p:cNvPr>
          <p:cNvPicPr>
            <a:picLocks noChangeAspect="1"/>
          </p:cNvPicPr>
          <p:nvPr/>
        </p:nvPicPr>
        <p:blipFill>
          <a:blip r:embed="rId2"/>
          <a:stretch>
            <a:fillRect/>
          </a:stretch>
        </p:blipFill>
        <p:spPr>
          <a:xfrm>
            <a:off x="639261" y="1062888"/>
            <a:ext cx="6723216" cy="5040000"/>
          </a:xfrm>
          <a:prstGeom prst="rect">
            <a:avLst/>
          </a:prstGeom>
          <a:ln w="38100">
            <a:solidFill>
              <a:schemeClr val="tx1"/>
            </a:solidFill>
          </a:ln>
        </p:spPr>
      </p:pic>
      <p:pic>
        <p:nvPicPr>
          <p:cNvPr id="15" name="object 2">
            <a:extLst>
              <a:ext uri="{FF2B5EF4-FFF2-40B4-BE49-F238E27FC236}">
                <a16:creationId xmlns:a16="http://schemas.microsoft.com/office/drawing/2014/main" id="{F3CEA654-56E7-4A3F-8165-CF7B63D1AD63}"/>
              </a:ext>
            </a:extLst>
          </p:cNvPr>
          <p:cNvPicPr/>
          <p:nvPr/>
        </p:nvPicPr>
        <p:blipFill>
          <a:blip r:embed="rId3" cstate="email">
            <a:extLst>
              <a:ext uri="{28A0092B-C50C-407E-A947-70E740481C1C}">
                <a14:useLocalDpi xmlns:a14="http://schemas.microsoft.com/office/drawing/2010/main"/>
              </a:ext>
            </a:extLst>
          </a:blip>
          <a:stretch>
            <a:fillRect/>
          </a:stretch>
        </p:blipFill>
        <p:spPr>
          <a:xfrm>
            <a:off x="5164837" y="2875790"/>
            <a:ext cx="7027163" cy="3936491"/>
          </a:xfrm>
          <a:prstGeom prst="rect">
            <a:avLst/>
          </a:prstGeom>
        </p:spPr>
      </p:pic>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29</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10" name="TextBox 9">
            <a:extLst>
              <a:ext uri="{FF2B5EF4-FFF2-40B4-BE49-F238E27FC236}">
                <a16:creationId xmlns:a16="http://schemas.microsoft.com/office/drawing/2014/main" id="{5ACFA2D4-5A97-4674-A680-9D79D1C9539E}"/>
              </a:ext>
            </a:extLst>
          </p:cNvPr>
          <p:cNvSpPr txBox="1"/>
          <p:nvPr/>
        </p:nvSpPr>
        <p:spPr>
          <a:xfrm>
            <a:off x="7514823" y="3059668"/>
            <a:ext cx="4410347" cy="523220"/>
          </a:xfrm>
          <a:prstGeom prst="rect">
            <a:avLst/>
          </a:prstGeom>
          <a:noFill/>
        </p:spPr>
        <p:txBody>
          <a:bodyPr wrap="square" rtlCol="0">
            <a:spAutoFit/>
          </a:bodyPr>
          <a:lstStyle/>
          <a:p>
            <a:pPr algn="ctr"/>
            <a:r>
              <a:rPr lang="en-US" sz="1400" b="1">
                <a:latin typeface="Verdana" panose="020B0604030504040204" pitchFamily="34" charset="0"/>
                <a:ea typeface="Verdana" panose="020B0604030504040204" pitchFamily="34" charset="0"/>
              </a:rPr>
              <a:t>AMRC002 </a:t>
            </a:r>
          </a:p>
          <a:p>
            <a:pPr algn="ctr"/>
            <a:r>
              <a:rPr lang="en-US" sz="1400" b="1">
                <a:latin typeface="Verdana" panose="020B0604030504040204" pitchFamily="34" charset="0"/>
                <a:ea typeface="Verdana" panose="020B0604030504040204" pitchFamily="34" charset="0"/>
              </a:rPr>
              <a:t>Chip Trays</a:t>
            </a:r>
          </a:p>
        </p:txBody>
      </p:sp>
    </p:spTree>
    <p:extLst>
      <p:ext uri="{BB962C8B-B14F-4D97-AF65-F5344CB8AC3E}">
        <p14:creationId xmlns:p14="http://schemas.microsoft.com/office/powerpoint/2010/main" val="154913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52856" y="6199554"/>
            <a:ext cx="4077335" cy="59247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7E7E7E"/>
                </a:solidFill>
                <a:effectLst/>
                <a:uLnTx/>
                <a:uFillTx/>
                <a:latin typeface="Verdana"/>
                <a:ea typeface="+mn-ea"/>
                <a:cs typeface="Verdana"/>
              </a:rPr>
              <a:t>*</a:t>
            </a:r>
            <a:r>
              <a:rPr kumimoji="0" lang="en-GB" sz="900" b="0" i="1" u="none" strike="noStrike" kern="1200" cap="none" spc="-5" normalizeH="0" baseline="0" noProof="0" dirty="0">
                <a:ln>
                  <a:noFill/>
                </a:ln>
                <a:solidFill>
                  <a:srgbClr val="7E7E7E"/>
                </a:solidFill>
                <a:effectLst/>
                <a:uLnTx/>
                <a:uFillTx/>
                <a:latin typeface="Verdana"/>
                <a:ea typeface="+mn-ea"/>
                <a:cs typeface="Verdana"/>
              </a:rPr>
              <a:t>*Warrants exercisable at between £0.0012 and £0.006 expiring between </a:t>
            </a:r>
            <a:r>
              <a:rPr lang="en-GB" sz="900" i="1" spc="-5" dirty="0">
                <a:solidFill>
                  <a:srgbClr val="7E7E7E"/>
                </a:solidFill>
                <a:latin typeface="Verdana"/>
              </a:rPr>
              <a:t>31 January 2020 and 30 November 2023.</a:t>
            </a:r>
          </a:p>
          <a:p>
            <a:pPr marL="12700" marR="5080" lvl="0" indent="0" algn="l" defTabSz="914400" rtl="0" eaLnBrk="1" fontAlgn="auto" latinLnBrk="0" hangingPunct="1">
              <a:lnSpc>
                <a:spcPct val="100000"/>
              </a:lnSpc>
              <a:spcBef>
                <a:spcPts val="100"/>
              </a:spcBef>
              <a:spcAft>
                <a:spcPts val="0"/>
              </a:spcAft>
              <a:buClrTx/>
              <a:buSzTx/>
              <a:buFontTx/>
              <a:buNone/>
              <a:tabLst/>
              <a:defRPr/>
            </a:pPr>
            <a:endParaRPr lang="en-GB" sz="900" i="1" spc="-5" dirty="0">
              <a:solidFill>
                <a:srgbClr val="7E7E7E"/>
              </a:solidFill>
              <a:latin typeface="Verdana"/>
            </a:endParaRPr>
          </a:p>
          <a:p>
            <a:pPr marL="12700" marR="5080" lvl="0" indent="0" algn="l" defTabSz="914400" rtl="0" eaLnBrk="1" fontAlgn="auto" latinLnBrk="0" hangingPunct="1">
              <a:lnSpc>
                <a:spcPct val="100000"/>
              </a:lnSpc>
              <a:spcBef>
                <a:spcPts val="100"/>
              </a:spcBef>
              <a:spcAft>
                <a:spcPts val="0"/>
              </a:spcAft>
              <a:buClrTx/>
              <a:buSzTx/>
              <a:buFontTx/>
              <a:buNone/>
              <a:tabLst/>
              <a:defRPr/>
            </a:pPr>
            <a:r>
              <a:rPr lang="en-US" sz="900" i="1" spc="-5" dirty="0">
                <a:solidFill>
                  <a:srgbClr val="7E7E7E"/>
                </a:solidFill>
                <a:latin typeface="Verdana"/>
              </a:rPr>
              <a:t>Figures as of 15 October 2021</a:t>
            </a:r>
            <a:endParaRPr sz="900" i="1" spc="-5" dirty="0">
              <a:solidFill>
                <a:srgbClr val="7E7E7E"/>
              </a:solidFill>
              <a:latin typeface="Verdana"/>
            </a:endParaRPr>
          </a:p>
        </p:txBody>
      </p:sp>
      <p:sp>
        <p:nvSpPr>
          <p:cNvPr id="4" name="object 4"/>
          <p:cNvSpPr txBox="1"/>
          <p:nvPr/>
        </p:nvSpPr>
        <p:spPr>
          <a:xfrm>
            <a:off x="533019" y="1574845"/>
            <a:ext cx="732790"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5" normalizeH="0" baseline="0" noProof="0">
                <a:ln>
                  <a:noFill/>
                </a:ln>
                <a:solidFill>
                  <a:srgbClr val="C7BA87"/>
                </a:solidFill>
                <a:effectLst/>
                <a:uLnTx/>
                <a:uFillTx/>
                <a:latin typeface="Verdana"/>
                <a:ea typeface="+mn-ea"/>
                <a:cs typeface="Verdana"/>
              </a:rPr>
              <a:t>AIM</a:t>
            </a:r>
            <a:endParaRPr kumimoji="0" sz="2000" b="0" i="0" u="none" strike="noStrike" kern="1200" cap="none" spc="0" normalizeH="0" baseline="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0" normalizeH="0" baseline="0" noProof="0">
                <a:ln>
                  <a:noFill/>
                </a:ln>
                <a:solidFill>
                  <a:srgbClr val="FFFFFF"/>
                </a:solidFill>
                <a:effectLst/>
                <a:uLnTx/>
                <a:uFillTx/>
                <a:latin typeface="Verdana"/>
                <a:ea typeface="+mn-ea"/>
                <a:cs typeface="Verdana"/>
              </a:rPr>
              <a:t>MA</a:t>
            </a:r>
            <a:r>
              <a:rPr kumimoji="0" sz="1200" b="1" i="0" u="none" strike="noStrike" kern="1200" cap="none" spc="-5" normalizeH="0" baseline="0" noProof="0">
                <a:ln>
                  <a:noFill/>
                </a:ln>
                <a:solidFill>
                  <a:srgbClr val="FFFFFF"/>
                </a:solidFill>
                <a:effectLst/>
                <a:uLnTx/>
                <a:uFillTx/>
                <a:latin typeface="Verdana"/>
                <a:ea typeface="+mn-ea"/>
                <a:cs typeface="Verdana"/>
              </a:rPr>
              <a:t>RKET</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2355711" y="1574845"/>
            <a:ext cx="662940"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a:ln>
                  <a:noFill/>
                </a:ln>
                <a:solidFill>
                  <a:srgbClr val="C7BA87"/>
                </a:solidFill>
                <a:effectLst/>
                <a:uLnTx/>
                <a:uFillTx/>
                <a:latin typeface="Verdana"/>
                <a:ea typeface="+mn-ea"/>
                <a:cs typeface="Verdana"/>
              </a:rPr>
              <a:t>UFO</a:t>
            </a:r>
            <a:endParaRPr kumimoji="0" sz="2000" b="0" i="0" u="none" strike="noStrike" kern="1200" cap="none" spc="0" normalizeH="0" baseline="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a:ln>
                  <a:noFill/>
                </a:ln>
                <a:solidFill>
                  <a:srgbClr val="FFFFFF"/>
                </a:solidFill>
                <a:effectLst/>
                <a:uLnTx/>
                <a:uFillTx/>
                <a:latin typeface="Verdana"/>
                <a:ea typeface="+mn-ea"/>
                <a:cs typeface="Verdana"/>
              </a:rPr>
              <a:t>T</a:t>
            </a:r>
            <a:r>
              <a:rPr kumimoji="0" sz="1200" b="1" i="0" u="none" strike="noStrike" kern="1200" cap="none" spc="0" normalizeH="0" baseline="0" noProof="0">
                <a:ln>
                  <a:noFill/>
                </a:ln>
                <a:solidFill>
                  <a:srgbClr val="FFFFFF"/>
                </a:solidFill>
                <a:effectLst/>
                <a:uLnTx/>
                <a:uFillTx/>
                <a:latin typeface="Verdana"/>
                <a:ea typeface="+mn-ea"/>
                <a:cs typeface="Verdana"/>
              </a:rPr>
              <a:t>I</a:t>
            </a:r>
            <a:r>
              <a:rPr kumimoji="0" sz="1200" b="1" i="0" u="none" strike="noStrike" kern="1200" cap="none" spc="-5" normalizeH="0" baseline="0" noProof="0">
                <a:ln>
                  <a:noFill/>
                </a:ln>
                <a:solidFill>
                  <a:srgbClr val="FFFFFF"/>
                </a:solidFill>
                <a:effectLst/>
                <a:uLnTx/>
                <a:uFillTx/>
                <a:latin typeface="Verdana"/>
                <a:ea typeface="+mn-ea"/>
                <a:cs typeface="Verdana"/>
              </a:rPr>
              <a:t>CKE</a:t>
            </a:r>
            <a:r>
              <a:rPr kumimoji="0" sz="1200" b="1" i="0" u="none" strike="noStrike" kern="1200" cap="none" spc="0" normalizeH="0" baseline="0" noProof="0">
                <a:ln>
                  <a:noFill/>
                </a:ln>
                <a:solidFill>
                  <a:srgbClr val="FFFFFF"/>
                </a:solidFill>
                <a:effectLst/>
                <a:uLnTx/>
                <a:uFillTx/>
                <a:latin typeface="Verdana"/>
                <a:ea typeface="+mn-ea"/>
                <a:cs typeface="Verdana"/>
              </a:rPr>
              <a:t>R</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txBox="1"/>
          <p:nvPr/>
        </p:nvSpPr>
        <p:spPr>
          <a:xfrm>
            <a:off x="558016" y="2350283"/>
            <a:ext cx="1310639" cy="605294"/>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dirty="0">
                <a:ln>
                  <a:noFill/>
                </a:ln>
                <a:solidFill>
                  <a:srgbClr val="C7BA87"/>
                </a:solidFill>
                <a:effectLst/>
                <a:uLnTx/>
                <a:uFillTx/>
                <a:latin typeface="Verdana"/>
                <a:ea typeface="+mn-ea"/>
                <a:cs typeface="Verdana"/>
              </a:rPr>
              <a:t>£</a:t>
            </a:r>
            <a:r>
              <a:rPr lang="en-GB" sz="2000" b="1" dirty="0">
                <a:solidFill>
                  <a:srgbClr val="C7BA87"/>
                </a:solidFill>
                <a:latin typeface="Verdana"/>
                <a:cs typeface="Verdana"/>
              </a:rPr>
              <a:t>2</a:t>
            </a:r>
            <a:r>
              <a:rPr kumimoji="0" lang="en-GB" sz="2000" b="1" i="0" u="none" strike="noStrike" kern="1200" cap="none" spc="0" normalizeH="0" baseline="0" noProof="0" dirty="0">
                <a:ln>
                  <a:noFill/>
                </a:ln>
                <a:solidFill>
                  <a:srgbClr val="C7BA87"/>
                </a:solidFill>
                <a:effectLst/>
                <a:uLnTx/>
                <a:uFillTx/>
                <a:latin typeface="Verdana"/>
                <a:ea typeface="+mn-ea"/>
                <a:cs typeface="Verdana"/>
              </a:rPr>
              <a:t>4.87</a:t>
            </a:r>
            <a:r>
              <a:rPr kumimoji="0" sz="2000" b="1" i="0" u="none" strike="noStrike" kern="1200" cap="none" spc="0" normalizeH="0" baseline="0" noProof="0" dirty="0">
                <a:ln>
                  <a:noFill/>
                </a:ln>
                <a:solidFill>
                  <a:srgbClr val="C7BA87"/>
                </a:solidFill>
                <a:effectLst/>
                <a:uLnTx/>
                <a:uFillTx/>
                <a:latin typeface="Verdana"/>
                <a:ea typeface="+mn-ea"/>
                <a:cs typeface="Verdana"/>
              </a:rPr>
              <a:t>m</a:t>
            </a:r>
            <a:endParaRPr kumimoji="0" sz="20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Verdana"/>
                <a:ea typeface="+mn-ea"/>
                <a:cs typeface="Verdana"/>
              </a:rPr>
              <a:t>MARKET</a:t>
            </a:r>
            <a:r>
              <a:rPr kumimoji="0" sz="1200" b="1" i="0" u="none" strike="noStrike" kern="1200" cap="none" spc="-70"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CAP</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object 7"/>
          <p:cNvSpPr txBox="1"/>
          <p:nvPr/>
        </p:nvSpPr>
        <p:spPr>
          <a:xfrm>
            <a:off x="2355711" y="2340217"/>
            <a:ext cx="2261156" cy="605294"/>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a:ln>
                  <a:noFill/>
                </a:ln>
                <a:solidFill>
                  <a:srgbClr val="C7BA87"/>
                </a:solidFill>
                <a:effectLst/>
                <a:uLnTx/>
                <a:uFillTx/>
                <a:latin typeface="Verdana"/>
                <a:ea typeface="+mn-ea"/>
                <a:cs typeface="Verdana"/>
              </a:rPr>
              <a:t>0.</a:t>
            </a:r>
            <a:r>
              <a:rPr kumimoji="0" lang="en-US" sz="2000" b="1" i="0" u="none" strike="noStrike" kern="1200" cap="none" spc="0" normalizeH="0" baseline="0" noProof="0">
                <a:ln>
                  <a:noFill/>
                </a:ln>
                <a:solidFill>
                  <a:srgbClr val="C7BA87"/>
                </a:solidFill>
                <a:effectLst/>
                <a:uLnTx/>
                <a:uFillTx/>
                <a:latin typeface="Verdana"/>
                <a:ea typeface="+mn-ea"/>
                <a:cs typeface="Verdana"/>
              </a:rPr>
              <a:t>58</a:t>
            </a:r>
            <a:r>
              <a:rPr kumimoji="0" sz="2000" b="1" i="0" u="none" strike="noStrike" kern="1200" cap="none" spc="0" normalizeH="0" baseline="0" noProof="0">
                <a:ln>
                  <a:noFill/>
                </a:ln>
                <a:solidFill>
                  <a:srgbClr val="C7BA87"/>
                </a:solidFill>
                <a:effectLst/>
                <a:uLnTx/>
                <a:uFillTx/>
                <a:latin typeface="Verdana"/>
                <a:ea typeface="+mn-ea"/>
                <a:cs typeface="Verdana"/>
              </a:rPr>
              <a:t>p</a:t>
            </a:r>
            <a:r>
              <a:rPr kumimoji="0" sz="2000" b="1" i="0" u="none" strike="noStrike" kern="1200" cap="none" spc="-45" normalizeH="0" baseline="0" noProof="0">
                <a:ln>
                  <a:noFill/>
                </a:ln>
                <a:solidFill>
                  <a:srgbClr val="C7BA87"/>
                </a:solidFill>
                <a:effectLst/>
                <a:uLnTx/>
                <a:uFillTx/>
                <a:latin typeface="Verdana"/>
                <a:ea typeface="+mn-ea"/>
                <a:cs typeface="Verdana"/>
              </a:rPr>
              <a:t> </a:t>
            </a:r>
            <a:r>
              <a:rPr kumimoji="0" sz="2000" b="1" i="0" u="none" strike="noStrike" kern="1200" cap="none" spc="0" normalizeH="0" baseline="0" noProof="0">
                <a:ln>
                  <a:noFill/>
                </a:ln>
                <a:solidFill>
                  <a:srgbClr val="C7BA87"/>
                </a:solidFill>
                <a:effectLst/>
                <a:uLnTx/>
                <a:uFillTx/>
                <a:latin typeface="Verdana"/>
                <a:ea typeface="+mn-ea"/>
                <a:cs typeface="Verdana"/>
              </a:rPr>
              <a:t>–</a:t>
            </a:r>
            <a:r>
              <a:rPr kumimoji="0" sz="2000" b="1" i="0" u="none" strike="noStrike" kern="1200" cap="none" spc="-40" normalizeH="0" baseline="0" noProof="0">
                <a:ln>
                  <a:noFill/>
                </a:ln>
                <a:solidFill>
                  <a:srgbClr val="C7BA87"/>
                </a:solidFill>
                <a:effectLst/>
                <a:uLnTx/>
                <a:uFillTx/>
                <a:latin typeface="Verdana"/>
                <a:ea typeface="+mn-ea"/>
                <a:cs typeface="Verdana"/>
              </a:rPr>
              <a:t> </a:t>
            </a:r>
            <a:r>
              <a:rPr kumimoji="0" lang="en-GB" sz="2000" b="1" i="0" u="none" strike="noStrike" kern="1200" cap="none" spc="-40" normalizeH="0" baseline="0" noProof="0">
                <a:ln>
                  <a:noFill/>
                </a:ln>
                <a:solidFill>
                  <a:srgbClr val="C7BA87"/>
                </a:solidFill>
                <a:effectLst/>
                <a:uLnTx/>
                <a:uFillTx/>
                <a:latin typeface="Verdana"/>
                <a:ea typeface="+mn-ea"/>
                <a:cs typeface="Verdana"/>
              </a:rPr>
              <a:t>2.88</a:t>
            </a:r>
            <a:r>
              <a:rPr kumimoji="0" sz="2000" b="1" i="0" u="none" strike="noStrike" kern="1200" cap="none" spc="0" normalizeH="0" baseline="0" noProof="0">
                <a:ln>
                  <a:noFill/>
                </a:ln>
                <a:solidFill>
                  <a:srgbClr val="C7BA87"/>
                </a:solidFill>
                <a:effectLst/>
                <a:uLnTx/>
                <a:uFillTx/>
                <a:latin typeface="Verdana"/>
                <a:ea typeface="+mn-ea"/>
                <a:cs typeface="Verdana"/>
              </a:rPr>
              <a:t>p</a:t>
            </a:r>
            <a:endParaRPr kumimoji="0" sz="2000" b="0" i="0" u="none" strike="noStrike" kern="1200" cap="none" spc="0" normalizeH="0" baseline="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a:ln>
                  <a:noFill/>
                </a:ln>
                <a:solidFill>
                  <a:srgbClr val="FFFFFF"/>
                </a:solidFill>
                <a:effectLst/>
                <a:uLnTx/>
                <a:uFillTx/>
                <a:latin typeface="Verdana"/>
                <a:ea typeface="+mn-ea"/>
                <a:cs typeface="Verdana"/>
              </a:rPr>
              <a:t>52</a:t>
            </a:r>
            <a:r>
              <a:rPr kumimoji="0" sz="1200" b="1" i="0" u="none" strike="noStrike" kern="1200" cap="none" spc="-25" normalizeH="0" baseline="0" noProof="0">
                <a:ln>
                  <a:noFill/>
                </a:ln>
                <a:solidFill>
                  <a:srgbClr val="FFFFFF"/>
                </a:solidFill>
                <a:effectLst/>
                <a:uLnTx/>
                <a:uFillTx/>
                <a:latin typeface="Verdana"/>
                <a:ea typeface="+mn-ea"/>
                <a:cs typeface="Verdana"/>
              </a:rPr>
              <a:t> </a:t>
            </a:r>
            <a:r>
              <a:rPr kumimoji="0" sz="1200" b="1" i="0" u="none" strike="noStrike" kern="1200" cap="none" spc="-5" normalizeH="0" baseline="0" noProof="0">
                <a:ln>
                  <a:noFill/>
                </a:ln>
                <a:solidFill>
                  <a:srgbClr val="FFFFFF"/>
                </a:solidFill>
                <a:effectLst/>
                <a:uLnTx/>
                <a:uFillTx/>
                <a:latin typeface="Verdana"/>
                <a:ea typeface="+mn-ea"/>
                <a:cs typeface="Verdana"/>
              </a:rPr>
              <a:t>WEEK</a:t>
            </a:r>
            <a:r>
              <a:rPr kumimoji="0" sz="1200" b="1" i="0" u="none" strike="noStrike" kern="1200" cap="none" spc="-15" normalizeH="0" baseline="0" noProof="0">
                <a:ln>
                  <a:noFill/>
                </a:ln>
                <a:solidFill>
                  <a:srgbClr val="FFFFFF"/>
                </a:solidFill>
                <a:effectLst/>
                <a:uLnTx/>
                <a:uFillTx/>
                <a:latin typeface="Verdana"/>
                <a:ea typeface="+mn-ea"/>
                <a:cs typeface="Verdana"/>
              </a:rPr>
              <a:t> </a:t>
            </a:r>
            <a:r>
              <a:rPr kumimoji="0" sz="1200" b="1" i="0" u="none" strike="noStrike" kern="1200" cap="none" spc="-5" normalizeH="0" baseline="0" noProof="0">
                <a:ln>
                  <a:noFill/>
                </a:ln>
                <a:solidFill>
                  <a:srgbClr val="FFFFFF"/>
                </a:solidFill>
                <a:effectLst/>
                <a:uLnTx/>
                <a:uFillTx/>
                <a:latin typeface="Verdana"/>
                <a:ea typeface="+mn-ea"/>
                <a:cs typeface="Verdana"/>
              </a:rPr>
              <a:t>SHARE</a:t>
            </a:r>
            <a:r>
              <a:rPr kumimoji="0" sz="1200" b="1" i="0" u="none" strike="noStrike" kern="1200" cap="none" spc="-15" normalizeH="0" baseline="0" noProof="0">
                <a:ln>
                  <a:noFill/>
                </a:ln>
                <a:solidFill>
                  <a:srgbClr val="FFFFFF"/>
                </a:solidFill>
                <a:effectLst/>
                <a:uLnTx/>
                <a:uFillTx/>
                <a:latin typeface="Verdana"/>
                <a:ea typeface="+mn-ea"/>
                <a:cs typeface="Verdana"/>
              </a:rPr>
              <a:t> </a:t>
            </a:r>
            <a:r>
              <a:rPr kumimoji="0" sz="1200" b="1" i="0" u="none" strike="noStrike" kern="1200" cap="none" spc="-5" normalizeH="0" baseline="0" noProof="0">
                <a:ln>
                  <a:noFill/>
                </a:ln>
                <a:solidFill>
                  <a:srgbClr val="FFFFFF"/>
                </a:solidFill>
                <a:effectLst/>
                <a:uLnTx/>
                <a:uFillTx/>
                <a:latin typeface="Verdana"/>
                <a:ea typeface="+mn-ea"/>
                <a:cs typeface="Verdana"/>
              </a:rPr>
              <a:t>PRICE</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8" name="object 8"/>
          <p:cNvSpPr txBox="1"/>
          <p:nvPr/>
        </p:nvSpPr>
        <p:spPr>
          <a:xfrm>
            <a:off x="558017" y="3180697"/>
            <a:ext cx="1310640" cy="79438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a:ln>
                  <a:noFill/>
                </a:ln>
                <a:solidFill>
                  <a:srgbClr val="C7BA87"/>
                </a:solidFill>
                <a:effectLst/>
                <a:uLnTx/>
                <a:uFillTx/>
                <a:latin typeface="Verdana"/>
                <a:ea typeface="+mn-ea"/>
                <a:cs typeface="Verdana"/>
              </a:rPr>
              <a:t>3,4</a:t>
            </a:r>
            <a:r>
              <a:rPr lang="en-GB" sz="2000" b="1">
                <a:solidFill>
                  <a:srgbClr val="C7BA87"/>
                </a:solidFill>
                <a:latin typeface="Verdana"/>
                <a:cs typeface="Verdana"/>
              </a:rPr>
              <a:t>30</a:t>
            </a:r>
            <a:r>
              <a:rPr kumimoji="0" sz="2000" b="1" i="0" u="none" strike="noStrike" kern="1200" cap="none" spc="0" normalizeH="0" baseline="0" noProof="0">
                <a:ln>
                  <a:noFill/>
                </a:ln>
                <a:solidFill>
                  <a:srgbClr val="C7BA87"/>
                </a:solidFill>
                <a:effectLst/>
                <a:uLnTx/>
                <a:uFillTx/>
                <a:latin typeface="Verdana"/>
                <a:ea typeface="+mn-ea"/>
                <a:cs typeface="Verdana"/>
              </a:rPr>
              <a:t>m</a:t>
            </a:r>
            <a:endParaRPr kumimoji="0" sz="2000" b="0" i="0" u="none" strike="noStrike" kern="1200" cap="none" spc="0" normalizeH="0" baseline="0" noProof="0">
              <a:ln>
                <a:noFill/>
              </a:ln>
              <a:solidFill>
                <a:prstClr val="black"/>
              </a:solidFill>
              <a:effectLst/>
              <a:uLnTx/>
              <a:uFillTx/>
              <a:latin typeface="Verdana"/>
              <a:ea typeface="+mn-ea"/>
              <a:cs typeface="Verdana"/>
            </a:endParaRPr>
          </a:p>
          <a:p>
            <a:pPr marL="12700" marR="508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a:ln>
                  <a:noFill/>
                </a:ln>
                <a:solidFill>
                  <a:srgbClr val="FFFFFF"/>
                </a:solidFill>
                <a:effectLst/>
                <a:uLnTx/>
                <a:uFillTx/>
                <a:latin typeface="Verdana"/>
                <a:ea typeface="+mn-ea"/>
                <a:cs typeface="Verdana"/>
              </a:rPr>
              <a:t>ISSUED</a:t>
            </a:r>
            <a:r>
              <a:rPr kumimoji="0" sz="1200" b="1" i="0" u="none" strike="noStrike" kern="1200" cap="none" spc="-65" normalizeH="0" baseline="0" noProof="0">
                <a:ln>
                  <a:noFill/>
                </a:ln>
                <a:solidFill>
                  <a:srgbClr val="FFFFFF"/>
                </a:solidFill>
                <a:effectLst/>
                <a:uLnTx/>
                <a:uFillTx/>
                <a:latin typeface="Verdana"/>
                <a:ea typeface="+mn-ea"/>
                <a:cs typeface="Verdana"/>
              </a:rPr>
              <a:t> </a:t>
            </a:r>
            <a:r>
              <a:rPr kumimoji="0" sz="1200" b="1" i="0" u="none" strike="noStrike" kern="1200" cap="none" spc="-5" normalizeH="0" baseline="0" noProof="0">
                <a:ln>
                  <a:noFill/>
                </a:ln>
                <a:solidFill>
                  <a:srgbClr val="FFFFFF"/>
                </a:solidFill>
                <a:effectLst/>
                <a:uLnTx/>
                <a:uFillTx/>
                <a:latin typeface="Verdana"/>
                <a:ea typeface="+mn-ea"/>
                <a:cs typeface="Verdana"/>
              </a:rPr>
              <a:t>SHARE </a:t>
            </a:r>
            <a:r>
              <a:rPr kumimoji="0" sz="1200" b="1" i="0" u="none" strike="noStrike" kern="1200" cap="none" spc="-395" normalizeH="0" baseline="0" noProof="0">
                <a:ln>
                  <a:noFill/>
                </a:ln>
                <a:solidFill>
                  <a:srgbClr val="FFFFFF"/>
                </a:solidFill>
                <a:effectLst/>
                <a:uLnTx/>
                <a:uFillTx/>
                <a:latin typeface="Verdana"/>
                <a:ea typeface="+mn-ea"/>
                <a:cs typeface="Verdana"/>
              </a:rPr>
              <a:t> </a:t>
            </a:r>
            <a:r>
              <a:rPr kumimoji="0" sz="1200" b="1" i="0" u="none" strike="noStrike" kern="1200" cap="none" spc="-5" normalizeH="0" baseline="0" noProof="0">
                <a:ln>
                  <a:noFill/>
                </a:ln>
                <a:solidFill>
                  <a:srgbClr val="FFFFFF"/>
                </a:solidFill>
                <a:effectLst/>
                <a:uLnTx/>
                <a:uFillTx/>
                <a:latin typeface="Verdana"/>
                <a:ea typeface="+mn-ea"/>
                <a:cs typeface="Verdana"/>
              </a:rPr>
              <a:t>CAPITAL</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9" name="object 9"/>
          <p:cNvSpPr txBox="1"/>
          <p:nvPr/>
        </p:nvSpPr>
        <p:spPr>
          <a:xfrm>
            <a:off x="2355711" y="3170627"/>
            <a:ext cx="2093595"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a:ln>
                  <a:noFill/>
                </a:ln>
                <a:solidFill>
                  <a:srgbClr val="C7BA87"/>
                </a:solidFill>
                <a:effectLst/>
                <a:uLnTx/>
                <a:uFillTx/>
                <a:latin typeface="Verdana"/>
                <a:ea typeface="+mn-ea"/>
                <a:cs typeface="Verdana"/>
              </a:rPr>
              <a:t>74</a:t>
            </a:r>
            <a:r>
              <a:rPr kumimoji="0" lang="en-GB" sz="2000" b="1" i="0" u="none" strike="noStrike" kern="1200" cap="none" spc="0" normalizeH="0" baseline="0" noProof="0">
                <a:ln>
                  <a:noFill/>
                </a:ln>
                <a:solidFill>
                  <a:srgbClr val="C7BA87"/>
                </a:solidFill>
                <a:effectLst/>
                <a:uLnTx/>
                <a:uFillTx/>
                <a:latin typeface="Verdana"/>
                <a:ea typeface="+mn-ea"/>
                <a:cs typeface="Verdana"/>
              </a:rPr>
              <a:t>.8</a:t>
            </a:r>
            <a:r>
              <a:rPr kumimoji="0" sz="2000" b="1" i="0" u="none" strike="noStrike" kern="1200" cap="none" spc="0" normalizeH="0" baseline="0" noProof="0">
                <a:ln>
                  <a:noFill/>
                </a:ln>
                <a:solidFill>
                  <a:srgbClr val="C7BA87"/>
                </a:solidFill>
                <a:effectLst/>
                <a:uLnTx/>
                <a:uFillTx/>
                <a:latin typeface="Verdana"/>
                <a:ea typeface="+mn-ea"/>
                <a:cs typeface="Verdana"/>
              </a:rPr>
              <a:t>m</a:t>
            </a:r>
            <a:endParaRPr kumimoji="0" sz="2000" b="0" i="0" u="none" strike="noStrike" kern="1200" cap="none" spc="0" normalizeH="0" baseline="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lang="en-GB" sz="1200" b="1" i="0" u="none" strike="noStrike" kern="1200" cap="none" spc="-5" normalizeH="0" baseline="0" noProof="0">
                <a:ln>
                  <a:noFill/>
                </a:ln>
                <a:solidFill>
                  <a:srgbClr val="FFFFFF"/>
                </a:solidFill>
                <a:effectLst/>
                <a:uLnTx/>
                <a:uFillTx/>
                <a:latin typeface="Verdana"/>
                <a:ea typeface="+mn-ea"/>
                <a:cs typeface="Verdana"/>
              </a:rPr>
              <a:t>DIRECTORS</a:t>
            </a:r>
            <a:r>
              <a:rPr kumimoji="0" sz="1200" b="1" i="0" u="none" strike="noStrike" kern="1200" cap="none" spc="-45" normalizeH="0" baseline="0" noProof="0">
                <a:ln>
                  <a:noFill/>
                </a:ln>
                <a:solidFill>
                  <a:srgbClr val="FFFFFF"/>
                </a:solidFill>
                <a:effectLst/>
                <a:uLnTx/>
                <a:uFillTx/>
                <a:latin typeface="Verdana"/>
                <a:ea typeface="+mn-ea"/>
                <a:cs typeface="Verdana"/>
              </a:rPr>
              <a:t> </a:t>
            </a:r>
            <a:r>
              <a:rPr kumimoji="0" sz="1200" b="1" i="0" u="none" strike="noStrike" kern="1200" cap="none" spc="-5" normalizeH="0" baseline="0" noProof="0">
                <a:ln>
                  <a:noFill/>
                </a:ln>
                <a:solidFill>
                  <a:srgbClr val="FFFFFF"/>
                </a:solidFill>
                <a:effectLst/>
                <a:uLnTx/>
                <a:uFillTx/>
                <a:latin typeface="Verdana"/>
                <a:ea typeface="+mn-ea"/>
                <a:cs typeface="Verdana"/>
              </a:rPr>
              <a:t>OPTIONS</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10" name="object 10"/>
          <p:cNvSpPr txBox="1"/>
          <p:nvPr/>
        </p:nvSpPr>
        <p:spPr>
          <a:xfrm>
            <a:off x="558017" y="4138319"/>
            <a:ext cx="1645285"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lang="en-GB" sz="2000" b="1">
                <a:solidFill>
                  <a:srgbClr val="C7BA87"/>
                </a:solidFill>
                <a:latin typeface="Verdana"/>
                <a:cs typeface="Verdana"/>
              </a:rPr>
              <a:t>391</a:t>
            </a:r>
            <a:r>
              <a:rPr kumimoji="0" sz="2000" b="1" i="0" u="none" strike="noStrike" kern="1200" cap="none" spc="0" normalizeH="0" baseline="0" noProof="0">
                <a:ln>
                  <a:noFill/>
                </a:ln>
                <a:solidFill>
                  <a:srgbClr val="C7BA87"/>
                </a:solidFill>
                <a:effectLst/>
                <a:uLnTx/>
                <a:uFillTx/>
                <a:latin typeface="Verdana"/>
                <a:ea typeface="+mn-ea"/>
                <a:cs typeface="Verdana"/>
              </a:rPr>
              <a:t>m</a:t>
            </a:r>
            <a:endParaRPr kumimoji="0" sz="2000" b="0" i="0" u="none" strike="noStrike" kern="1200" cap="none" spc="0" normalizeH="0" baseline="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a:ln>
                  <a:noFill/>
                </a:ln>
                <a:solidFill>
                  <a:srgbClr val="FFFFFF"/>
                </a:solidFill>
                <a:effectLst/>
                <a:uLnTx/>
                <a:uFillTx/>
                <a:latin typeface="Verdana"/>
                <a:ea typeface="+mn-ea"/>
                <a:cs typeface="Verdana"/>
              </a:rPr>
              <a:t>SHARE</a:t>
            </a:r>
            <a:r>
              <a:rPr kumimoji="0" sz="1200" b="1" i="0" u="none" strike="noStrike" kern="1200" cap="none" spc="-45" normalizeH="0" baseline="0" noProof="0">
                <a:ln>
                  <a:noFill/>
                </a:ln>
                <a:solidFill>
                  <a:srgbClr val="FFFFFF"/>
                </a:solidFill>
                <a:effectLst/>
                <a:uLnTx/>
                <a:uFillTx/>
                <a:latin typeface="Verdana"/>
                <a:ea typeface="+mn-ea"/>
                <a:cs typeface="Verdana"/>
              </a:rPr>
              <a:t> </a:t>
            </a:r>
            <a:r>
              <a:rPr kumimoji="0" sz="1200" b="1" i="0" u="none" strike="noStrike" kern="1200" cap="none" spc="-5" normalizeH="0" baseline="0" noProof="0">
                <a:ln>
                  <a:noFill/>
                </a:ln>
                <a:solidFill>
                  <a:srgbClr val="FFFFFF"/>
                </a:solidFill>
                <a:effectLst/>
                <a:uLnTx/>
                <a:uFillTx/>
                <a:latin typeface="Verdana"/>
                <a:ea typeface="+mn-ea"/>
                <a:cs typeface="Verdana"/>
              </a:rPr>
              <a:t>WARRANTS</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11" name="object 11"/>
          <p:cNvSpPr txBox="1"/>
          <p:nvPr/>
        </p:nvSpPr>
        <p:spPr>
          <a:xfrm>
            <a:off x="558017" y="5257781"/>
            <a:ext cx="240982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a:ln>
                  <a:noFill/>
                </a:ln>
                <a:solidFill>
                  <a:srgbClr val="C7BA87"/>
                </a:solidFill>
                <a:effectLst/>
                <a:uLnTx/>
                <a:uFillTx/>
                <a:latin typeface="Verdana"/>
                <a:ea typeface="+mn-ea"/>
                <a:cs typeface="Verdana"/>
              </a:rPr>
              <a:t>MAJOR</a:t>
            </a:r>
            <a:r>
              <a:rPr kumimoji="0" sz="1400" b="1" i="0" u="none" strike="noStrike" kern="1200" cap="none" spc="-70" normalizeH="0" baseline="0" noProof="0">
                <a:ln>
                  <a:noFill/>
                </a:ln>
                <a:solidFill>
                  <a:srgbClr val="C7BA87"/>
                </a:solidFill>
                <a:effectLst/>
                <a:uLnTx/>
                <a:uFillTx/>
                <a:latin typeface="Verdana"/>
                <a:ea typeface="+mn-ea"/>
                <a:cs typeface="Verdana"/>
              </a:rPr>
              <a:t> </a:t>
            </a:r>
            <a:r>
              <a:rPr kumimoji="0" sz="1400" b="1" i="0" u="none" strike="noStrike" kern="1200" cap="none" spc="0" normalizeH="0" baseline="0" noProof="0">
                <a:ln>
                  <a:noFill/>
                </a:ln>
                <a:solidFill>
                  <a:srgbClr val="C7BA87"/>
                </a:solidFill>
                <a:effectLst/>
                <a:uLnTx/>
                <a:uFillTx/>
                <a:latin typeface="Verdana"/>
                <a:ea typeface="+mn-ea"/>
                <a:cs typeface="Verdana"/>
              </a:rPr>
              <a:t>SHAREHOLDERS</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12" name="object 12"/>
          <p:cNvSpPr txBox="1"/>
          <p:nvPr/>
        </p:nvSpPr>
        <p:spPr>
          <a:xfrm>
            <a:off x="566445" y="5649871"/>
            <a:ext cx="1671955" cy="39498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GB" sz="1200" b="1" i="0" u="none" strike="noStrike" kern="1200" cap="none" spc="-5" normalizeH="0" baseline="0" noProof="0">
                <a:ln>
                  <a:noFill/>
                </a:ln>
                <a:solidFill>
                  <a:srgbClr val="FFFFFF"/>
                </a:solidFill>
                <a:effectLst/>
                <a:uLnTx/>
                <a:uFillTx/>
                <a:latin typeface="Verdana"/>
                <a:ea typeface="+mn-ea"/>
                <a:cs typeface="Verdana"/>
              </a:rPr>
              <a:t>Bennelong</a:t>
            </a:r>
          </a:p>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a:ln>
                  <a:noFill/>
                </a:ln>
                <a:solidFill>
                  <a:srgbClr val="FFFFFF"/>
                </a:solidFill>
                <a:effectLst/>
                <a:uLnTx/>
                <a:uFillTx/>
                <a:latin typeface="Verdana"/>
                <a:ea typeface="+mn-ea"/>
                <a:cs typeface="Verdana"/>
              </a:rPr>
              <a:t>Gravner</a:t>
            </a:r>
            <a:r>
              <a:rPr kumimoji="0" sz="1200" b="1" i="0" u="none" strike="noStrike" kern="1200" cap="none" spc="-10" normalizeH="0" baseline="0" noProof="0">
                <a:ln>
                  <a:noFill/>
                </a:ln>
                <a:solidFill>
                  <a:srgbClr val="FFFFFF"/>
                </a:solidFill>
                <a:effectLst/>
                <a:uLnTx/>
                <a:uFillTx/>
                <a:latin typeface="Verdana"/>
                <a:ea typeface="+mn-ea"/>
                <a:cs typeface="Verdana"/>
              </a:rPr>
              <a:t> </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13" name="object 13"/>
          <p:cNvSpPr txBox="1"/>
          <p:nvPr/>
        </p:nvSpPr>
        <p:spPr>
          <a:xfrm>
            <a:off x="2552217" y="5649871"/>
            <a:ext cx="49085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a:ln>
                  <a:noFill/>
                </a:ln>
                <a:solidFill>
                  <a:srgbClr val="C7BA87"/>
                </a:solidFill>
                <a:effectLst/>
                <a:uLnTx/>
                <a:uFillTx/>
                <a:latin typeface="Verdana"/>
                <a:ea typeface="+mn-ea"/>
                <a:cs typeface="Verdana"/>
              </a:rPr>
              <a:t>6.4%</a:t>
            </a:r>
            <a:endParaRPr kumimoji="0" sz="1200" b="0" i="0" u="none" strike="noStrike" kern="1200" cap="none" spc="0" normalizeH="0" baseline="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lang="en-GB" sz="1200" b="1" spc="-5">
                <a:solidFill>
                  <a:srgbClr val="C7BA87"/>
                </a:solidFill>
                <a:latin typeface="Verdana"/>
                <a:cs typeface="Verdana"/>
              </a:rPr>
              <a:t>5.9</a:t>
            </a:r>
            <a:r>
              <a:rPr kumimoji="0" sz="1200" b="1" i="0" u="none" strike="noStrike" kern="1200" cap="none" spc="-5" normalizeH="0" baseline="0" noProof="0">
                <a:ln>
                  <a:noFill/>
                </a:ln>
                <a:solidFill>
                  <a:srgbClr val="C7BA87"/>
                </a:solidFill>
                <a:effectLst/>
                <a:uLnTx/>
                <a:uFillTx/>
                <a:latin typeface="Verdana"/>
                <a:ea typeface="+mn-ea"/>
                <a:cs typeface="Verdana"/>
              </a:rPr>
              <a:t>%</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graphicFrame>
        <p:nvGraphicFramePr>
          <p:cNvPr id="14" name="object 14"/>
          <p:cNvGraphicFramePr>
            <a:graphicFrameLocks noGrp="1"/>
          </p:cNvGraphicFramePr>
          <p:nvPr>
            <p:extLst>
              <p:ext uri="{D42A27DB-BD31-4B8C-83A1-F6EECF244321}">
                <p14:modId xmlns:p14="http://schemas.microsoft.com/office/powerpoint/2010/main" val="1812717195"/>
              </p:ext>
            </p:extLst>
          </p:nvPr>
        </p:nvGraphicFramePr>
        <p:xfrm>
          <a:off x="488950" y="268807"/>
          <a:ext cx="8387521" cy="1436211"/>
        </p:xfrm>
        <a:graphic>
          <a:graphicData uri="http://schemas.openxmlformats.org/drawingml/2006/table">
            <a:tbl>
              <a:tblPr firstRow="1" bandRow="1">
                <a:tableStyleId>{2D5ABB26-0587-4C30-8999-92F81FD0307C}</a:tableStyleId>
              </a:tblPr>
              <a:tblGrid>
                <a:gridCol w="518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843721">
                  <a:extLst>
                    <a:ext uri="{9D8B030D-6E8A-4147-A177-3AD203B41FA5}">
                      <a16:colId xmlns:a16="http://schemas.microsoft.com/office/drawing/2014/main" val="20002"/>
                    </a:ext>
                  </a:extLst>
                </a:gridCol>
              </a:tblGrid>
              <a:tr h="528829">
                <a:tc gridSpan="3">
                  <a:txBody>
                    <a:bodyPr/>
                    <a:lstStyle/>
                    <a:p>
                      <a:pPr marL="95885">
                        <a:lnSpc>
                          <a:spcPts val="2670"/>
                        </a:lnSpc>
                        <a:spcBef>
                          <a:spcPts val="10"/>
                        </a:spcBef>
                        <a:tabLst>
                          <a:tab pos="6492875" algn="l"/>
                          <a:tab pos="7835900" algn="l"/>
                        </a:tabLst>
                      </a:pPr>
                      <a:r>
                        <a:rPr sz="2400" b="1" spc="-5" dirty="0">
                          <a:solidFill>
                            <a:srgbClr val="FFFFFF"/>
                          </a:solidFill>
                          <a:latin typeface="Verdana"/>
                          <a:cs typeface="Verdana"/>
                        </a:rPr>
                        <a:t>	</a:t>
                      </a:r>
                      <a:endParaRPr sz="2100" baseline="1984" dirty="0">
                        <a:latin typeface="Verdana"/>
                        <a:cs typeface="Verdana"/>
                      </a:endParaRPr>
                    </a:p>
                  </a:txBody>
                  <a:tcPr marL="0" marR="0" marT="127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07382">
                <a:tc>
                  <a:txBody>
                    <a:bodyPr/>
                    <a:lstStyle/>
                    <a:p>
                      <a:pPr>
                        <a:lnSpc>
                          <a:spcPct val="100000"/>
                        </a:lnSpc>
                      </a:pPr>
                      <a:endParaRPr sz="1700">
                        <a:latin typeface="Times New Roman"/>
                        <a:cs typeface="Times New Roman"/>
                      </a:endParaRPr>
                    </a:p>
                    <a:p>
                      <a:pPr marL="12700">
                        <a:lnSpc>
                          <a:spcPct val="100000"/>
                        </a:lnSpc>
                        <a:spcBef>
                          <a:spcPts val="545"/>
                        </a:spcBef>
                      </a:pPr>
                      <a:r>
                        <a:rPr sz="2400" b="1" i="0" spc="-5">
                          <a:solidFill>
                            <a:srgbClr val="C7BA87"/>
                          </a:solidFill>
                          <a:latin typeface="Verdana"/>
                          <a:ea typeface="+mj-ea"/>
                          <a:cs typeface="Verdana"/>
                        </a:rPr>
                        <a:t>CAPITAL STRUCTURE</a:t>
                      </a:r>
                    </a:p>
                  </a:txBody>
                  <a:tcPr marL="0" marR="0" marT="0" marB="0"/>
                </a:tc>
                <a:tc>
                  <a:txBody>
                    <a:bodyPr/>
                    <a:lstStyle/>
                    <a:p>
                      <a:pPr marL="2171700">
                        <a:lnSpc>
                          <a:spcPts val="1555"/>
                        </a:lnSpc>
                      </a:pPr>
                      <a:endParaRPr sz="1400">
                        <a:latin typeface="Verdana"/>
                        <a:cs typeface="Verdana"/>
                      </a:endParaRPr>
                    </a:p>
                  </a:txBody>
                  <a:tcPr marL="0" marR="0" marT="0" marB="0"/>
                </a:tc>
                <a:tc>
                  <a:txBody>
                    <a:bodyPr/>
                    <a:lstStyle/>
                    <a:p>
                      <a:pPr marL="105410">
                        <a:lnSpc>
                          <a:spcPts val="1555"/>
                        </a:lnSpc>
                      </a:pPr>
                      <a:endParaRPr sz="1400" dirty="0">
                        <a:latin typeface="Verdana"/>
                        <a:cs typeface="Verdana"/>
                      </a:endParaRPr>
                    </a:p>
                  </a:txBody>
                  <a:tcPr marL="0" marR="0" marT="0" marB="0"/>
                </a:tc>
                <a:extLst>
                  <a:ext uri="{0D108BD9-81ED-4DB2-BD59-A6C34878D82A}">
                    <a16:rowId xmlns:a16="http://schemas.microsoft.com/office/drawing/2014/main" val="10001"/>
                  </a:ext>
                </a:extLst>
              </a:tr>
            </a:tbl>
          </a:graphicData>
        </a:graphic>
      </p:graphicFrame>
      <p:grpSp>
        <p:nvGrpSpPr>
          <p:cNvPr id="15" name="object 15"/>
          <p:cNvGrpSpPr/>
          <p:nvPr/>
        </p:nvGrpSpPr>
        <p:grpSpPr>
          <a:xfrm>
            <a:off x="1604265" y="4767073"/>
            <a:ext cx="10308335" cy="2090927"/>
            <a:chOff x="571500" y="4767072"/>
            <a:chExt cx="10308335" cy="2090927"/>
          </a:xfrm>
        </p:grpSpPr>
        <p:sp>
          <p:nvSpPr>
            <p:cNvPr id="16" name="object 16"/>
            <p:cNvSpPr/>
            <p:nvPr/>
          </p:nvSpPr>
          <p:spPr>
            <a:xfrm>
              <a:off x="571500" y="5003291"/>
              <a:ext cx="4466590" cy="0"/>
            </a:xfrm>
            <a:custGeom>
              <a:avLst/>
              <a:gdLst/>
              <a:ahLst/>
              <a:cxnLst/>
              <a:rect l="l" t="t" r="r" b="b"/>
              <a:pathLst>
                <a:path w="4466590">
                  <a:moveTo>
                    <a:pt x="0" y="0"/>
                  </a:moveTo>
                  <a:lnTo>
                    <a:pt x="4466501" y="0"/>
                  </a:lnTo>
                </a:path>
              </a:pathLst>
            </a:custGeom>
            <a:ln w="952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object 17"/>
            <p:cNvPicPr/>
            <p:nvPr/>
          </p:nvPicPr>
          <p:blipFill>
            <a:blip r:embed="rId3" cstate="email">
              <a:extLst>
                <a:ext uri="{28A0092B-C50C-407E-A947-70E740481C1C}">
                  <a14:useLocalDpi xmlns:a14="http://schemas.microsoft.com/office/drawing/2010/main"/>
                </a:ext>
              </a:extLst>
            </a:blip>
            <a:stretch>
              <a:fillRect/>
            </a:stretch>
          </p:blipFill>
          <p:spPr>
            <a:xfrm>
              <a:off x="4965191" y="4767072"/>
              <a:ext cx="3697223" cy="2090927"/>
            </a:xfrm>
            <a:prstGeom prst="rect">
              <a:avLst/>
            </a:prstGeom>
          </p:spPr>
        </p:pic>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7467600" y="5033771"/>
              <a:ext cx="3412235" cy="1824227"/>
            </a:xfrm>
            <a:prstGeom prst="rect">
              <a:avLst/>
            </a:prstGeom>
          </p:spPr>
        </p:pic>
      </p:grpSp>
      <p:sp>
        <p:nvSpPr>
          <p:cNvPr id="22" name="object 2">
            <a:extLst>
              <a:ext uri="{FF2B5EF4-FFF2-40B4-BE49-F238E27FC236}">
                <a16:creationId xmlns:a16="http://schemas.microsoft.com/office/drawing/2014/main" id="{6A2E61CB-2F20-4F48-BB90-6279C46000C1}"/>
              </a:ext>
            </a:extLst>
          </p:cNvPr>
          <p:cNvSpPr txBox="1">
            <a:spLocks/>
          </p:cNvSpPr>
          <p:nvPr/>
        </p:nvSpPr>
        <p:spPr>
          <a:xfrm>
            <a:off x="488950" y="381000"/>
            <a:ext cx="7893050" cy="439223"/>
          </a:xfrm>
          <a:prstGeom prst="rect">
            <a:avLst/>
          </a:prstGeom>
        </p:spPr>
        <p:txBody>
          <a:bodyPr vert="horz" wrap="square" lIns="0" tIns="69215" rIns="0" bIns="0" rtlCol="0">
            <a:spAutoFit/>
          </a:bodyPr>
          <a:lstStyle>
            <a:lvl1pPr>
              <a:defRPr>
                <a:latin typeface="+mj-lt"/>
                <a:ea typeface="+mj-ea"/>
                <a:cs typeface="+mj-cs"/>
              </a:defRPr>
            </a:lvl1pPr>
          </a:lstStyle>
          <a:p>
            <a:pPr marL="12700" marR="0" lvl="0" indent="0" algn="l" defTabSz="914400" rtl="0" eaLnBrk="1" fontAlgn="auto" latinLnBrk="0" hangingPunct="1">
              <a:spcBef>
                <a:spcPts val="545"/>
              </a:spcBef>
              <a:spcAft>
                <a:spcPts val="0"/>
              </a:spcAft>
              <a:buClrTx/>
              <a:buSzTx/>
              <a:buFontTx/>
              <a:buNone/>
              <a:tabLst/>
              <a:defRPr/>
            </a:pPr>
            <a:r>
              <a:rPr lang="en-GB" sz="2400" b="1" spc="-5">
                <a:solidFill>
                  <a:srgbClr val="C7BA87"/>
                </a:solidFill>
                <a:latin typeface="Verdana"/>
              </a:rPr>
              <a:t>KEY DATA</a:t>
            </a:r>
          </a:p>
        </p:txBody>
      </p:sp>
      <p:sp>
        <p:nvSpPr>
          <p:cNvPr id="21" name="object 7">
            <a:extLst>
              <a:ext uri="{FF2B5EF4-FFF2-40B4-BE49-F238E27FC236}">
                <a16:creationId xmlns:a16="http://schemas.microsoft.com/office/drawing/2014/main" id="{01087FFF-9FB9-422A-BFE1-0255001C63A6}"/>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3</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26" name="TextBox 25">
            <a:extLst>
              <a:ext uri="{FF2B5EF4-FFF2-40B4-BE49-F238E27FC236}">
                <a16:creationId xmlns:a16="http://schemas.microsoft.com/office/drawing/2014/main" id="{1013F67C-D1A8-9C41-A077-AE0D2C976B98}"/>
              </a:ext>
            </a:extLst>
          </p:cNvPr>
          <p:cNvSpPr txBox="1"/>
          <p:nvPr/>
        </p:nvSpPr>
        <p:spPr>
          <a:xfrm>
            <a:off x="8077200" y="820223"/>
            <a:ext cx="2247071" cy="307777"/>
          </a:xfrm>
          <a:prstGeom prst="rect">
            <a:avLst/>
          </a:prstGeom>
          <a:noFill/>
        </p:spPr>
        <p:txBody>
          <a:bodyPr wrap="square" rtlCol="0">
            <a:spAutoFit/>
          </a:bodyPr>
          <a:lstStyle/>
          <a:p>
            <a:r>
              <a:rPr lang="en-US" sz="1400" b="1">
                <a:latin typeface="Verdana" panose="020B0604030504040204" pitchFamily="34" charset="0"/>
                <a:ea typeface="Verdana" panose="020B0604030504040204" pitchFamily="34" charset="0"/>
                <a:cs typeface="Verdana" panose="020B0604030504040204" pitchFamily="34" charset="0"/>
              </a:rPr>
              <a:t>UFO Share Price  </a:t>
            </a:r>
          </a:p>
        </p:txBody>
      </p:sp>
      <p:sp>
        <p:nvSpPr>
          <p:cNvPr id="2" name="Rectangle 1">
            <a:extLst>
              <a:ext uri="{FF2B5EF4-FFF2-40B4-BE49-F238E27FC236}">
                <a16:creationId xmlns:a16="http://schemas.microsoft.com/office/drawing/2014/main" id="{78357457-5082-4E91-9366-2B96C7A1F3C8}"/>
              </a:ext>
            </a:extLst>
          </p:cNvPr>
          <p:cNvSpPr/>
          <p:nvPr/>
        </p:nvSpPr>
        <p:spPr>
          <a:xfrm>
            <a:off x="10058400" y="76200"/>
            <a:ext cx="1958135" cy="52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3F3B8539-3AE6-4735-B990-0BB536EF6160}"/>
              </a:ext>
            </a:extLst>
          </p:cNvPr>
          <p:cNvSpPr txBox="1"/>
          <p:nvPr/>
        </p:nvSpPr>
        <p:spPr>
          <a:xfrm>
            <a:off x="5812681" y="3635780"/>
            <a:ext cx="6585607" cy="1107996"/>
          </a:xfrm>
          <a:prstGeom prst="rect">
            <a:avLst/>
          </a:prstGeom>
          <a:noFill/>
        </p:spPr>
        <p:txBody>
          <a:bodyPr wrap="square" rtlCol="0">
            <a:spAutoFit/>
          </a:bodyPr>
          <a:lstStyle/>
          <a:p>
            <a:pPr algn="ctr"/>
            <a:r>
              <a:rPr lang="en-GB" sz="1400" b="1" dirty="0">
                <a:latin typeface="Verdana" panose="020B0604030504040204" pitchFamily="34" charset="0"/>
                <a:ea typeface="Verdana" panose="020B0604030504040204" pitchFamily="34" charset="0"/>
              </a:rPr>
              <a:t>1.9b volume of shares traded in 6 months</a:t>
            </a:r>
          </a:p>
          <a:p>
            <a:pPr algn="ctr"/>
            <a:endParaRPr lang="en-GB" sz="1400" b="1" dirty="0">
              <a:latin typeface="Verdana" panose="020B0604030504040204" pitchFamily="34" charset="0"/>
              <a:ea typeface="Verdana" panose="020B0604030504040204" pitchFamily="34" charset="0"/>
            </a:endParaRPr>
          </a:p>
          <a:p>
            <a:pPr algn="ctr"/>
            <a:r>
              <a:rPr lang="en-GB" sz="1200" dirty="0">
                <a:latin typeface="Verdana" panose="020B0604030504040204" pitchFamily="34" charset="0"/>
                <a:ea typeface="Verdana" panose="020B0604030504040204" pitchFamily="34" charset="0"/>
              </a:rPr>
              <a:t>Source:   London Stock Exchange</a:t>
            </a:r>
            <a:br>
              <a:rPr lang="en-GB" sz="1200" dirty="0">
                <a:latin typeface="Verdana" panose="020B0604030504040204" pitchFamily="34" charset="0"/>
                <a:ea typeface="Verdana" panose="020B0604030504040204" pitchFamily="34" charset="0"/>
              </a:rPr>
            </a:br>
            <a:endParaRPr lang="en-GB" sz="1400" dirty="0">
              <a:latin typeface="Verdana" panose="020B0604030504040204" pitchFamily="34" charset="0"/>
              <a:ea typeface="Verdana" panose="020B0604030504040204" pitchFamily="34" charset="0"/>
            </a:endParaRPr>
          </a:p>
          <a:p>
            <a:pPr algn="ctr"/>
            <a:r>
              <a:rPr lang="en-GB" sz="1200" i="1" dirty="0">
                <a:latin typeface="Verdana" panose="020B0604030504040204" pitchFamily="34" charset="0"/>
                <a:ea typeface="Verdana" panose="020B0604030504040204" pitchFamily="34" charset="0"/>
              </a:rPr>
              <a:t>Past performance is not indicative of future results.</a:t>
            </a:r>
          </a:p>
        </p:txBody>
      </p:sp>
      <p:pic>
        <p:nvPicPr>
          <p:cNvPr id="19" name="Picture 18">
            <a:extLst>
              <a:ext uri="{FF2B5EF4-FFF2-40B4-BE49-F238E27FC236}">
                <a16:creationId xmlns:a16="http://schemas.microsoft.com/office/drawing/2014/main" id="{C8F5A30B-BB9F-4922-AC63-38C6903A3866}"/>
              </a:ext>
            </a:extLst>
          </p:cNvPr>
          <p:cNvPicPr>
            <a:picLocks noChangeAspect="1"/>
          </p:cNvPicPr>
          <p:nvPr/>
        </p:nvPicPr>
        <p:blipFill>
          <a:blip r:embed="rId5"/>
          <a:stretch>
            <a:fillRect/>
          </a:stretch>
        </p:blipFill>
        <p:spPr>
          <a:xfrm>
            <a:off x="10783345" y="0"/>
            <a:ext cx="1319682" cy="1319682"/>
          </a:xfrm>
          <a:prstGeom prst="rect">
            <a:avLst/>
          </a:prstGeom>
        </p:spPr>
      </p:pic>
      <p:pic>
        <p:nvPicPr>
          <p:cNvPr id="23" name="Picture 22">
            <a:extLst>
              <a:ext uri="{FF2B5EF4-FFF2-40B4-BE49-F238E27FC236}">
                <a16:creationId xmlns:a16="http://schemas.microsoft.com/office/drawing/2014/main" id="{9E57C2B1-5720-44D6-A6F7-80CE92D7A5C6}"/>
              </a:ext>
            </a:extLst>
          </p:cNvPr>
          <p:cNvPicPr>
            <a:picLocks noChangeAspect="1"/>
          </p:cNvPicPr>
          <p:nvPr/>
        </p:nvPicPr>
        <p:blipFill>
          <a:blip r:embed="rId6"/>
          <a:stretch>
            <a:fillRect/>
          </a:stretch>
        </p:blipFill>
        <p:spPr>
          <a:xfrm>
            <a:off x="6415252" y="2123926"/>
            <a:ext cx="5601283" cy="1338067"/>
          </a:xfrm>
          <a:prstGeom prst="rect">
            <a:avLst/>
          </a:prstGeom>
        </p:spPr>
      </p:pic>
    </p:spTree>
    <p:extLst>
      <p:ext uri="{BB962C8B-B14F-4D97-AF65-F5344CB8AC3E}">
        <p14:creationId xmlns:p14="http://schemas.microsoft.com/office/powerpoint/2010/main" val="669555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25A163AD-4E4A-48F3-933D-B3F9E6CC5D22}"/>
              </a:ext>
            </a:extLst>
          </p:cNvPr>
          <p:cNvSpPr/>
          <p:nvPr/>
        </p:nvSpPr>
        <p:spPr>
          <a:xfrm>
            <a:off x="0" y="0"/>
            <a:ext cx="12192000" cy="4790440"/>
          </a:xfrm>
          <a:custGeom>
            <a:avLst/>
            <a:gdLst/>
            <a:ahLst/>
            <a:cxnLst/>
            <a:rect l="l" t="t" r="r" b="b"/>
            <a:pathLst>
              <a:path w="12192000" h="4790440">
                <a:moveTo>
                  <a:pt x="12192000" y="0"/>
                </a:moveTo>
                <a:lnTo>
                  <a:pt x="0" y="0"/>
                </a:lnTo>
                <a:lnTo>
                  <a:pt x="0" y="4789919"/>
                </a:lnTo>
                <a:lnTo>
                  <a:pt x="12192000" y="4789919"/>
                </a:lnTo>
                <a:lnTo>
                  <a:pt x="12192000" y="0"/>
                </a:lnTo>
                <a:close/>
              </a:path>
            </a:pathLst>
          </a:custGeom>
          <a:solidFill>
            <a:srgbClr val="C7BA87"/>
          </a:solidFill>
        </p:spPr>
        <p:txBody>
          <a:bodyPr wrap="square" lIns="0" tIns="0" rIns="0" bIns="0" rtlCol="0"/>
          <a:lstStyle/>
          <a:p>
            <a:endParaRPr/>
          </a:p>
        </p:txBody>
      </p:sp>
      <p:pic>
        <p:nvPicPr>
          <p:cNvPr id="3" name="Picture 2" descr="A picture containing outdoor, sky, grass, mountain&#10;&#10;Description automatically generated">
            <a:extLst>
              <a:ext uri="{FF2B5EF4-FFF2-40B4-BE49-F238E27FC236}">
                <a16:creationId xmlns:a16="http://schemas.microsoft.com/office/drawing/2014/main" id="{C39D96C0-0597-4B4E-A556-71E911E504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5" y="0"/>
            <a:ext cx="12179300" cy="6858000"/>
          </a:xfrm>
          <a:prstGeom prst="rect">
            <a:avLst/>
          </a:prstGeom>
        </p:spPr>
      </p:pic>
      <p:sp>
        <p:nvSpPr>
          <p:cNvPr id="4" name="Rectangle 3">
            <a:extLst>
              <a:ext uri="{FF2B5EF4-FFF2-40B4-BE49-F238E27FC236}">
                <a16:creationId xmlns:a16="http://schemas.microsoft.com/office/drawing/2014/main" id="{A44AD561-5BD6-4DA1-8B0B-44459D1771E9}"/>
              </a:ext>
            </a:extLst>
          </p:cNvPr>
          <p:cNvSpPr/>
          <p:nvPr/>
        </p:nvSpPr>
        <p:spPr>
          <a:xfrm>
            <a:off x="-1144" y="5422490"/>
            <a:ext cx="12179300" cy="757084"/>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pc="600">
                <a:solidFill>
                  <a:schemeClr val="bg1"/>
                </a:solidFill>
                <a:latin typeface="Calibri" panose="020F0502020204030204" pitchFamily="34" charset="0"/>
                <a:ea typeface="+mj-ea"/>
                <a:cs typeface="Calibri" panose="020F0502020204030204" pitchFamily="34" charset="0"/>
              </a:rPr>
              <a:t>MEXICAN COPPER/GOLD &amp; SILVER PORTFOLIO</a:t>
            </a:r>
          </a:p>
        </p:txBody>
      </p:sp>
    </p:spTree>
    <p:extLst>
      <p:ext uri="{BB962C8B-B14F-4D97-AF65-F5344CB8AC3E}">
        <p14:creationId xmlns:p14="http://schemas.microsoft.com/office/powerpoint/2010/main" val="468171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7E0D8409-51B4-4415-9702-F44ED3DDD0A3}"/>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3" name="object 3"/>
          <p:cNvSpPr txBox="1">
            <a:spLocks noGrp="1"/>
          </p:cNvSpPr>
          <p:nvPr>
            <p:ph type="title"/>
          </p:nvPr>
        </p:nvSpPr>
        <p:spPr>
          <a:xfrm>
            <a:off x="516061" y="464127"/>
            <a:ext cx="6570539"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a:t>SAN CELSO (SILVER)</a:t>
            </a:r>
            <a:br>
              <a:rPr lang="en-GB" spc="-5"/>
            </a:br>
            <a:r>
              <a:rPr kumimoji="0" lang="en-GB" sz="1800" b="1" i="1" u="none" strike="noStrike" kern="1200" cap="none" spc="-5" normalizeH="0" baseline="0" noProof="0">
                <a:ln>
                  <a:noFill/>
                </a:ln>
                <a:solidFill>
                  <a:srgbClr val="9B4413"/>
                </a:solidFill>
                <a:effectLst/>
                <a:uLnTx/>
                <a:uFillTx/>
                <a:latin typeface="Calibri"/>
                <a:ea typeface="+mn-ea"/>
                <a:cs typeface="Calibri"/>
              </a:rPr>
              <a:t>Bonanza Grades</a:t>
            </a:r>
            <a:endParaRPr lang="en-GB" spc="-5"/>
          </a:p>
        </p:txBody>
      </p:sp>
      <p:sp>
        <p:nvSpPr>
          <p:cNvPr id="4" name="object 4"/>
          <p:cNvSpPr txBox="1"/>
          <p:nvPr/>
        </p:nvSpPr>
        <p:spPr>
          <a:xfrm>
            <a:off x="516061" y="1219199"/>
            <a:ext cx="4908196" cy="5347618"/>
          </a:xfrm>
          <a:prstGeom prst="rect">
            <a:avLst/>
          </a:prstGeom>
        </p:spPr>
        <p:txBody>
          <a:bodyPr vert="horz" wrap="square" lIns="0" tIns="12700" rIns="0" bIns="0" rtlCol="0">
            <a:spAutoFit/>
          </a:bodyPr>
          <a:lstStyle/>
          <a:p>
            <a:pPr>
              <a:lnSpc>
                <a:spcPct val="100000"/>
              </a:lnSpc>
              <a:spcBef>
                <a:spcPts val="5"/>
              </a:spcBef>
            </a:pPr>
            <a:endParaRPr sz="1400" dirty="0">
              <a:latin typeface="Verdana" panose="020B0604030504040204" pitchFamily="34" charset="0"/>
              <a:ea typeface="Verdana" panose="020B0604030504040204" pitchFamily="34" charset="0"/>
              <a:cs typeface="Calibri"/>
            </a:endParaRPr>
          </a:p>
          <a:p>
            <a:pPr marL="241300" marR="160020" indent="-228600">
              <a:lnSpc>
                <a:spcPct val="100000"/>
              </a:lnSpc>
              <a:buClr>
                <a:srgbClr val="C7BA87"/>
              </a:buClr>
              <a:buFont typeface="Arial"/>
              <a:buChar char="•"/>
              <a:tabLst>
                <a:tab pos="240665" algn="l"/>
                <a:tab pos="241300" algn="l"/>
              </a:tabLst>
            </a:pPr>
            <a:r>
              <a:rPr sz="1400" dirty="0">
                <a:latin typeface="Verdana" panose="020B0604030504040204" pitchFamily="34" charset="0"/>
                <a:ea typeface="Verdana" panose="020B0604030504040204" pitchFamily="34" charset="0"/>
                <a:cs typeface="Verdana"/>
              </a:rPr>
              <a:t>San</a:t>
            </a:r>
            <a:r>
              <a:rPr sz="1400" spc="-1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Celso</a:t>
            </a:r>
            <a:r>
              <a:rPr sz="1400" spc="-4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hosts</a:t>
            </a:r>
            <a:r>
              <a:rPr sz="1400" spc="-2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two</a:t>
            </a:r>
            <a:r>
              <a:rPr sz="1400" spc="-2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historic</a:t>
            </a:r>
            <a:r>
              <a:rPr sz="1400" spc="-4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underground</a:t>
            </a:r>
            <a:r>
              <a:rPr sz="1400" spc="-1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silver</a:t>
            </a:r>
            <a:r>
              <a:rPr sz="1400" spc="-4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mines</a:t>
            </a:r>
            <a:r>
              <a:rPr lang="en-GB" sz="1400" dirty="0">
                <a:latin typeface="Verdana" panose="020B0604030504040204" pitchFamily="34" charset="0"/>
                <a:ea typeface="Verdana" panose="020B0604030504040204" pitchFamily="34" charset="0"/>
                <a:cs typeface="Verdana"/>
              </a:rPr>
              <a:t> that contained </a:t>
            </a:r>
            <a:r>
              <a:rPr sz="1400" spc="-5" dirty="0">
                <a:latin typeface="Verdana" panose="020B0604030504040204" pitchFamily="34" charset="0"/>
                <a:ea typeface="Verdana" panose="020B0604030504040204" pitchFamily="34" charset="0"/>
                <a:cs typeface="Verdana"/>
              </a:rPr>
              <a:t>Bonanza</a:t>
            </a:r>
            <a:r>
              <a:rPr sz="1400" spc="-20"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Grades:</a:t>
            </a:r>
            <a:endParaRPr sz="1400" dirty="0">
              <a:latin typeface="Verdana" panose="020B0604030504040204" pitchFamily="34" charset="0"/>
              <a:ea typeface="Verdana" panose="020B0604030504040204" pitchFamily="34" charset="0"/>
              <a:cs typeface="Verdana"/>
            </a:endParaRPr>
          </a:p>
          <a:p>
            <a:pPr marL="698500" lvl="1" indent="-228600">
              <a:lnSpc>
                <a:spcPct val="100000"/>
              </a:lnSpc>
              <a:spcBef>
                <a:spcPts val="490"/>
              </a:spcBef>
              <a:buClr>
                <a:srgbClr val="C7BA87"/>
              </a:buClr>
              <a:buFont typeface="Arial"/>
              <a:buChar char="•"/>
              <a:tabLst>
                <a:tab pos="697865" algn="l"/>
                <a:tab pos="698500" algn="l"/>
              </a:tabLst>
            </a:pPr>
            <a:r>
              <a:rPr sz="1400" dirty="0">
                <a:latin typeface="Verdana" panose="020B0604030504040204" pitchFamily="34" charset="0"/>
                <a:ea typeface="Verdana" panose="020B0604030504040204" pitchFamily="34" charset="0"/>
                <a:cs typeface="Verdana"/>
              </a:rPr>
              <a:t>Historic</a:t>
            </a:r>
            <a:r>
              <a:rPr sz="1400" spc="-50"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grades</a:t>
            </a:r>
            <a:r>
              <a:rPr sz="1400" spc="-1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up</a:t>
            </a:r>
            <a:r>
              <a:rPr sz="1400" spc="-15"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to</a:t>
            </a:r>
            <a:r>
              <a:rPr sz="1400" spc="-15" dirty="0">
                <a:latin typeface="Verdana" panose="020B0604030504040204" pitchFamily="34" charset="0"/>
                <a:ea typeface="Verdana" panose="020B0604030504040204" pitchFamily="34" charset="0"/>
                <a:cs typeface="Verdana"/>
              </a:rPr>
              <a:t> </a:t>
            </a:r>
            <a:r>
              <a:rPr sz="1400" b="1" spc="-5" dirty="0">
                <a:latin typeface="Verdana" panose="020B0604030504040204" pitchFamily="34" charset="0"/>
                <a:ea typeface="Verdana" panose="020B0604030504040204" pitchFamily="34" charset="0"/>
                <a:cs typeface="Verdana"/>
              </a:rPr>
              <a:t>2683</a:t>
            </a:r>
            <a:r>
              <a:rPr lang="en-GB" sz="1400" b="1" spc="-5" dirty="0">
                <a:latin typeface="Verdana" panose="020B0604030504040204" pitchFamily="34" charset="0"/>
                <a:ea typeface="Verdana" panose="020B0604030504040204" pitchFamily="34" charset="0"/>
                <a:cs typeface="Verdana"/>
              </a:rPr>
              <a:t> </a:t>
            </a:r>
            <a:r>
              <a:rPr sz="1400" b="1" spc="-5" dirty="0">
                <a:latin typeface="Verdana" panose="020B0604030504040204" pitchFamily="34" charset="0"/>
                <a:ea typeface="Verdana" panose="020B0604030504040204" pitchFamily="34" charset="0"/>
                <a:cs typeface="Verdana"/>
              </a:rPr>
              <a:t>g/t </a:t>
            </a:r>
            <a:r>
              <a:rPr sz="1400" b="1" dirty="0">
                <a:latin typeface="Verdana" panose="020B0604030504040204" pitchFamily="34" charset="0"/>
                <a:ea typeface="Verdana" panose="020B0604030504040204" pitchFamily="34" charset="0"/>
                <a:cs typeface="Verdana"/>
              </a:rPr>
              <a:t>Ag</a:t>
            </a:r>
            <a:r>
              <a:rPr sz="1400" b="1" spc="-25" dirty="0">
                <a:latin typeface="Verdana" panose="020B0604030504040204" pitchFamily="34" charset="0"/>
                <a:ea typeface="Verdana" panose="020B0604030504040204" pitchFamily="34" charset="0"/>
                <a:cs typeface="Verdana"/>
              </a:rPr>
              <a:t> </a:t>
            </a:r>
            <a:r>
              <a:rPr sz="1400" b="1" dirty="0">
                <a:latin typeface="Verdana" panose="020B0604030504040204" pitchFamily="34" charset="0"/>
                <a:ea typeface="Verdana" panose="020B0604030504040204" pitchFamily="34" charset="0"/>
                <a:cs typeface="Verdana"/>
              </a:rPr>
              <a:t>(~86</a:t>
            </a:r>
            <a:r>
              <a:rPr sz="1400" b="1" spc="-5" dirty="0">
                <a:latin typeface="Verdana" panose="020B0604030504040204" pitchFamily="34" charset="0"/>
                <a:ea typeface="Verdana" panose="020B0604030504040204" pitchFamily="34" charset="0"/>
                <a:cs typeface="Verdana"/>
              </a:rPr>
              <a:t> </a:t>
            </a:r>
            <a:r>
              <a:rPr sz="1400" b="1" dirty="0">
                <a:latin typeface="Verdana" panose="020B0604030504040204" pitchFamily="34" charset="0"/>
                <a:ea typeface="Verdana" panose="020B0604030504040204" pitchFamily="34" charset="0"/>
                <a:cs typeface="Verdana"/>
              </a:rPr>
              <a:t>oz/</a:t>
            </a:r>
            <a:r>
              <a:rPr lang="en-GB" sz="1400" b="1" dirty="0">
                <a:latin typeface="Verdana" panose="020B0604030504040204" pitchFamily="34" charset="0"/>
                <a:ea typeface="Verdana" panose="020B0604030504040204" pitchFamily="34" charset="0"/>
                <a:cs typeface="Verdana"/>
              </a:rPr>
              <a:t>t </a:t>
            </a:r>
            <a:r>
              <a:rPr sz="1400" b="1" dirty="0">
                <a:latin typeface="Verdana" panose="020B0604030504040204" pitchFamily="34" charset="0"/>
                <a:ea typeface="Verdana" panose="020B0604030504040204" pitchFamily="34" charset="0"/>
                <a:cs typeface="Verdana"/>
              </a:rPr>
              <a:t>Ag)</a:t>
            </a:r>
            <a:endParaRPr sz="1400" dirty="0">
              <a:latin typeface="Verdana" panose="020B0604030504040204" pitchFamily="34" charset="0"/>
              <a:ea typeface="Verdana" panose="020B0604030504040204" pitchFamily="34" charset="0"/>
              <a:cs typeface="Verdana"/>
            </a:endParaRPr>
          </a:p>
          <a:p>
            <a:pPr marL="698500" marR="165735" lvl="1" indent="-228600">
              <a:lnSpc>
                <a:spcPct val="100000"/>
              </a:lnSpc>
              <a:spcBef>
                <a:spcPts val="505"/>
              </a:spcBef>
              <a:buClr>
                <a:srgbClr val="C7BA87"/>
              </a:buClr>
              <a:buFont typeface="Arial"/>
              <a:buChar char="•"/>
              <a:tabLst>
                <a:tab pos="697865" algn="l"/>
                <a:tab pos="698500" algn="l"/>
              </a:tabLst>
            </a:pPr>
            <a:r>
              <a:rPr sz="1400" spc="-10" dirty="0">
                <a:latin typeface="Verdana" panose="020B0604030504040204" pitchFamily="34" charset="0"/>
                <a:ea typeface="Verdana" panose="020B0604030504040204" pitchFamily="34" charset="0"/>
                <a:cs typeface="Verdana"/>
              </a:rPr>
              <a:t>Recent</a:t>
            </a:r>
            <a:r>
              <a:rPr sz="1400" spc="-2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sample</a:t>
            </a:r>
            <a:r>
              <a:rPr sz="1400" spc="-35"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grades</a:t>
            </a:r>
            <a:r>
              <a:rPr sz="1400" spc="-1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up</a:t>
            </a:r>
            <a:r>
              <a:rPr sz="1400" spc="-15"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to</a:t>
            </a:r>
            <a:r>
              <a:rPr sz="1400" spc="-15" dirty="0">
                <a:latin typeface="Verdana" panose="020B0604030504040204" pitchFamily="34" charset="0"/>
                <a:ea typeface="Verdana" panose="020B0604030504040204" pitchFamily="34" charset="0"/>
                <a:cs typeface="Verdana"/>
              </a:rPr>
              <a:t> </a:t>
            </a:r>
            <a:r>
              <a:rPr sz="1400" b="1" spc="-5" dirty="0">
                <a:latin typeface="Verdana" panose="020B0604030504040204" pitchFamily="34" charset="0"/>
                <a:ea typeface="Verdana" panose="020B0604030504040204" pitchFamily="34" charset="0"/>
                <a:cs typeface="Verdana"/>
              </a:rPr>
              <a:t>1,389</a:t>
            </a:r>
            <a:r>
              <a:rPr sz="1400" b="1" spc="10" dirty="0">
                <a:latin typeface="Verdana" panose="020B0604030504040204" pitchFamily="34" charset="0"/>
                <a:ea typeface="Verdana" panose="020B0604030504040204" pitchFamily="34" charset="0"/>
                <a:cs typeface="Verdana"/>
              </a:rPr>
              <a:t> </a:t>
            </a:r>
            <a:r>
              <a:rPr sz="1400" b="1" dirty="0">
                <a:latin typeface="Verdana" panose="020B0604030504040204" pitchFamily="34" charset="0"/>
                <a:ea typeface="Verdana" panose="020B0604030504040204" pitchFamily="34" charset="0"/>
                <a:cs typeface="Verdana"/>
              </a:rPr>
              <a:t>g/t</a:t>
            </a:r>
            <a:r>
              <a:rPr sz="1400" b="1" spc="-30" dirty="0">
                <a:latin typeface="Verdana" panose="020B0604030504040204" pitchFamily="34" charset="0"/>
                <a:ea typeface="Verdana" panose="020B0604030504040204" pitchFamily="34" charset="0"/>
                <a:cs typeface="Verdana"/>
              </a:rPr>
              <a:t> </a:t>
            </a:r>
            <a:r>
              <a:rPr sz="1400" b="1" dirty="0">
                <a:latin typeface="Verdana" panose="020B0604030504040204" pitchFamily="34" charset="0"/>
                <a:ea typeface="Verdana" panose="020B0604030504040204" pitchFamily="34" charset="0"/>
                <a:cs typeface="Verdana"/>
              </a:rPr>
              <a:t>Ag</a:t>
            </a:r>
            <a:r>
              <a:rPr sz="1400" b="1" spc="-10" dirty="0">
                <a:latin typeface="Verdana" panose="020B0604030504040204" pitchFamily="34" charset="0"/>
                <a:ea typeface="Verdana" panose="020B0604030504040204" pitchFamily="34" charset="0"/>
                <a:cs typeface="Verdana"/>
              </a:rPr>
              <a:t> </a:t>
            </a:r>
            <a:r>
              <a:rPr sz="1400" b="1" dirty="0">
                <a:latin typeface="Verdana" panose="020B0604030504040204" pitchFamily="34" charset="0"/>
                <a:ea typeface="Verdana" panose="020B0604030504040204" pitchFamily="34" charset="0"/>
                <a:cs typeface="Verdana"/>
              </a:rPr>
              <a:t>(~44 </a:t>
            </a:r>
            <a:r>
              <a:rPr sz="1400" b="1" spc="-465" dirty="0">
                <a:latin typeface="Verdana" panose="020B0604030504040204" pitchFamily="34" charset="0"/>
                <a:ea typeface="Verdana" panose="020B0604030504040204" pitchFamily="34" charset="0"/>
                <a:cs typeface="Verdana"/>
              </a:rPr>
              <a:t> </a:t>
            </a:r>
            <a:r>
              <a:rPr sz="1400" b="1" dirty="0">
                <a:latin typeface="Verdana" panose="020B0604030504040204" pitchFamily="34" charset="0"/>
                <a:ea typeface="Verdana" panose="020B0604030504040204" pitchFamily="34" charset="0"/>
                <a:cs typeface="Verdana"/>
              </a:rPr>
              <a:t>oz/</a:t>
            </a:r>
            <a:r>
              <a:rPr lang="en-GB" sz="1400" b="1" dirty="0">
                <a:latin typeface="Verdana" panose="020B0604030504040204" pitchFamily="34" charset="0"/>
                <a:ea typeface="Verdana" panose="020B0604030504040204" pitchFamily="34" charset="0"/>
                <a:cs typeface="Verdana"/>
              </a:rPr>
              <a:t>t </a:t>
            </a:r>
            <a:r>
              <a:rPr sz="1400" b="1" dirty="0">
                <a:latin typeface="Verdana" panose="020B0604030504040204" pitchFamily="34" charset="0"/>
                <a:ea typeface="Verdana" panose="020B0604030504040204" pitchFamily="34" charset="0"/>
                <a:cs typeface="Verdana"/>
              </a:rPr>
              <a:t>Ag), </a:t>
            </a:r>
            <a:r>
              <a:rPr sz="1400" b="1" spc="-5" dirty="0">
                <a:latin typeface="Verdana" panose="020B0604030504040204" pitchFamily="34" charset="0"/>
                <a:ea typeface="Verdana" panose="020B0604030504040204" pitchFamily="34" charset="0"/>
                <a:cs typeface="Verdana"/>
              </a:rPr>
              <a:t>averaging 441 </a:t>
            </a:r>
            <a:r>
              <a:rPr sz="1400" b="1" dirty="0">
                <a:latin typeface="Verdana" panose="020B0604030504040204" pitchFamily="34" charset="0"/>
                <a:ea typeface="Verdana" panose="020B0604030504040204" pitchFamily="34" charset="0"/>
                <a:cs typeface="Verdana"/>
              </a:rPr>
              <a:t>g/t Ag (~14 </a:t>
            </a:r>
            <a:r>
              <a:rPr lang="en-GB" sz="1400" b="1" dirty="0">
                <a:latin typeface="Verdana" panose="020B0604030504040204" pitchFamily="34" charset="0"/>
                <a:ea typeface="Verdana" panose="020B0604030504040204" pitchFamily="34" charset="0"/>
                <a:cs typeface="Verdana"/>
              </a:rPr>
              <a:t>o</a:t>
            </a:r>
            <a:r>
              <a:rPr sz="1400" b="1" dirty="0">
                <a:latin typeface="Verdana" panose="020B0604030504040204" pitchFamily="34" charset="0"/>
                <a:ea typeface="Verdana" panose="020B0604030504040204" pitchFamily="34" charset="0"/>
                <a:cs typeface="Verdana"/>
              </a:rPr>
              <a:t>z/</a:t>
            </a:r>
            <a:r>
              <a:rPr lang="en-GB" sz="1400" b="1" dirty="0">
                <a:latin typeface="Verdana" panose="020B0604030504040204" pitchFamily="34" charset="0"/>
                <a:ea typeface="Verdana" panose="020B0604030504040204" pitchFamily="34" charset="0"/>
                <a:cs typeface="Verdana"/>
              </a:rPr>
              <a:t>t </a:t>
            </a:r>
            <a:r>
              <a:rPr sz="1400" b="1" dirty="0">
                <a:latin typeface="Verdana" panose="020B0604030504040204" pitchFamily="34" charset="0"/>
                <a:ea typeface="Verdana" panose="020B0604030504040204" pitchFamily="34" charset="0"/>
                <a:cs typeface="Verdana"/>
              </a:rPr>
              <a:t>Ag) </a:t>
            </a:r>
            <a:r>
              <a:rPr lang="en-GB" sz="1400" b="1" dirty="0">
                <a:latin typeface="Verdana" panose="020B0604030504040204" pitchFamily="34" charset="0"/>
                <a:ea typeface="Verdana" panose="020B0604030504040204" pitchFamily="34" charset="0"/>
                <a:cs typeface="Verdana"/>
              </a:rPr>
              <a:t>f</a:t>
            </a:r>
            <a:r>
              <a:rPr sz="1400" b="1" spc="-5" dirty="0">
                <a:latin typeface="Verdana" panose="020B0604030504040204" pitchFamily="34" charset="0"/>
                <a:ea typeface="Verdana" panose="020B0604030504040204" pitchFamily="34" charset="0"/>
                <a:cs typeface="Verdana"/>
              </a:rPr>
              <a:t>rom </a:t>
            </a:r>
            <a:r>
              <a:rPr sz="1400" b="1" dirty="0">
                <a:latin typeface="Verdana" panose="020B0604030504040204" pitchFamily="34" charset="0"/>
                <a:ea typeface="Verdana" panose="020B0604030504040204" pitchFamily="34" charset="0"/>
                <a:cs typeface="Verdana"/>
              </a:rPr>
              <a:t>96</a:t>
            </a:r>
            <a:r>
              <a:rPr sz="1400" b="1" spc="-5" dirty="0">
                <a:latin typeface="Verdana" panose="020B0604030504040204" pitchFamily="34" charset="0"/>
                <a:ea typeface="Verdana" panose="020B0604030504040204" pitchFamily="34" charset="0"/>
                <a:cs typeface="Verdana"/>
              </a:rPr>
              <a:t> </a:t>
            </a:r>
            <a:r>
              <a:rPr sz="1400" b="1" dirty="0">
                <a:latin typeface="Verdana" panose="020B0604030504040204" pitchFamily="34" charset="0"/>
                <a:ea typeface="Verdana" panose="020B0604030504040204" pitchFamily="34" charset="0"/>
                <a:cs typeface="Verdana"/>
              </a:rPr>
              <a:t>samples</a:t>
            </a:r>
            <a:endParaRPr sz="1400" dirty="0">
              <a:latin typeface="Verdana" panose="020B0604030504040204" pitchFamily="34" charset="0"/>
              <a:ea typeface="Verdana" panose="020B0604030504040204" pitchFamily="34" charset="0"/>
              <a:cs typeface="Verdana"/>
            </a:endParaRPr>
          </a:p>
          <a:p>
            <a:pPr marL="240665" marR="47625" indent="-228600" algn="just">
              <a:lnSpc>
                <a:spcPct val="100000"/>
              </a:lnSpc>
              <a:spcBef>
                <a:spcPts val="994"/>
              </a:spcBef>
              <a:buClr>
                <a:srgbClr val="C7BA87"/>
              </a:buClr>
              <a:buFont typeface="Arial"/>
              <a:buChar char="•"/>
              <a:tabLst>
                <a:tab pos="241300" algn="l"/>
              </a:tabLst>
            </a:pPr>
            <a:r>
              <a:rPr sz="1400" dirty="0">
                <a:latin typeface="Verdana" panose="020B0604030504040204" pitchFamily="34" charset="0"/>
                <a:ea typeface="Verdana" panose="020B0604030504040204" pitchFamily="34" charset="0"/>
                <a:cs typeface="Verdana"/>
              </a:rPr>
              <a:t>Numerous stopes indicating </a:t>
            </a:r>
            <a:r>
              <a:rPr sz="1400" spc="-5" dirty="0">
                <a:latin typeface="Verdana" panose="020B0604030504040204" pitchFamily="34" charset="0"/>
                <a:ea typeface="Verdana" panose="020B0604030504040204" pitchFamily="34" charset="0"/>
                <a:cs typeface="Verdana"/>
              </a:rPr>
              <a:t>the </a:t>
            </a:r>
            <a:r>
              <a:rPr sz="1400" dirty="0">
                <a:latin typeface="Verdana" panose="020B0604030504040204" pitchFamily="34" charset="0"/>
                <a:ea typeface="Verdana" panose="020B0604030504040204" pitchFamily="34" charset="0"/>
                <a:cs typeface="Verdana"/>
              </a:rPr>
              <a:t>presence of </a:t>
            </a:r>
            <a:r>
              <a:rPr sz="1400" spc="-5" dirty="0">
                <a:latin typeface="Verdana" panose="020B0604030504040204" pitchFamily="34" charset="0"/>
                <a:ea typeface="Verdana" panose="020B0604030504040204" pitchFamily="34" charset="0"/>
                <a:cs typeface="Verdana"/>
              </a:rPr>
              <a:t>high-grade </a:t>
            </a:r>
            <a:r>
              <a:rPr sz="1400" spc="-48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silver</a:t>
            </a:r>
            <a:r>
              <a:rPr sz="1400" spc="-4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ore</a:t>
            </a:r>
            <a:r>
              <a:rPr sz="1400" spc="-1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shoots</a:t>
            </a:r>
            <a:r>
              <a:rPr sz="1400" spc="-2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off</a:t>
            </a:r>
            <a:r>
              <a:rPr sz="1400" spc="-1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main</a:t>
            </a:r>
            <a:r>
              <a:rPr sz="1400" spc="-2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veins</a:t>
            </a:r>
            <a:endParaRPr lang="en-GB" sz="1400" dirty="0">
              <a:latin typeface="Verdana" panose="020B0604030504040204" pitchFamily="34" charset="0"/>
              <a:ea typeface="Verdana" panose="020B0604030504040204" pitchFamily="34" charset="0"/>
              <a:cs typeface="Verdana"/>
            </a:endParaRPr>
          </a:p>
          <a:p>
            <a:pPr marL="240665" marR="47625" indent="-228600" algn="just">
              <a:lnSpc>
                <a:spcPct val="100000"/>
              </a:lnSpc>
              <a:spcBef>
                <a:spcPts val="994"/>
              </a:spcBef>
              <a:buClr>
                <a:srgbClr val="C7BA87"/>
              </a:buClr>
              <a:buFont typeface="Arial"/>
              <a:buChar char="•"/>
              <a:tabLst>
                <a:tab pos="241300" algn="l"/>
              </a:tabLst>
            </a:pPr>
            <a:r>
              <a:rPr sz="1400" spc="-5" dirty="0">
                <a:latin typeface="Verdana" panose="020B0604030504040204" pitchFamily="34" charset="0"/>
                <a:ea typeface="Verdana" panose="020B0604030504040204" pitchFamily="34" charset="0"/>
                <a:cs typeface="Verdana"/>
              </a:rPr>
              <a:t>Footwall</a:t>
            </a:r>
            <a:r>
              <a:rPr sz="1400" spc="-25" dirty="0">
                <a:latin typeface="Verdana" panose="020B0604030504040204" pitchFamily="34" charset="0"/>
                <a:ea typeface="Verdana" panose="020B0604030504040204" pitchFamily="34" charset="0"/>
                <a:cs typeface="Verdana"/>
              </a:rPr>
              <a:t> </a:t>
            </a:r>
            <a:r>
              <a:rPr sz="1400" spc="-5" dirty="0" err="1">
                <a:latin typeface="Verdana" panose="020B0604030504040204" pitchFamily="34" charset="0"/>
                <a:ea typeface="Verdana" panose="020B0604030504040204" pitchFamily="34" charset="0"/>
                <a:cs typeface="Verdana"/>
              </a:rPr>
              <a:t>mineralisation</a:t>
            </a:r>
            <a:r>
              <a:rPr sz="1400" spc="-5" dirty="0">
                <a:latin typeface="Verdana" panose="020B0604030504040204" pitchFamily="34" charset="0"/>
                <a:ea typeface="Verdana" panose="020B0604030504040204" pitchFamily="34" charset="0"/>
                <a:cs typeface="Verdana"/>
              </a:rPr>
              <a:t> </a:t>
            </a:r>
            <a:r>
              <a:rPr sz="1400" spc="-48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also</a:t>
            </a:r>
            <a:r>
              <a:rPr sz="1400" spc="-3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apparent</a:t>
            </a:r>
            <a:r>
              <a:rPr sz="1400" spc="-15"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yet</a:t>
            </a:r>
            <a:r>
              <a:rPr sz="1400" spc="-1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unmined</a:t>
            </a:r>
            <a:endParaRPr lang="en-GB" sz="1400" dirty="0">
              <a:latin typeface="Verdana" panose="020B0604030504040204" pitchFamily="34" charset="0"/>
              <a:ea typeface="Verdana" panose="020B0604030504040204" pitchFamily="34" charset="0"/>
              <a:cs typeface="Verdana"/>
            </a:endParaRPr>
          </a:p>
          <a:p>
            <a:pPr marL="240665" marR="47625" indent="-228600" algn="just">
              <a:lnSpc>
                <a:spcPct val="100000"/>
              </a:lnSpc>
              <a:spcBef>
                <a:spcPts val="994"/>
              </a:spcBef>
              <a:buClr>
                <a:srgbClr val="C7BA87"/>
              </a:buClr>
              <a:buFont typeface="Arial"/>
              <a:buChar char="•"/>
              <a:tabLst>
                <a:tab pos="241300" algn="l"/>
              </a:tabLst>
            </a:pPr>
            <a:r>
              <a:rPr sz="1400" dirty="0">
                <a:latin typeface="Verdana" panose="020B0604030504040204" pitchFamily="34" charset="0"/>
                <a:ea typeface="Verdana" panose="020B0604030504040204" pitchFamily="34" charset="0"/>
                <a:cs typeface="Verdana"/>
              </a:rPr>
              <a:t>800m</a:t>
            </a:r>
            <a:r>
              <a:rPr lang="en-GB" sz="1400" dirty="0">
                <a:latin typeface="Verdana" panose="020B0604030504040204" pitchFamily="34" charset="0"/>
                <a:ea typeface="Verdana" panose="020B0604030504040204" pitchFamily="34" charset="0"/>
                <a:cs typeface="Verdana"/>
              </a:rPr>
              <a:t>+</a:t>
            </a:r>
            <a:r>
              <a:rPr sz="1400" dirty="0">
                <a:latin typeface="Verdana" panose="020B0604030504040204" pitchFamily="34" charset="0"/>
                <a:ea typeface="Verdana" panose="020B0604030504040204" pitchFamily="34" charset="0"/>
                <a:cs typeface="Verdana"/>
              </a:rPr>
              <a:t> know</a:t>
            </a:r>
            <a:r>
              <a:rPr lang="en-GB" sz="1400" dirty="0">
                <a:latin typeface="Verdana" panose="020B0604030504040204" pitchFamily="34" charset="0"/>
                <a:ea typeface="Verdana" panose="020B0604030504040204" pitchFamily="34" charset="0"/>
                <a:cs typeface="Verdana"/>
              </a:rPr>
              <a:t>n</a:t>
            </a:r>
            <a:r>
              <a:rPr sz="1400" dirty="0">
                <a:latin typeface="Verdana" panose="020B0604030504040204" pitchFamily="34" charset="0"/>
                <a:ea typeface="Verdana" panose="020B0604030504040204" pitchFamily="34" charset="0"/>
                <a:cs typeface="Verdana"/>
              </a:rPr>
              <a:t> strike of main vein systems within current </a:t>
            </a:r>
            <a:r>
              <a:rPr sz="1400" spc="-484" dirty="0">
                <a:latin typeface="Verdana" panose="020B0604030504040204" pitchFamily="34" charset="0"/>
                <a:ea typeface="Verdana" panose="020B0604030504040204" pitchFamily="34" charset="0"/>
                <a:cs typeface="Verdana"/>
              </a:rPr>
              <a:t> </a:t>
            </a:r>
            <a:r>
              <a:rPr sz="1400" dirty="0" err="1">
                <a:latin typeface="Verdana" panose="020B0604030504040204" pitchFamily="34" charset="0"/>
                <a:ea typeface="Verdana" panose="020B0604030504040204" pitchFamily="34" charset="0"/>
                <a:cs typeface="Verdana"/>
              </a:rPr>
              <a:t>licence</a:t>
            </a:r>
            <a:r>
              <a:rPr sz="1400" spc="-4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area,</a:t>
            </a:r>
            <a:r>
              <a:rPr sz="1400" spc="-2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open</a:t>
            </a:r>
            <a:r>
              <a:rPr sz="1400" spc="-15"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at </a:t>
            </a:r>
            <a:r>
              <a:rPr sz="1400" dirty="0">
                <a:latin typeface="Verdana" panose="020B0604030504040204" pitchFamily="34" charset="0"/>
                <a:ea typeface="Verdana" panose="020B0604030504040204" pitchFamily="34" charset="0"/>
                <a:cs typeface="Verdana"/>
              </a:rPr>
              <a:t>depth</a:t>
            </a:r>
          </a:p>
          <a:p>
            <a:pPr marL="241300" marR="64135" indent="-228600" algn="just">
              <a:lnSpc>
                <a:spcPct val="100000"/>
              </a:lnSpc>
              <a:spcBef>
                <a:spcPts val="994"/>
              </a:spcBef>
              <a:buClr>
                <a:srgbClr val="C7BA87"/>
              </a:buClr>
              <a:buFont typeface="Arial"/>
              <a:buChar char="•"/>
              <a:tabLst>
                <a:tab pos="241300" algn="l"/>
              </a:tabLst>
            </a:pPr>
            <a:r>
              <a:rPr sz="1400" dirty="0">
                <a:latin typeface="Verdana" panose="020B0604030504040204" pitchFamily="34" charset="0"/>
                <a:ea typeface="Verdana" panose="020B0604030504040204" pitchFamily="34" charset="0"/>
                <a:cs typeface="Verdana"/>
              </a:rPr>
              <a:t>Indications</a:t>
            </a:r>
            <a:r>
              <a:rPr sz="1400" spc="-5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are</a:t>
            </a:r>
            <a:r>
              <a:rPr sz="1400" spc="-1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mineralization</a:t>
            </a:r>
            <a:r>
              <a:rPr sz="1400" spc="-5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continues</a:t>
            </a:r>
            <a:r>
              <a:rPr sz="1400" spc="-40"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at</a:t>
            </a:r>
            <a:r>
              <a:rPr sz="1400" spc="-1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depth</a:t>
            </a:r>
            <a:r>
              <a:rPr sz="1400" spc="-2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below </a:t>
            </a:r>
            <a:r>
              <a:rPr sz="1400" spc="-48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historic</a:t>
            </a:r>
            <a:r>
              <a:rPr sz="1400" spc="-4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mining</a:t>
            </a:r>
            <a:r>
              <a:rPr sz="1400" spc="-35"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and</a:t>
            </a:r>
            <a:r>
              <a:rPr sz="1400" dirty="0">
                <a:latin typeface="Verdana" panose="020B0604030504040204" pitchFamily="34" charset="0"/>
                <a:ea typeface="Verdana" panose="020B0604030504040204" pitchFamily="34" charset="0"/>
                <a:cs typeface="Verdana"/>
              </a:rPr>
              <a:t> on</a:t>
            </a:r>
            <a:r>
              <a:rPr sz="1400" spc="-1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strike</a:t>
            </a:r>
            <a:r>
              <a:rPr sz="1400" spc="-25"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in</a:t>
            </a:r>
            <a:r>
              <a:rPr sz="1400" spc="-2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both</a:t>
            </a:r>
            <a:r>
              <a:rPr sz="1400" spc="-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directions</a:t>
            </a:r>
          </a:p>
          <a:p>
            <a:pPr marL="241300" indent="-228600">
              <a:lnSpc>
                <a:spcPct val="100000"/>
              </a:lnSpc>
              <a:spcBef>
                <a:spcPts val="994"/>
              </a:spcBef>
              <a:buClr>
                <a:srgbClr val="C7BA87"/>
              </a:buClr>
              <a:buFont typeface="Arial"/>
              <a:buChar char="•"/>
              <a:tabLst>
                <a:tab pos="240665" algn="l"/>
                <a:tab pos="241300" algn="l"/>
              </a:tabLst>
            </a:pPr>
            <a:r>
              <a:rPr sz="1400" dirty="0">
                <a:latin typeface="Verdana" panose="020B0604030504040204" pitchFamily="34" charset="0"/>
                <a:ea typeface="Verdana" panose="020B0604030504040204" pitchFamily="34" charset="0"/>
                <a:cs typeface="Verdana"/>
              </a:rPr>
              <a:t>Funding</a:t>
            </a:r>
            <a:r>
              <a:rPr sz="1400" spc="-35"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available</a:t>
            </a:r>
            <a:r>
              <a:rPr sz="1400" spc="-5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for</a:t>
            </a:r>
            <a:r>
              <a:rPr sz="1400" spc="-1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maiden</a:t>
            </a:r>
            <a:r>
              <a:rPr sz="1400" spc="-45" dirty="0">
                <a:latin typeface="Verdana" panose="020B0604030504040204" pitchFamily="34" charset="0"/>
                <a:ea typeface="Verdana" panose="020B0604030504040204" pitchFamily="34" charset="0"/>
                <a:cs typeface="Verdana"/>
              </a:rPr>
              <a:t> </a:t>
            </a:r>
            <a:r>
              <a:rPr sz="1400" spc="5" dirty="0">
                <a:latin typeface="Verdana" panose="020B0604030504040204" pitchFamily="34" charset="0"/>
                <a:ea typeface="Verdana" panose="020B0604030504040204" pitchFamily="34" charset="0"/>
                <a:cs typeface="Verdana"/>
              </a:rPr>
              <a:t>drilling</a:t>
            </a:r>
            <a:endParaRPr sz="1400" dirty="0">
              <a:latin typeface="Verdana" panose="020B0604030504040204" pitchFamily="34" charset="0"/>
              <a:ea typeface="Verdana" panose="020B0604030504040204" pitchFamily="34" charset="0"/>
              <a:cs typeface="Verdana"/>
            </a:endParaRPr>
          </a:p>
          <a:p>
            <a:pPr marL="241300" indent="-228600">
              <a:lnSpc>
                <a:spcPct val="100000"/>
              </a:lnSpc>
              <a:spcBef>
                <a:spcPts val="1010"/>
              </a:spcBef>
              <a:buClr>
                <a:srgbClr val="C7BA87"/>
              </a:buClr>
              <a:buFont typeface="Arial"/>
              <a:buChar char="•"/>
              <a:tabLst>
                <a:tab pos="240665" algn="l"/>
                <a:tab pos="241300" algn="l"/>
              </a:tabLst>
            </a:pPr>
            <a:r>
              <a:rPr sz="1400" spc="-5" dirty="0">
                <a:latin typeface="Verdana" panose="020B0604030504040204" pitchFamily="34" charset="0"/>
                <a:ea typeface="Verdana" panose="020B0604030504040204" pitchFamily="34" charset="0"/>
                <a:cs typeface="Verdana"/>
              </a:rPr>
              <a:t>Environmental</a:t>
            </a:r>
            <a:r>
              <a:rPr sz="1400" spc="-4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permit</a:t>
            </a:r>
            <a:r>
              <a:rPr sz="1400" spc="-3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for </a:t>
            </a:r>
            <a:r>
              <a:rPr sz="1400" spc="5" dirty="0">
                <a:latin typeface="Verdana" panose="020B0604030504040204" pitchFamily="34" charset="0"/>
                <a:ea typeface="Verdana" panose="020B0604030504040204" pitchFamily="34" charset="0"/>
                <a:cs typeface="Verdana"/>
              </a:rPr>
              <a:t>drilling</a:t>
            </a:r>
            <a:r>
              <a:rPr sz="1400" spc="-50"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being</a:t>
            </a:r>
            <a:r>
              <a:rPr sz="1400" spc="-15" dirty="0">
                <a:latin typeface="Verdana" panose="020B0604030504040204" pitchFamily="34" charset="0"/>
                <a:ea typeface="Verdana" panose="020B0604030504040204" pitchFamily="34" charset="0"/>
                <a:cs typeface="Verdana"/>
              </a:rPr>
              <a:t> </a:t>
            </a:r>
            <a:r>
              <a:rPr sz="1400" dirty="0">
                <a:latin typeface="Verdana" panose="020B0604030504040204" pitchFamily="34" charset="0"/>
                <a:ea typeface="Verdana" panose="020B0604030504040204" pitchFamily="34" charset="0"/>
                <a:cs typeface="Verdana"/>
              </a:rPr>
              <a:t>sought</a:t>
            </a:r>
            <a:endParaRPr lang="en-GB" sz="1400" dirty="0">
              <a:latin typeface="Verdana" panose="020B0604030504040204" pitchFamily="34" charset="0"/>
              <a:ea typeface="Verdana" panose="020B0604030504040204" pitchFamily="34" charset="0"/>
              <a:cs typeface="Verdana"/>
            </a:endParaRPr>
          </a:p>
          <a:p>
            <a:pPr marL="241300" indent="-228600">
              <a:lnSpc>
                <a:spcPct val="100000"/>
              </a:lnSpc>
              <a:spcBef>
                <a:spcPts val="1010"/>
              </a:spcBef>
              <a:buClr>
                <a:srgbClr val="C7BA87"/>
              </a:buClr>
              <a:buFont typeface="Arial"/>
              <a:buChar char="•"/>
              <a:tabLst>
                <a:tab pos="240665" algn="l"/>
                <a:tab pos="241300" algn="l"/>
              </a:tabLst>
            </a:pPr>
            <a:r>
              <a:rPr lang="en-GB" sz="1400" dirty="0">
                <a:latin typeface="Verdana" panose="020B0604030504040204" pitchFamily="34" charset="0"/>
                <a:ea typeface="Verdana" panose="020B0604030504040204" pitchFamily="34" charset="0"/>
                <a:cs typeface="Verdana"/>
              </a:rPr>
              <a:t>Contiguous Nueva Andromeda Permit acquired by Alien early 2021 to add potential </a:t>
            </a:r>
            <a:endParaRPr sz="1400" dirty="0">
              <a:latin typeface="Verdana" panose="020B0604030504040204" pitchFamily="34" charset="0"/>
              <a:ea typeface="Verdana" panose="020B0604030504040204" pitchFamily="34" charset="0"/>
              <a:cs typeface="Verdana"/>
            </a:endParaRPr>
          </a:p>
        </p:txBody>
      </p:sp>
      <p:grpSp>
        <p:nvGrpSpPr>
          <p:cNvPr id="5" name="object 5"/>
          <p:cNvGrpSpPr/>
          <p:nvPr/>
        </p:nvGrpSpPr>
        <p:grpSpPr>
          <a:xfrm>
            <a:off x="6993386" y="1219199"/>
            <a:ext cx="4055616" cy="5125416"/>
            <a:chOff x="6991880" y="627703"/>
            <a:chExt cx="4209520" cy="5721556"/>
          </a:xfrm>
        </p:grpSpPr>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7033035" y="627703"/>
              <a:ext cx="4168365" cy="5123687"/>
            </a:xfrm>
            <a:prstGeom prst="rect">
              <a:avLst/>
            </a:prstGeom>
            <a:ln w="38100">
              <a:solidFill>
                <a:schemeClr val="tx1"/>
              </a:solidFill>
            </a:ln>
          </p:spPr>
        </p:pic>
        <p:sp>
          <p:nvSpPr>
            <p:cNvPr id="8" name="object 8"/>
            <p:cNvSpPr/>
            <p:nvPr/>
          </p:nvSpPr>
          <p:spPr>
            <a:xfrm>
              <a:off x="6991880" y="5795956"/>
              <a:ext cx="4209519" cy="553303"/>
            </a:xfrm>
            <a:custGeom>
              <a:avLst/>
              <a:gdLst/>
              <a:ahLst/>
              <a:cxnLst/>
              <a:rect l="l" t="t" r="r" b="b"/>
              <a:pathLst>
                <a:path w="3854450" h="643254">
                  <a:moveTo>
                    <a:pt x="3854196" y="0"/>
                  </a:moveTo>
                  <a:lnTo>
                    <a:pt x="0" y="0"/>
                  </a:lnTo>
                  <a:lnTo>
                    <a:pt x="0" y="643128"/>
                  </a:lnTo>
                  <a:lnTo>
                    <a:pt x="3854196" y="643128"/>
                  </a:lnTo>
                  <a:lnTo>
                    <a:pt x="3854196" y="0"/>
                  </a:lnTo>
                  <a:close/>
                </a:path>
              </a:pathLst>
            </a:custGeom>
            <a:solidFill>
              <a:srgbClr val="C7BA87">
                <a:alpha val="76863"/>
              </a:srgbClr>
            </a:solidFill>
          </p:spPr>
          <p:txBody>
            <a:bodyPr wrap="square" lIns="0" tIns="0" rIns="0" bIns="0" rtlCol="0"/>
            <a:lstStyle/>
            <a:p>
              <a:endParaRPr/>
            </a:p>
          </p:txBody>
        </p:sp>
      </p:grpSp>
      <p:sp>
        <p:nvSpPr>
          <p:cNvPr id="9" name="object 9"/>
          <p:cNvSpPr txBox="1"/>
          <p:nvPr/>
        </p:nvSpPr>
        <p:spPr>
          <a:xfrm>
            <a:off x="7243493" y="5905710"/>
            <a:ext cx="3595051" cy="382156"/>
          </a:xfrm>
          <a:prstGeom prst="rect">
            <a:avLst/>
          </a:prstGeom>
        </p:spPr>
        <p:txBody>
          <a:bodyPr vert="horz" wrap="square" lIns="0" tIns="12700" rIns="0" bIns="0" rtlCol="0">
            <a:spAutoFit/>
          </a:bodyPr>
          <a:lstStyle/>
          <a:p>
            <a:pPr algn="ctr">
              <a:defRPr/>
            </a:pPr>
            <a:r>
              <a:rPr sz="1200" b="1" spc="-5">
                <a:solidFill>
                  <a:srgbClr val="252525"/>
                </a:solidFill>
                <a:latin typeface="Verdana"/>
              </a:rPr>
              <a:t>Las Christinitas Ore Body in historic workings</a:t>
            </a:r>
            <a:r>
              <a:rPr lang="en-GB" sz="1200" b="1" spc="-5">
                <a:solidFill>
                  <a:srgbClr val="252525"/>
                </a:solidFill>
                <a:latin typeface="Verdana"/>
              </a:rPr>
              <a:t>, San Celso Project, 2006</a:t>
            </a:r>
            <a:endParaRPr sz="1200" b="1" spc="-5">
              <a:solidFill>
                <a:srgbClr val="252525"/>
              </a:solidFill>
              <a:latin typeface="Verdana"/>
            </a:endParaRPr>
          </a:p>
        </p:txBody>
      </p:sp>
      <p:sp>
        <p:nvSpPr>
          <p:cNvPr id="11" name="object 11"/>
          <p:cNvSpPr txBox="1">
            <a:spLocks noGrp="1"/>
          </p:cNvSpPr>
          <p:nvPr>
            <p:ph type="sldNum" sz="quarter" idx="7"/>
          </p:nvPr>
        </p:nvSpPr>
        <p:spPr>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31</a:t>
            </a:fld>
            <a:endParaRPr spc="-5">
              <a:solidFill>
                <a:srgbClr val="AA9F75"/>
              </a:solidFill>
            </a:endParaRPr>
          </a:p>
        </p:txBody>
      </p:sp>
    </p:spTree>
    <p:extLst>
      <p:ext uri="{BB962C8B-B14F-4D97-AF65-F5344CB8AC3E}">
        <p14:creationId xmlns:p14="http://schemas.microsoft.com/office/powerpoint/2010/main" val="1387054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ject 2">
            <a:extLst>
              <a:ext uri="{FF2B5EF4-FFF2-40B4-BE49-F238E27FC236}">
                <a16:creationId xmlns:a16="http://schemas.microsoft.com/office/drawing/2014/main" id="{F2ADA666-CC61-40B4-8985-3ED7439BA822}"/>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5791200" y="1162974"/>
            <a:ext cx="6016101" cy="4660215"/>
          </a:xfrm>
          <a:prstGeom prst="rect">
            <a:avLst/>
          </a:prstGeom>
          <a:ln w="38100">
            <a:solidFill>
              <a:schemeClr val="tx1"/>
            </a:solidFill>
          </a:ln>
        </p:spPr>
      </p:pic>
      <p:sp>
        <p:nvSpPr>
          <p:cNvPr id="7" name="object 7"/>
          <p:cNvSpPr txBox="1"/>
          <p:nvPr/>
        </p:nvSpPr>
        <p:spPr>
          <a:xfrm>
            <a:off x="5764167" y="5859693"/>
            <a:ext cx="6135424" cy="505267"/>
          </a:xfrm>
          <a:prstGeom prst="rect">
            <a:avLst/>
          </a:prstGeom>
          <a:solidFill>
            <a:srgbClr val="C7BA87">
              <a:alpha val="76863"/>
            </a:srgbClr>
          </a:solidFill>
        </p:spPr>
        <p:txBody>
          <a:bodyPr vert="horz" wrap="square" lIns="0" tIns="134620" rIns="0" bIns="0" rtlCol="0" anchor="ctr">
            <a:spAutoFit/>
          </a:bodyPr>
          <a:lstStyle/>
          <a:p>
            <a:pPr algn="ctr">
              <a:defRPr/>
            </a:pPr>
            <a:endParaRPr lang="en-GB" sz="1200" b="1" spc="-5">
              <a:solidFill>
                <a:srgbClr val="252525"/>
              </a:solidFill>
              <a:latin typeface="Verdana"/>
            </a:endParaRPr>
          </a:p>
          <a:p>
            <a:pPr algn="ctr">
              <a:defRPr/>
            </a:pPr>
            <a:endParaRPr lang="en-GB" sz="1200" b="1" spc="-5">
              <a:solidFill>
                <a:srgbClr val="252525"/>
              </a:solidFill>
              <a:latin typeface="Verdana"/>
            </a:endParaRPr>
          </a:p>
        </p:txBody>
      </p:sp>
      <p:sp>
        <p:nvSpPr>
          <p:cNvPr id="3" name="object 3"/>
          <p:cNvSpPr txBox="1">
            <a:spLocks noGrp="1"/>
          </p:cNvSpPr>
          <p:nvPr>
            <p:ph type="title"/>
          </p:nvPr>
        </p:nvSpPr>
        <p:spPr>
          <a:xfrm>
            <a:off x="516061" y="464127"/>
            <a:ext cx="7637339" cy="382156"/>
          </a:xfrm>
          <a:prstGeom prst="rect">
            <a:avLst/>
          </a:prstGeom>
        </p:spPr>
        <p:txBody>
          <a:bodyPr vert="horz" wrap="square" lIns="0" tIns="12700" rIns="0" bIns="0" rtlCol="0">
            <a:spAutoFit/>
          </a:bodyPr>
          <a:lstStyle/>
          <a:p>
            <a:pPr marL="12700">
              <a:lnSpc>
                <a:spcPct val="100000"/>
              </a:lnSpc>
              <a:spcBef>
                <a:spcPts val="545"/>
              </a:spcBef>
            </a:pPr>
            <a:r>
              <a:rPr lang="en-GB" spc="-5"/>
              <a:t>LOS CAMPOS (SILVER)</a:t>
            </a:r>
          </a:p>
        </p:txBody>
      </p:sp>
      <p:sp>
        <p:nvSpPr>
          <p:cNvPr id="5" name="object 5"/>
          <p:cNvSpPr txBox="1"/>
          <p:nvPr/>
        </p:nvSpPr>
        <p:spPr>
          <a:xfrm>
            <a:off x="516061" y="940464"/>
            <a:ext cx="4721860" cy="299720"/>
          </a:xfrm>
          <a:prstGeom prst="rect">
            <a:avLst/>
          </a:prstGeom>
        </p:spPr>
        <p:txBody>
          <a:bodyPr vert="horz" wrap="square" lIns="0" tIns="12700" rIns="0" bIns="0" rtlCol="0">
            <a:spAutoFit/>
          </a:bodyPr>
          <a:lstStyle/>
          <a:p>
            <a:pPr marL="12700">
              <a:lnSpc>
                <a:spcPct val="100000"/>
              </a:lnSpc>
              <a:spcBef>
                <a:spcPts val="100"/>
              </a:spcBef>
            </a:pPr>
            <a:r>
              <a:rPr sz="1800" b="1" i="1" spc="-20">
                <a:solidFill>
                  <a:srgbClr val="9B4413"/>
                </a:solidFill>
                <a:latin typeface="Calibri"/>
                <a:cs typeface="Calibri"/>
              </a:rPr>
              <a:t>Average</a:t>
            </a:r>
            <a:r>
              <a:rPr sz="1800" b="1" i="1" spc="-25">
                <a:solidFill>
                  <a:srgbClr val="9B4413"/>
                </a:solidFill>
                <a:latin typeface="Calibri"/>
                <a:cs typeface="Calibri"/>
              </a:rPr>
              <a:t> </a:t>
            </a:r>
            <a:r>
              <a:rPr sz="1800" b="1" i="1" spc="-10">
                <a:solidFill>
                  <a:srgbClr val="9B4413"/>
                </a:solidFill>
                <a:latin typeface="Calibri"/>
                <a:cs typeface="Calibri"/>
              </a:rPr>
              <a:t>reported</a:t>
            </a:r>
            <a:r>
              <a:rPr sz="1800" b="1" i="1" spc="-5">
                <a:solidFill>
                  <a:srgbClr val="9B4413"/>
                </a:solidFill>
                <a:latin typeface="Calibri"/>
                <a:cs typeface="Calibri"/>
              </a:rPr>
              <a:t> head</a:t>
            </a:r>
            <a:r>
              <a:rPr sz="1800" b="1" i="1" spc="-50">
                <a:solidFill>
                  <a:srgbClr val="9B4413"/>
                </a:solidFill>
                <a:latin typeface="Calibri"/>
                <a:cs typeface="Calibri"/>
              </a:rPr>
              <a:t> </a:t>
            </a:r>
            <a:r>
              <a:rPr sz="1800" b="1" i="1" spc="-10">
                <a:solidFill>
                  <a:srgbClr val="9B4413"/>
                </a:solidFill>
                <a:latin typeface="Calibri"/>
                <a:cs typeface="Calibri"/>
              </a:rPr>
              <a:t>grade</a:t>
            </a:r>
            <a:r>
              <a:rPr sz="1800" b="1" i="1" spc="-5">
                <a:solidFill>
                  <a:srgbClr val="9B4413"/>
                </a:solidFill>
                <a:latin typeface="Calibri"/>
                <a:cs typeface="Calibri"/>
              </a:rPr>
              <a:t> </a:t>
            </a:r>
            <a:r>
              <a:rPr sz="1800" b="1" i="1">
                <a:solidFill>
                  <a:srgbClr val="9B4413"/>
                </a:solidFill>
                <a:latin typeface="Calibri"/>
                <a:cs typeface="Calibri"/>
              </a:rPr>
              <a:t>of</a:t>
            </a:r>
            <a:r>
              <a:rPr sz="1800" b="1" i="1" spc="-5">
                <a:solidFill>
                  <a:srgbClr val="9B4413"/>
                </a:solidFill>
                <a:latin typeface="Calibri"/>
                <a:cs typeface="Calibri"/>
              </a:rPr>
              <a:t> over</a:t>
            </a:r>
            <a:r>
              <a:rPr sz="1800" b="1" i="1" spc="-35">
                <a:solidFill>
                  <a:srgbClr val="9B4413"/>
                </a:solidFill>
                <a:latin typeface="Calibri"/>
                <a:cs typeface="Calibri"/>
              </a:rPr>
              <a:t> </a:t>
            </a:r>
            <a:r>
              <a:rPr sz="1800" b="1" i="1" spc="-5">
                <a:solidFill>
                  <a:srgbClr val="9B4413"/>
                </a:solidFill>
                <a:latin typeface="Calibri"/>
                <a:cs typeface="Calibri"/>
              </a:rPr>
              <a:t>1,000</a:t>
            </a:r>
            <a:r>
              <a:rPr sz="1800" b="1" i="1">
                <a:solidFill>
                  <a:srgbClr val="9B4413"/>
                </a:solidFill>
                <a:latin typeface="Calibri"/>
                <a:cs typeface="Calibri"/>
              </a:rPr>
              <a:t> </a:t>
            </a:r>
            <a:r>
              <a:rPr sz="1800" b="1" i="1" spc="10">
                <a:solidFill>
                  <a:srgbClr val="9B4413"/>
                </a:solidFill>
                <a:latin typeface="Calibri"/>
                <a:cs typeface="Calibri"/>
              </a:rPr>
              <a:t>g/t </a:t>
            </a:r>
            <a:r>
              <a:rPr sz="1800" b="1" i="1">
                <a:solidFill>
                  <a:srgbClr val="9B4413"/>
                </a:solidFill>
                <a:latin typeface="Calibri"/>
                <a:cs typeface="Calibri"/>
              </a:rPr>
              <a:t>A</a:t>
            </a:r>
            <a:r>
              <a:rPr sz="1800" b="1">
                <a:solidFill>
                  <a:srgbClr val="9B4413"/>
                </a:solidFill>
                <a:latin typeface="Calibri"/>
                <a:cs typeface="Calibri"/>
              </a:rPr>
              <a:t>g</a:t>
            </a:r>
            <a:endParaRPr sz="1800">
              <a:latin typeface="Calibri"/>
              <a:cs typeface="Calibri"/>
            </a:endParaRPr>
          </a:p>
        </p:txBody>
      </p:sp>
      <p:sp>
        <p:nvSpPr>
          <p:cNvPr id="14" name="object 14"/>
          <p:cNvSpPr txBox="1">
            <a:spLocks noGrp="1"/>
          </p:cNvSpPr>
          <p:nvPr>
            <p:ph type="sldNum" sz="quarter" idx="7"/>
          </p:nvPr>
        </p:nvSpPr>
        <p:spPr>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32</a:t>
            </a:fld>
            <a:endParaRPr spc="-5">
              <a:solidFill>
                <a:srgbClr val="AA9F75"/>
              </a:solidFill>
            </a:endParaRPr>
          </a:p>
        </p:txBody>
      </p:sp>
      <p:sp>
        <p:nvSpPr>
          <p:cNvPr id="15" name="object 4">
            <a:extLst>
              <a:ext uri="{FF2B5EF4-FFF2-40B4-BE49-F238E27FC236}">
                <a16:creationId xmlns:a16="http://schemas.microsoft.com/office/drawing/2014/main" id="{519AC3EC-FCC4-4911-9827-430329C7CF28}"/>
              </a:ext>
            </a:extLst>
          </p:cNvPr>
          <p:cNvSpPr txBox="1"/>
          <p:nvPr/>
        </p:nvSpPr>
        <p:spPr>
          <a:xfrm>
            <a:off x="516061" y="1414245"/>
            <a:ext cx="4356471" cy="4889159"/>
          </a:xfrm>
          <a:prstGeom prst="rect">
            <a:avLst/>
          </a:prstGeom>
        </p:spPr>
        <p:txBody>
          <a:bodyPr vert="horz" wrap="square" lIns="0" tIns="13335" rIns="0" bIns="0" rtlCol="0">
            <a:spAutoFit/>
          </a:bodyPr>
          <a:lstStyle/>
          <a:p>
            <a:pPr marL="241300" indent="-228600">
              <a:lnSpc>
                <a:spcPct val="100000"/>
              </a:lnSpc>
              <a:spcBef>
                <a:spcPts val="105"/>
              </a:spcBef>
              <a:buClr>
                <a:srgbClr val="C7BA87"/>
              </a:buClr>
              <a:buFont typeface="Arial"/>
              <a:buChar char="•"/>
              <a:tabLst>
                <a:tab pos="240665" algn="l"/>
                <a:tab pos="241300" algn="l"/>
              </a:tabLst>
            </a:pPr>
            <a:r>
              <a:rPr lang="en-GB" sz="1400" spc="-5" dirty="0">
                <a:solidFill>
                  <a:srgbClr val="3A3838"/>
                </a:solidFill>
                <a:latin typeface="Verdana"/>
                <a:cs typeface="Verdana"/>
              </a:rPr>
              <a:t>10km east of Endeavour Mining Corp’s 6moz El Campos Silver Mine</a:t>
            </a:r>
          </a:p>
          <a:p>
            <a:pPr marL="698500" lvl="1" indent="-228600">
              <a:spcBef>
                <a:spcPts val="105"/>
              </a:spcBef>
              <a:buClr>
                <a:srgbClr val="C7BA87"/>
              </a:buClr>
              <a:buFont typeface="Arial"/>
              <a:buChar char="•"/>
              <a:tabLst>
                <a:tab pos="240665" algn="l"/>
                <a:tab pos="241300" algn="l"/>
              </a:tabLst>
            </a:pPr>
            <a:r>
              <a:rPr lang="en-GB" sz="1400" spc="-5" dirty="0">
                <a:solidFill>
                  <a:srgbClr val="3A3838"/>
                </a:solidFill>
                <a:latin typeface="Verdana"/>
                <a:cs typeface="Verdana"/>
              </a:rPr>
              <a:t>Comparable</a:t>
            </a:r>
            <a:r>
              <a:rPr lang="en-GB" sz="1400" spc="-45" dirty="0">
                <a:solidFill>
                  <a:srgbClr val="3A3838"/>
                </a:solidFill>
                <a:latin typeface="Verdana"/>
                <a:cs typeface="Verdana"/>
              </a:rPr>
              <a:t> </a:t>
            </a:r>
            <a:r>
              <a:rPr lang="en-GB" sz="1400" spc="-5" dirty="0">
                <a:solidFill>
                  <a:srgbClr val="3A3838"/>
                </a:solidFill>
                <a:latin typeface="Verdana"/>
                <a:cs typeface="Verdana"/>
              </a:rPr>
              <a:t>mineralized</a:t>
            </a:r>
            <a:r>
              <a:rPr lang="en-GB" sz="1400" spc="-25" dirty="0">
                <a:solidFill>
                  <a:srgbClr val="3A3838"/>
                </a:solidFill>
                <a:latin typeface="Verdana"/>
                <a:cs typeface="Verdana"/>
              </a:rPr>
              <a:t> </a:t>
            </a:r>
            <a:r>
              <a:rPr lang="en-GB" sz="1400" dirty="0">
                <a:solidFill>
                  <a:srgbClr val="3A3838"/>
                </a:solidFill>
                <a:latin typeface="Verdana"/>
                <a:cs typeface="Verdana"/>
              </a:rPr>
              <a:t>system</a:t>
            </a:r>
            <a:endParaRPr lang="en-GB" sz="1400" dirty="0">
              <a:latin typeface="Verdana"/>
              <a:cs typeface="Verdana"/>
            </a:endParaRPr>
          </a:p>
          <a:p>
            <a:pPr marL="241300" indent="-228600">
              <a:lnSpc>
                <a:spcPct val="100000"/>
              </a:lnSpc>
              <a:spcBef>
                <a:spcPts val="995"/>
              </a:spcBef>
              <a:buClr>
                <a:srgbClr val="C7BA87"/>
              </a:buClr>
              <a:buFont typeface="Arial"/>
              <a:buChar char="•"/>
              <a:tabLst>
                <a:tab pos="240665" algn="l"/>
                <a:tab pos="241300" algn="l"/>
              </a:tabLst>
            </a:pPr>
            <a:r>
              <a:rPr sz="1400" dirty="0">
                <a:solidFill>
                  <a:srgbClr val="3A3838"/>
                </a:solidFill>
                <a:latin typeface="Verdana"/>
                <a:cs typeface="Verdana"/>
              </a:rPr>
              <a:t>Los</a:t>
            </a:r>
            <a:r>
              <a:rPr sz="1400" spc="-40" dirty="0">
                <a:solidFill>
                  <a:srgbClr val="3A3838"/>
                </a:solidFill>
                <a:latin typeface="Verdana"/>
                <a:cs typeface="Verdana"/>
              </a:rPr>
              <a:t> </a:t>
            </a:r>
            <a:r>
              <a:rPr sz="1400" dirty="0">
                <a:solidFill>
                  <a:srgbClr val="3A3838"/>
                </a:solidFill>
                <a:latin typeface="Verdana"/>
                <a:cs typeface="Verdana"/>
              </a:rPr>
              <a:t>Campos</a:t>
            </a:r>
            <a:r>
              <a:rPr sz="1400" spc="-35" dirty="0">
                <a:solidFill>
                  <a:srgbClr val="3A3838"/>
                </a:solidFill>
                <a:latin typeface="Verdana"/>
                <a:cs typeface="Verdana"/>
              </a:rPr>
              <a:t> </a:t>
            </a:r>
            <a:r>
              <a:rPr sz="1400" dirty="0">
                <a:solidFill>
                  <a:srgbClr val="3A3838"/>
                </a:solidFill>
                <a:latin typeface="Verdana"/>
                <a:cs typeface="Verdana"/>
              </a:rPr>
              <a:t>includes:</a:t>
            </a:r>
            <a:endParaRPr sz="1400" dirty="0">
              <a:latin typeface="Verdana"/>
              <a:cs typeface="Verdana"/>
            </a:endParaRPr>
          </a:p>
          <a:p>
            <a:pPr marL="698500" lvl="1" indent="-228600">
              <a:lnSpc>
                <a:spcPct val="100000"/>
              </a:lnSpc>
              <a:spcBef>
                <a:spcPts val="500"/>
              </a:spcBef>
              <a:buClr>
                <a:srgbClr val="C7BA87"/>
              </a:buClr>
              <a:buFont typeface="Arial"/>
              <a:buChar char="•"/>
              <a:tabLst>
                <a:tab pos="697865" algn="l"/>
                <a:tab pos="698500" algn="l"/>
              </a:tabLst>
            </a:pPr>
            <a:r>
              <a:rPr sz="1400" spc="-45" dirty="0">
                <a:solidFill>
                  <a:srgbClr val="3A3838"/>
                </a:solidFill>
                <a:latin typeface="Verdana"/>
                <a:cs typeface="Verdana"/>
              </a:rPr>
              <a:t>Two</a:t>
            </a:r>
            <a:r>
              <a:rPr sz="1400" spc="-25" dirty="0">
                <a:solidFill>
                  <a:srgbClr val="3A3838"/>
                </a:solidFill>
                <a:latin typeface="Verdana"/>
                <a:cs typeface="Verdana"/>
              </a:rPr>
              <a:t> </a:t>
            </a:r>
            <a:r>
              <a:rPr sz="1400" dirty="0">
                <a:solidFill>
                  <a:srgbClr val="3A3838"/>
                </a:solidFill>
                <a:latin typeface="Verdana"/>
                <a:cs typeface="Verdana"/>
              </a:rPr>
              <a:t>historic</a:t>
            </a:r>
            <a:r>
              <a:rPr sz="1400" spc="-55" dirty="0">
                <a:solidFill>
                  <a:srgbClr val="3A3838"/>
                </a:solidFill>
                <a:latin typeface="Verdana"/>
                <a:cs typeface="Verdana"/>
              </a:rPr>
              <a:t> </a:t>
            </a:r>
            <a:r>
              <a:rPr sz="1400" dirty="0">
                <a:solidFill>
                  <a:srgbClr val="3A3838"/>
                </a:solidFill>
                <a:latin typeface="Verdana"/>
                <a:cs typeface="Verdana"/>
              </a:rPr>
              <a:t>silver</a:t>
            </a:r>
            <a:r>
              <a:rPr sz="1400" spc="-30" dirty="0">
                <a:solidFill>
                  <a:srgbClr val="3A3838"/>
                </a:solidFill>
                <a:latin typeface="Verdana"/>
                <a:cs typeface="Verdana"/>
              </a:rPr>
              <a:t> </a:t>
            </a:r>
            <a:r>
              <a:rPr sz="1400" dirty="0">
                <a:solidFill>
                  <a:srgbClr val="3A3838"/>
                </a:solidFill>
                <a:latin typeface="Verdana"/>
                <a:cs typeface="Verdana"/>
              </a:rPr>
              <a:t>mines</a:t>
            </a:r>
            <a:r>
              <a:rPr lang="en-GB" sz="1400" dirty="0">
                <a:solidFill>
                  <a:srgbClr val="3A3838"/>
                </a:solidFill>
                <a:latin typeface="Verdana"/>
                <a:cs typeface="Verdana"/>
              </a:rPr>
              <a:t> targeting two high-grade epithermal silver veins</a:t>
            </a:r>
            <a:endParaRPr sz="1400" dirty="0">
              <a:latin typeface="Verdana"/>
              <a:cs typeface="Verdana"/>
            </a:endParaRPr>
          </a:p>
          <a:p>
            <a:pPr marL="698500" marR="5080" lvl="1" indent="-228600">
              <a:lnSpc>
                <a:spcPct val="100000"/>
              </a:lnSpc>
              <a:spcBef>
                <a:spcPts val="495"/>
              </a:spcBef>
              <a:buClr>
                <a:srgbClr val="C7BA87"/>
              </a:buClr>
              <a:buFont typeface="Arial"/>
              <a:buChar char="•"/>
              <a:tabLst>
                <a:tab pos="697865" algn="l"/>
                <a:tab pos="698500" algn="l"/>
              </a:tabLst>
            </a:pPr>
            <a:r>
              <a:rPr sz="1400" spc="-10" dirty="0">
                <a:solidFill>
                  <a:srgbClr val="3A3838"/>
                </a:solidFill>
                <a:latin typeface="Verdana"/>
                <a:cs typeface="Verdana"/>
              </a:rPr>
              <a:t>Average</a:t>
            </a:r>
            <a:r>
              <a:rPr sz="1400" spc="-30" dirty="0">
                <a:solidFill>
                  <a:srgbClr val="3A3838"/>
                </a:solidFill>
                <a:latin typeface="Verdana"/>
                <a:cs typeface="Verdana"/>
              </a:rPr>
              <a:t> </a:t>
            </a:r>
            <a:r>
              <a:rPr sz="1400" dirty="0">
                <a:solidFill>
                  <a:srgbClr val="3A3838"/>
                </a:solidFill>
                <a:latin typeface="Verdana"/>
                <a:cs typeface="Verdana"/>
              </a:rPr>
              <a:t>reported</a:t>
            </a:r>
            <a:r>
              <a:rPr sz="1400" spc="-30" dirty="0">
                <a:solidFill>
                  <a:srgbClr val="3A3838"/>
                </a:solidFill>
                <a:latin typeface="Verdana"/>
                <a:cs typeface="Verdana"/>
              </a:rPr>
              <a:t> </a:t>
            </a:r>
            <a:r>
              <a:rPr sz="1400" b="1" dirty="0">
                <a:solidFill>
                  <a:srgbClr val="3A3838"/>
                </a:solidFill>
                <a:latin typeface="Verdana"/>
                <a:cs typeface="Verdana"/>
              </a:rPr>
              <a:t>head</a:t>
            </a:r>
            <a:r>
              <a:rPr sz="1400" b="1" spc="-35" dirty="0">
                <a:solidFill>
                  <a:srgbClr val="3A3838"/>
                </a:solidFill>
                <a:latin typeface="Verdana"/>
                <a:cs typeface="Verdana"/>
              </a:rPr>
              <a:t> </a:t>
            </a:r>
            <a:r>
              <a:rPr sz="1400" b="1" dirty="0">
                <a:solidFill>
                  <a:srgbClr val="3A3838"/>
                </a:solidFill>
                <a:latin typeface="Verdana"/>
                <a:cs typeface="Verdana"/>
              </a:rPr>
              <a:t>grade</a:t>
            </a:r>
            <a:r>
              <a:rPr sz="1400" b="1" spc="-35" dirty="0">
                <a:solidFill>
                  <a:srgbClr val="3A3838"/>
                </a:solidFill>
                <a:latin typeface="Verdana"/>
                <a:cs typeface="Verdana"/>
              </a:rPr>
              <a:t> </a:t>
            </a:r>
            <a:r>
              <a:rPr sz="1400" b="1" spc="-5" dirty="0">
                <a:solidFill>
                  <a:srgbClr val="3A3838"/>
                </a:solidFill>
                <a:latin typeface="Verdana"/>
                <a:cs typeface="Verdana"/>
              </a:rPr>
              <a:t>of</a:t>
            </a:r>
            <a:r>
              <a:rPr sz="1400" b="1" spc="-35" dirty="0">
                <a:solidFill>
                  <a:srgbClr val="3A3838"/>
                </a:solidFill>
                <a:latin typeface="Verdana"/>
                <a:cs typeface="Verdana"/>
              </a:rPr>
              <a:t> </a:t>
            </a:r>
            <a:r>
              <a:rPr sz="1400" b="1" dirty="0">
                <a:solidFill>
                  <a:srgbClr val="3A3838"/>
                </a:solidFill>
                <a:latin typeface="Verdana"/>
                <a:cs typeface="Verdana"/>
              </a:rPr>
              <a:t>over </a:t>
            </a:r>
            <a:r>
              <a:rPr sz="1400" b="1" spc="-459" dirty="0">
                <a:solidFill>
                  <a:srgbClr val="3A3838"/>
                </a:solidFill>
                <a:latin typeface="Verdana"/>
                <a:cs typeface="Verdana"/>
              </a:rPr>
              <a:t> </a:t>
            </a:r>
            <a:r>
              <a:rPr sz="1400" b="1" spc="-5" dirty="0">
                <a:solidFill>
                  <a:srgbClr val="3A3838"/>
                </a:solidFill>
                <a:latin typeface="Verdana"/>
                <a:cs typeface="Verdana"/>
              </a:rPr>
              <a:t>1,000</a:t>
            </a:r>
            <a:r>
              <a:rPr lang="en-GB" sz="1400" b="1" spc="-5" dirty="0">
                <a:solidFill>
                  <a:srgbClr val="3A3838"/>
                </a:solidFill>
                <a:latin typeface="Verdana"/>
                <a:cs typeface="Verdana"/>
              </a:rPr>
              <a:t> </a:t>
            </a:r>
            <a:r>
              <a:rPr sz="1400" b="1" spc="-5" dirty="0">
                <a:solidFill>
                  <a:srgbClr val="3A3838"/>
                </a:solidFill>
                <a:latin typeface="Verdana"/>
                <a:cs typeface="Verdana"/>
              </a:rPr>
              <a:t>g/t</a:t>
            </a:r>
            <a:r>
              <a:rPr sz="1400" b="1" spc="-20" dirty="0">
                <a:solidFill>
                  <a:srgbClr val="3A3838"/>
                </a:solidFill>
                <a:latin typeface="Verdana"/>
                <a:cs typeface="Verdana"/>
              </a:rPr>
              <a:t> </a:t>
            </a:r>
            <a:r>
              <a:rPr sz="1400" b="1" dirty="0">
                <a:solidFill>
                  <a:srgbClr val="3A3838"/>
                </a:solidFill>
                <a:latin typeface="Verdana"/>
                <a:cs typeface="Verdana"/>
              </a:rPr>
              <a:t>Ag</a:t>
            </a:r>
            <a:endParaRPr sz="1400" dirty="0">
              <a:latin typeface="Verdana"/>
              <a:cs typeface="Verdana"/>
            </a:endParaRPr>
          </a:p>
          <a:p>
            <a:pPr marL="698500" marR="12065" lvl="1" indent="-228600">
              <a:lnSpc>
                <a:spcPct val="100000"/>
              </a:lnSpc>
              <a:spcBef>
                <a:spcPts val="505"/>
              </a:spcBef>
              <a:buClr>
                <a:srgbClr val="C7BA87"/>
              </a:buClr>
              <a:buFont typeface="Arial"/>
              <a:buChar char="•"/>
              <a:tabLst>
                <a:tab pos="697865" algn="l"/>
                <a:tab pos="698500" algn="l"/>
              </a:tabLst>
            </a:pPr>
            <a:r>
              <a:rPr sz="1400" dirty="0">
                <a:solidFill>
                  <a:srgbClr val="3A3838"/>
                </a:solidFill>
                <a:latin typeface="Verdana"/>
                <a:cs typeface="Verdana"/>
              </a:rPr>
              <a:t>Historic</a:t>
            </a:r>
            <a:r>
              <a:rPr sz="1400" spc="-50" dirty="0">
                <a:solidFill>
                  <a:srgbClr val="3A3838"/>
                </a:solidFill>
                <a:latin typeface="Verdana"/>
                <a:cs typeface="Verdana"/>
              </a:rPr>
              <a:t> </a:t>
            </a:r>
            <a:r>
              <a:rPr sz="1400" spc="-5" dirty="0">
                <a:solidFill>
                  <a:srgbClr val="3A3838"/>
                </a:solidFill>
                <a:latin typeface="Verdana"/>
                <a:cs typeface="Verdana"/>
              </a:rPr>
              <a:t>waste/ore</a:t>
            </a:r>
            <a:r>
              <a:rPr sz="1400" spc="-25" dirty="0">
                <a:solidFill>
                  <a:srgbClr val="3A3838"/>
                </a:solidFill>
                <a:latin typeface="Verdana"/>
                <a:cs typeface="Verdana"/>
              </a:rPr>
              <a:t> </a:t>
            </a:r>
            <a:r>
              <a:rPr sz="1400" dirty="0">
                <a:solidFill>
                  <a:srgbClr val="3A3838"/>
                </a:solidFill>
                <a:latin typeface="Verdana"/>
                <a:cs typeface="Verdana"/>
              </a:rPr>
              <a:t>dumps</a:t>
            </a:r>
            <a:r>
              <a:rPr sz="1400" spc="-10" dirty="0">
                <a:solidFill>
                  <a:srgbClr val="3A3838"/>
                </a:solidFill>
                <a:latin typeface="Verdana"/>
                <a:cs typeface="Verdana"/>
              </a:rPr>
              <a:t> </a:t>
            </a:r>
            <a:r>
              <a:rPr sz="1400" dirty="0">
                <a:solidFill>
                  <a:srgbClr val="3A3838"/>
                </a:solidFill>
                <a:latin typeface="Verdana"/>
                <a:cs typeface="Verdana"/>
              </a:rPr>
              <a:t>remain</a:t>
            </a:r>
            <a:r>
              <a:rPr sz="1400" spc="-25" dirty="0">
                <a:solidFill>
                  <a:srgbClr val="3A3838"/>
                </a:solidFill>
                <a:latin typeface="Verdana"/>
                <a:cs typeface="Verdana"/>
              </a:rPr>
              <a:t> </a:t>
            </a:r>
            <a:r>
              <a:rPr sz="1400" spc="-5" dirty="0">
                <a:solidFill>
                  <a:srgbClr val="3A3838"/>
                </a:solidFill>
                <a:latin typeface="Verdana"/>
                <a:cs typeface="Verdana"/>
              </a:rPr>
              <a:t>to</a:t>
            </a:r>
            <a:r>
              <a:rPr sz="1400" spc="-10" dirty="0">
                <a:solidFill>
                  <a:srgbClr val="3A3838"/>
                </a:solidFill>
                <a:latin typeface="Verdana"/>
                <a:cs typeface="Verdana"/>
              </a:rPr>
              <a:t> </a:t>
            </a:r>
            <a:r>
              <a:rPr sz="1400" dirty="0">
                <a:solidFill>
                  <a:srgbClr val="3A3838"/>
                </a:solidFill>
                <a:latin typeface="Verdana"/>
                <a:cs typeface="Verdana"/>
              </a:rPr>
              <a:t>be </a:t>
            </a:r>
            <a:r>
              <a:rPr sz="1400" spc="-480" dirty="0">
                <a:solidFill>
                  <a:srgbClr val="3A3838"/>
                </a:solidFill>
                <a:latin typeface="Verdana"/>
                <a:cs typeface="Verdana"/>
              </a:rPr>
              <a:t> </a:t>
            </a:r>
            <a:r>
              <a:rPr sz="1400" dirty="0">
                <a:solidFill>
                  <a:srgbClr val="3A3838"/>
                </a:solidFill>
                <a:latin typeface="Verdana"/>
                <a:cs typeface="Verdana"/>
              </a:rPr>
              <a:t>tested</a:t>
            </a:r>
            <a:r>
              <a:rPr sz="1400" spc="-30" dirty="0">
                <a:solidFill>
                  <a:srgbClr val="3A3838"/>
                </a:solidFill>
                <a:latin typeface="Verdana"/>
                <a:cs typeface="Verdana"/>
              </a:rPr>
              <a:t> </a:t>
            </a:r>
            <a:r>
              <a:rPr sz="1400" dirty="0">
                <a:solidFill>
                  <a:srgbClr val="3A3838"/>
                </a:solidFill>
                <a:latin typeface="Verdana"/>
                <a:cs typeface="Verdana"/>
              </a:rPr>
              <a:t>for</a:t>
            </a:r>
            <a:r>
              <a:rPr sz="1400" spc="-20" dirty="0">
                <a:solidFill>
                  <a:srgbClr val="3A3838"/>
                </a:solidFill>
                <a:latin typeface="Verdana"/>
                <a:cs typeface="Verdana"/>
              </a:rPr>
              <a:t> </a:t>
            </a:r>
            <a:r>
              <a:rPr sz="1400" dirty="0">
                <a:solidFill>
                  <a:srgbClr val="3A3838"/>
                </a:solidFill>
                <a:latin typeface="Verdana"/>
                <a:cs typeface="Verdana"/>
              </a:rPr>
              <a:t>silver</a:t>
            </a:r>
            <a:r>
              <a:rPr sz="1400" spc="-40" dirty="0">
                <a:solidFill>
                  <a:srgbClr val="3A3838"/>
                </a:solidFill>
                <a:latin typeface="Verdana"/>
                <a:cs typeface="Verdana"/>
              </a:rPr>
              <a:t> </a:t>
            </a:r>
            <a:r>
              <a:rPr sz="1400" dirty="0">
                <a:solidFill>
                  <a:srgbClr val="3A3838"/>
                </a:solidFill>
                <a:latin typeface="Verdana"/>
                <a:cs typeface="Verdana"/>
              </a:rPr>
              <a:t>content</a:t>
            </a:r>
            <a:endParaRPr sz="1400" dirty="0">
              <a:latin typeface="Verdana"/>
              <a:cs typeface="Verdana"/>
            </a:endParaRPr>
          </a:p>
          <a:p>
            <a:pPr marL="698500" marR="106045" lvl="1" indent="-228600">
              <a:lnSpc>
                <a:spcPct val="100000"/>
              </a:lnSpc>
              <a:spcBef>
                <a:spcPts val="505"/>
              </a:spcBef>
              <a:buClr>
                <a:srgbClr val="C7BA87"/>
              </a:buClr>
              <a:buFont typeface="Arial"/>
              <a:buChar char="•"/>
              <a:tabLst>
                <a:tab pos="697865" algn="l"/>
                <a:tab pos="698500" algn="l"/>
              </a:tabLst>
            </a:pPr>
            <a:r>
              <a:rPr sz="1400" spc="-10" dirty="0">
                <a:solidFill>
                  <a:srgbClr val="3A3838"/>
                </a:solidFill>
                <a:latin typeface="Verdana"/>
                <a:cs typeface="Verdana"/>
              </a:rPr>
              <a:t>Recent </a:t>
            </a:r>
            <a:r>
              <a:rPr sz="1400" spc="-5" dirty="0">
                <a:solidFill>
                  <a:srgbClr val="3A3838"/>
                </a:solidFill>
                <a:latin typeface="Verdana"/>
                <a:cs typeface="Verdana"/>
              </a:rPr>
              <a:t>high-grade </a:t>
            </a:r>
            <a:r>
              <a:rPr sz="1400" dirty="0">
                <a:solidFill>
                  <a:srgbClr val="3A3838"/>
                </a:solidFill>
                <a:latin typeface="Verdana"/>
                <a:cs typeface="Verdana"/>
              </a:rPr>
              <a:t>samples </a:t>
            </a:r>
            <a:r>
              <a:rPr sz="1400" spc="-5" dirty="0">
                <a:solidFill>
                  <a:srgbClr val="3A3838"/>
                </a:solidFill>
                <a:latin typeface="Verdana"/>
                <a:cs typeface="Verdana"/>
              </a:rPr>
              <a:t>taken </a:t>
            </a:r>
            <a:r>
              <a:rPr sz="1400" dirty="0">
                <a:solidFill>
                  <a:srgbClr val="3A3838"/>
                </a:solidFill>
                <a:latin typeface="Verdana"/>
                <a:cs typeface="Verdana"/>
              </a:rPr>
              <a:t>by </a:t>
            </a:r>
            <a:r>
              <a:rPr sz="1400" spc="5" dirty="0">
                <a:solidFill>
                  <a:srgbClr val="3A3838"/>
                </a:solidFill>
                <a:latin typeface="Verdana"/>
                <a:cs typeface="Verdana"/>
              </a:rPr>
              <a:t> Alien</a:t>
            </a:r>
            <a:r>
              <a:rPr sz="1400" spc="-35" dirty="0">
                <a:solidFill>
                  <a:srgbClr val="3A3838"/>
                </a:solidFill>
                <a:latin typeface="Verdana"/>
                <a:cs typeface="Verdana"/>
              </a:rPr>
              <a:t> </a:t>
            </a:r>
            <a:r>
              <a:rPr sz="1400" dirty="0">
                <a:solidFill>
                  <a:srgbClr val="3A3838"/>
                </a:solidFill>
                <a:latin typeface="Verdana"/>
                <a:cs typeface="Verdana"/>
              </a:rPr>
              <a:t>including</a:t>
            </a:r>
            <a:r>
              <a:rPr sz="1400" spc="-45" dirty="0">
                <a:solidFill>
                  <a:srgbClr val="3A3838"/>
                </a:solidFill>
                <a:latin typeface="Verdana"/>
                <a:cs typeface="Verdana"/>
              </a:rPr>
              <a:t> </a:t>
            </a:r>
            <a:r>
              <a:rPr sz="1400" b="1" spc="-5" dirty="0">
                <a:solidFill>
                  <a:srgbClr val="3A3838"/>
                </a:solidFill>
                <a:latin typeface="Verdana"/>
                <a:cs typeface="Verdana"/>
              </a:rPr>
              <a:t>547</a:t>
            </a:r>
            <a:r>
              <a:rPr sz="1400" b="1" spc="-10" dirty="0">
                <a:solidFill>
                  <a:srgbClr val="3A3838"/>
                </a:solidFill>
                <a:latin typeface="Verdana"/>
                <a:cs typeface="Verdana"/>
              </a:rPr>
              <a:t> </a:t>
            </a:r>
            <a:r>
              <a:rPr sz="1400" b="1" dirty="0">
                <a:solidFill>
                  <a:srgbClr val="3A3838"/>
                </a:solidFill>
                <a:latin typeface="Verdana"/>
                <a:cs typeface="Verdana"/>
              </a:rPr>
              <a:t>g/t</a:t>
            </a:r>
            <a:r>
              <a:rPr sz="1400" b="1" spc="-20" dirty="0">
                <a:solidFill>
                  <a:srgbClr val="3A3838"/>
                </a:solidFill>
                <a:latin typeface="Verdana"/>
                <a:cs typeface="Verdana"/>
              </a:rPr>
              <a:t> </a:t>
            </a:r>
            <a:r>
              <a:rPr sz="1400" b="1" dirty="0">
                <a:solidFill>
                  <a:srgbClr val="3A3838"/>
                </a:solidFill>
                <a:latin typeface="Verdana"/>
                <a:cs typeface="Verdana"/>
              </a:rPr>
              <a:t>Ag</a:t>
            </a:r>
            <a:r>
              <a:rPr sz="1400" b="1" spc="-25" dirty="0">
                <a:solidFill>
                  <a:srgbClr val="3A3838"/>
                </a:solidFill>
                <a:latin typeface="Verdana"/>
                <a:cs typeface="Verdana"/>
              </a:rPr>
              <a:t> </a:t>
            </a:r>
            <a:r>
              <a:rPr sz="1400" b="1" dirty="0">
                <a:solidFill>
                  <a:srgbClr val="3A3838"/>
                </a:solidFill>
                <a:latin typeface="Verdana"/>
                <a:cs typeface="Verdana"/>
              </a:rPr>
              <a:t>(18oz/t)</a:t>
            </a:r>
            <a:endParaRPr sz="1400" dirty="0">
              <a:latin typeface="Verdana"/>
              <a:cs typeface="Verdana"/>
            </a:endParaRPr>
          </a:p>
          <a:p>
            <a:pPr marL="241300" marR="520700" indent="-228600">
              <a:lnSpc>
                <a:spcPct val="100000"/>
              </a:lnSpc>
              <a:spcBef>
                <a:spcPts val="994"/>
              </a:spcBef>
              <a:buClr>
                <a:srgbClr val="C7BA87"/>
              </a:buClr>
              <a:buFont typeface="Arial"/>
              <a:buChar char="•"/>
              <a:tabLst>
                <a:tab pos="240665" algn="l"/>
                <a:tab pos="241300" algn="l"/>
              </a:tabLst>
            </a:pPr>
            <a:r>
              <a:rPr sz="1400" dirty="0">
                <a:solidFill>
                  <a:srgbClr val="3A3838"/>
                </a:solidFill>
                <a:latin typeface="Verdana"/>
                <a:cs typeface="Verdana"/>
              </a:rPr>
              <a:t>Maiden</a:t>
            </a:r>
            <a:r>
              <a:rPr sz="1400" spc="-45" dirty="0">
                <a:solidFill>
                  <a:srgbClr val="3A3838"/>
                </a:solidFill>
                <a:latin typeface="Verdana"/>
                <a:cs typeface="Verdana"/>
              </a:rPr>
              <a:t> </a:t>
            </a:r>
            <a:r>
              <a:rPr lang="en-GB" sz="1400" spc="5" dirty="0">
                <a:solidFill>
                  <a:srgbClr val="3A3838"/>
                </a:solidFill>
                <a:latin typeface="Verdana"/>
                <a:cs typeface="Verdana"/>
              </a:rPr>
              <a:t>D</a:t>
            </a:r>
            <a:r>
              <a:rPr sz="1400" spc="5" dirty="0">
                <a:solidFill>
                  <a:srgbClr val="3A3838"/>
                </a:solidFill>
                <a:latin typeface="Verdana"/>
                <a:cs typeface="Verdana"/>
              </a:rPr>
              <a:t>rill</a:t>
            </a:r>
            <a:r>
              <a:rPr sz="1400" spc="-15" dirty="0">
                <a:solidFill>
                  <a:srgbClr val="3A3838"/>
                </a:solidFill>
                <a:latin typeface="Verdana"/>
                <a:cs typeface="Verdana"/>
              </a:rPr>
              <a:t> </a:t>
            </a:r>
            <a:r>
              <a:rPr sz="1400" spc="-5" dirty="0">
                <a:solidFill>
                  <a:srgbClr val="3A3838"/>
                </a:solidFill>
                <a:latin typeface="Verdana"/>
                <a:cs typeface="Verdana"/>
              </a:rPr>
              <a:t>program</a:t>
            </a:r>
            <a:r>
              <a:rPr sz="1400" spc="-25" dirty="0">
                <a:solidFill>
                  <a:srgbClr val="3A3838"/>
                </a:solidFill>
                <a:latin typeface="Verdana"/>
                <a:cs typeface="Verdana"/>
              </a:rPr>
              <a:t> </a:t>
            </a:r>
            <a:r>
              <a:rPr sz="1400" dirty="0">
                <a:solidFill>
                  <a:srgbClr val="3A3838"/>
                </a:solidFill>
                <a:latin typeface="Verdana"/>
                <a:cs typeface="Verdana"/>
              </a:rPr>
              <a:t>permission</a:t>
            </a:r>
            <a:r>
              <a:rPr sz="1400" spc="-50" dirty="0">
                <a:solidFill>
                  <a:srgbClr val="3A3838"/>
                </a:solidFill>
                <a:latin typeface="Verdana"/>
                <a:cs typeface="Verdana"/>
              </a:rPr>
              <a:t> </a:t>
            </a:r>
            <a:r>
              <a:rPr sz="1400" dirty="0">
                <a:solidFill>
                  <a:srgbClr val="3A3838"/>
                </a:solidFill>
                <a:latin typeface="Verdana"/>
                <a:cs typeface="Verdana"/>
              </a:rPr>
              <a:t>being </a:t>
            </a:r>
            <a:r>
              <a:rPr sz="1400" spc="-480" dirty="0">
                <a:solidFill>
                  <a:srgbClr val="3A3838"/>
                </a:solidFill>
                <a:latin typeface="Verdana"/>
                <a:cs typeface="Verdana"/>
              </a:rPr>
              <a:t> </a:t>
            </a:r>
            <a:r>
              <a:rPr sz="1400" dirty="0">
                <a:solidFill>
                  <a:srgbClr val="3A3838"/>
                </a:solidFill>
                <a:latin typeface="Verdana"/>
                <a:cs typeface="Verdana"/>
              </a:rPr>
              <a:t>sought</a:t>
            </a:r>
            <a:endParaRPr sz="1400" dirty="0">
              <a:latin typeface="Verdana"/>
              <a:cs typeface="Verdana"/>
            </a:endParaRPr>
          </a:p>
          <a:p>
            <a:pPr marL="241300" indent="-228600">
              <a:lnSpc>
                <a:spcPct val="100000"/>
              </a:lnSpc>
              <a:spcBef>
                <a:spcPts val="994"/>
              </a:spcBef>
              <a:buClr>
                <a:srgbClr val="C7BA87"/>
              </a:buClr>
              <a:buFont typeface="Arial"/>
              <a:buChar char="•"/>
              <a:tabLst>
                <a:tab pos="240665" algn="l"/>
                <a:tab pos="241300" algn="l"/>
              </a:tabLst>
            </a:pPr>
            <a:r>
              <a:rPr sz="1400" spc="5" dirty="0">
                <a:solidFill>
                  <a:srgbClr val="3A3838"/>
                </a:solidFill>
                <a:latin typeface="Verdana"/>
                <a:cs typeface="Verdana"/>
              </a:rPr>
              <a:t>Alien</a:t>
            </a:r>
            <a:r>
              <a:rPr sz="1400" spc="-30" dirty="0">
                <a:solidFill>
                  <a:srgbClr val="3A3838"/>
                </a:solidFill>
                <a:latin typeface="Verdana"/>
                <a:cs typeface="Verdana"/>
              </a:rPr>
              <a:t> </a:t>
            </a:r>
            <a:r>
              <a:rPr sz="1400" spc="-5" dirty="0">
                <a:solidFill>
                  <a:srgbClr val="3A3838"/>
                </a:solidFill>
                <a:latin typeface="Verdana"/>
                <a:cs typeface="Verdana"/>
              </a:rPr>
              <a:t>funded</a:t>
            </a:r>
            <a:r>
              <a:rPr sz="1400" spc="-15" dirty="0">
                <a:solidFill>
                  <a:srgbClr val="3A3838"/>
                </a:solidFill>
                <a:latin typeface="Verdana"/>
                <a:cs typeface="Verdana"/>
              </a:rPr>
              <a:t> </a:t>
            </a:r>
            <a:r>
              <a:rPr sz="1400" spc="-5" dirty="0">
                <a:solidFill>
                  <a:srgbClr val="3A3838"/>
                </a:solidFill>
                <a:latin typeface="Verdana"/>
                <a:cs typeface="Verdana"/>
              </a:rPr>
              <a:t>for</a:t>
            </a:r>
            <a:r>
              <a:rPr sz="1400" spc="-15" dirty="0">
                <a:solidFill>
                  <a:srgbClr val="3A3838"/>
                </a:solidFill>
                <a:latin typeface="Verdana"/>
                <a:cs typeface="Verdana"/>
              </a:rPr>
              <a:t> </a:t>
            </a:r>
            <a:r>
              <a:rPr lang="en-GB" sz="1400" spc="-15" dirty="0">
                <a:solidFill>
                  <a:srgbClr val="3A3838"/>
                </a:solidFill>
                <a:latin typeface="Verdana"/>
                <a:cs typeface="Verdana"/>
              </a:rPr>
              <a:t>Maiden Drilling </a:t>
            </a:r>
            <a:r>
              <a:rPr sz="1400" spc="-5" dirty="0">
                <a:solidFill>
                  <a:srgbClr val="3A3838"/>
                </a:solidFill>
                <a:latin typeface="Verdana"/>
                <a:cs typeface="Verdana"/>
              </a:rPr>
              <a:t>program</a:t>
            </a:r>
            <a:endParaRPr lang="en-GB" sz="1400" spc="-5" dirty="0">
              <a:solidFill>
                <a:srgbClr val="3A3838"/>
              </a:solidFill>
              <a:latin typeface="Verdana"/>
              <a:cs typeface="Verdana"/>
            </a:endParaRPr>
          </a:p>
          <a:p>
            <a:pPr marL="241300" indent="-228600">
              <a:lnSpc>
                <a:spcPct val="100000"/>
              </a:lnSpc>
              <a:spcBef>
                <a:spcPts val="994"/>
              </a:spcBef>
              <a:buClr>
                <a:srgbClr val="C7BA87"/>
              </a:buClr>
              <a:buFont typeface="Arial"/>
              <a:buChar char="•"/>
              <a:tabLst>
                <a:tab pos="240665" algn="l"/>
                <a:tab pos="241300" algn="l"/>
              </a:tabLst>
            </a:pPr>
            <a:r>
              <a:rPr lang="en-GB" sz="1400" dirty="0">
                <a:solidFill>
                  <a:srgbClr val="3A3838"/>
                </a:solidFill>
                <a:latin typeface="Verdana"/>
                <a:cs typeface="Verdana"/>
              </a:rPr>
              <a:t>Alien recruited a permanent Senior Geologist based in Zacatecas early in 2021 to the team to increase presence and technical capacity in country</a:t>
            </a:r>
            <a:endParaRPr lang="en-GB" sz="1400" spc="-5" dirty="0">
              <a:solidFill>
                <a:srgbClr val="3A3838"/>
              </a:solidFill>
              <a:latin typeface="Verdana"/>
              <a:cs typeface="Verdana"/>
            </a:endParaRPr>
          </a:p>
        </p:txBody>
      </p:sp>
      <p:sp>
        <p:nvSpPr>
          <p:cNvPr id="16" name="object 9">
            <a:extLst>
              <a:ext uri="{FF2B5EF4-FFF2-40B4-BE49-F238E27FC236}">
                <a16:creationId xmlns:a16="http://schemas.microsoft.com/office/drawing/2014/main" id="{B5A6FCCC-75A6-4680-8931-29F589ABBEB0}"/>
              </a:ext>
            </a:extLst>
          </p:cNvPr>
          <p:cNvSpPr txBox="1"/>
          <p:nvPr/>
        </p:nvSpPr>
        <p:spPr>
          <a:xfrm>
            <a:off x="6207597" y="5921248"/>
            <a:ext cx="5231206" cy="382156"/>
          </a:xfrm>
          <a:prstGeom prst="rect">
            <a:avLst/>
          </a:prstGeom>
        </p:spPr>
        <p:txBody>
          <a:bodyPr vert="horz" wrap="square" lIns="0" tIns="12700" rIns="0" bIns="0" rtlCol="0">
            <a:spAutoFit/>
          </a:bodyPr>
          <a:lstStyle/>
          <a:p>
            <a:pPr algn="ctr">
              <a:defRPr/>
            </a:pPr>
            <a:r>
              <a:rPr lang="en-GB" sz="1200" b="1" spc="-5">
                <a:solidFill>
                  <a:srgbClr val="252525"/>
                </a:solidFill>
                <a:latin typeface="Verdana"/>
              </a:rPr>
              <a:t>Location of Los Campos Project in relation to Endeavour Silver El Campos  Silver Mine, Mexico Silver Belt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C2C080-B59E-47FC-9171-30E5EB538B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7499" y="1160617"/>
            <a:ext cx="7027162" cy="4789004"/>
          </a:xfrm>
          <a:prstGeom prst="rect">
            <a:avLst/>
          </a:prstGeom>
          <a:ln w="38100">
            <a:solidFill>
              <a:schemeClr val="tx1"/>
            </a:solidFill>
          </a:ln>
        </p:spPr>
      </p:pic>
      <p:sp>
        <p:nvSpPr>
          <p:cNvPr id="8" name="object 8">
            <a:extLst>
              <a:ext uri="{FF2B5EF4-FFF2-40B4-BE49-F238E27FC236}">
                <a16:creationId xmlns:a16="http://schemas.microsoft.com/office/drawing/2014/main" id="{EC192622-E103-49EA-B95B-1285CDB8FEED}"/>
              </a:ext>
            </a:extLst>
          </p:cNvPr>
          <p:cNvSpPr/>
          <p:nvPr/>
        </p:nvSpPr>
        <p:spPr>
          <a:xfrm>
            <a:off x="5442550" y="5996741"/>
            <a:ext cx="6675378" cy="501397"/>
          </a:xfrm>
          <a:custGeom>
            <a:avLst/>
            <a:gdLst/>
            <a:ahLst/>
            <a:cxnLst/>
            <a:rect l="l" t="t" r="r" b="b"/>
            <a:pathLst>
              <a:path w="3854450" h="643254">
                <a:moveTo>
                  <a:pt x="3854196" y="0"/>
                </a:moveTo>
                <a:lnTo>
                  <a:pt x="0" y="0"/>
                </a:lnTo>
                <a:lnTo>
                  <a:pt x="0" y="643128"/>
                </a:lnTo>
                <a:lnTo>
                  <a:pt x="3854196" y="643128"/>
                </a:lnTo>
                <a:lnTo>
                  <a:pt x="3854196" y="0"/>
                </a:lnTo>
                <a:close/>
              </a:path>
            </a:pathLst>
          </a:custGeom>
          <a:solidFill>
            <a:srgbClr val="C7BA87">
              <a:alpha val="76863"/>
            </a:srgbClr>
          </a:solidFill>
        </p:spPr>
        <p:txBody>
          <a:bodyPr wrap="square" lIns="0" tIns="0" rIns="0" bIns="0" rtlCol="0"/>
          <a:lstStyle/>
          <a:p>
            <a:endParaRPr/>
          </a:p>
        </p:txBody>
      </p:sp>
      <p:pic>
        <p:nvPicPr>
          <p:cNvPr id="2" name="object 2"/>
          <p:cNvPicPr/>
          <p:nvPr/>
        </p:nvPicPr>
        <p:blipFill>
          <a:blip r:embed="rId4"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3" name="object 3"/>
          <p:cNvSpPr txBox="1">
            <a:spLocks noGrp="1"/>
          </p:cNvSpPr>
          <p:nvPr>
            <p:ph type="title"/>
          </p:nvPr>
        </p:nvSpPr>
        <p:spPr>
          <a:xfrm>
            <a:off x="516060" y="464127"/>
            <a:ext cx="8627939" cy="382156"/>
          </a:xfrm>
          <a:prstGeom prst="rect">
            <a:avLst/>
          </a:prstGeom>
        </p:spPr>
        <p:txBody>
          <a:bodyPr vert="horz" wrap="square" lIns="0" tIns="12700" rIns="0" bIns="0" rtlCol="0">
            <a:spAutoFit/>
          </a:bodyPr>
          <a:lstStyle/>
          <a:p>
            <a:pPr marL="12700">
              <a:lnSpc>
                <a:spcPct val="100000"/>
              </a:lnSpc>
              <a:spcBef>
                <a:spcPts val="545"/>
              </a:spcBef>
            </a:pPr>
            <a:r>
              <a:rPr lang="en-GB" spc="-5"/>
              <a:t>DONOVAN 2 (COPPER/GOLD)</a:t>
            </a:r>
          </a:p>
        </p:txBody>
      </p:sp>
      <p:sp>
        <p:nvSpPr>
          <p:cNvPr id="4" name="object 4"/>
          <p:cNvSpPr txBox="1"/>
          <p:nvPr/>
        </p:nvSpPr>
        <p:spPr>
          <a:xfrm>
            <a:off x="516061" y="1009203"/>
            <a:ext cx="4958152" cy="388054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1" u="none" strike="noStrike" kern="1200" cap="none" spc="-10" normalizeH="0" baseline="0" noProof="0" dirty="0">
                <a:ln>
                  <a:noFill/>
                </a:ln>
                <a:solidFill>
                  <a:srgbClr val="9B4413"/>
                </a:solidFill>
                <a:effectLst/>
                <a:uLnTx/>
                <a:uFillTx/>
                <a:latin typeface="Calibri"/>
                <a:ea typeface="+mn-ea"/>
                <a:cs typeface="Calibri"/>
              </a:rPr>
              <a:t>Alien working up </a:t>
            </a:r>
            <a:r>
              <a:rPr kumimoji="0" lang="en-US" sz="1800" b="1" i="1" u="none" strike="noStrike" kern="1200" cap="none" spc="-10" normalizeH="0" baseline="0" noProof="0" dirty="0" err="1">
                <a:ln>
                  <a:noFill/>
                </a:ln>
                <a:solidFill>
                  <a:srgbClr val="9B4413"/>
                </a:solidFill>
                <a:effectLst/>
                <a:uLnTx/>
                <a:uFillTx/>
                <a:latin typeface="Calibri"/>
                <a:ea typeface="+mn-ea"/>
                <a:cs typeface="Calibri"/>
              </a:rPr>
              <a:t>nex</a:t>
            </a:r>
            <a:r>
              <a:rPr lang="en-US" b="1" i="1" spc="-10" dirty="0">
                <a:solidFill>
                  <a:srgbClr val="9B4413"/>
                </a:solidFill>
                <a:latin typeface="Calibri"/>
                <a:cs typeface="Calibri"/>
              </a:rPr>
              <a:t>t exploration phase</a:t>
            </a:r>
            <a:endParaRPr kumimoji="0" sz="1800" b="0" i="1"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41300" marR="57721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lang="en-GB" sz="1400" b="0" i="0" u="none" strike="noStrike" kern="1200" cap="none" spc="0" normalizeH="0" baseline="0" noProof="0" dirty="0">
                <a:ln>
                  <a:noFill/>
                </a:ln>
                <a:solidFill>
                  <a:srgbClr val="3A3838"/>
                </a:solidFill>
                <a:effectLst/>
                <a:uLnTx/>
                <a:uFillTx/>
                <a:latin typeface="Verdana"/>
                <a:ea typeface="+mn-ea"/>
                <a:cs typeface="Verdana"/>
              </a:rPr>
              <a:t>Close</a:t>
            </a:r>
            <a:r>
              <a:rPr kumimoji="0" lang="en-GB" sz="1400" b="0" i="0" u="none" strike="noStrike" kern="1200" cap="none" spc="-3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spaced</a:t>
            </a:r>
            <a:r>
              <a:rPr kumimoji="0" lang="en-GB" sz="1400" b="0" i="0" u="none" strike="noStrike" kern="1200" cap="none" spc="-2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in-fill</a:t>
            </a:r>
            <a:r>
              <a:rPr kumimoji="0" lang="en-GB" sz="1400" b="0" i="0" u="none" strike="noStrike" kern="1200" cap="none" spc="-25" normalizeH="0" baseline="0" noProof="0" dirty="0">
                <a:ln>
                  <a:noFill/>
                </a:ln>
                <a:solidFill>
                  <a:srgbClr val="3A3838"/>
                </a:solidFill>
                <a:effectLst/>
                <a:uLnTx/>
                <a:uFillTx/>
                <a:latin typeface="Verdana"/>
                <a:ea typeface="+mn-ea"/>
                <a:cs typeface="Verdana"/>
              </a:rPr>
              <a:t> </a:t>
            </a:r>
            <a:r>
              <a:rPr kumimoji="0" lang="en-GB" sz="1400" b="0" i="0" u="none" strike="noStrike" kern="1200" cap="none" spc="-5" normalizeH="0" baseline="0" noProof="0" dirty="0">
                <a:ln>
                  <a:noFill/>
                </a:ln>
                <a:solidFill>
                  <a:srgbClr val="3A3838"/>
                </a:solidFill>
                <a:effectLst/>
                <a:uLnTx/>
                <a:uFillTx/>
                <a:latin typeface="Verdana"/>
                <a:ea typeface="+mn-ea"/>
                <a:cs typeface="Verdana"/>
              </a:rPr>
              <a:t>IP survey</a:t>
            </a:r>
            <a:r>
              <a:rPr kumimoji="0" lang="en-GB" sz="1400" b="0" i="0" u="none" strike="noStrike" kern="1200" cap="none" spc="-20" normalizeH="0" baseline="0" noProof="0" dirty="0">
                <a:ln>
                  <a:noFill/>
                </a:ln>
                <a:solidFill>
                  <a:srgbClr val="3A3838"/>
                </a:solidFill>
                <a:effectLst/>
                <a:uLnTx/>
                <a:uFillTx/>
                <a:latin typeface="Verdana"/>
                <a:ea typeface="+mn-ea"/>
                <a:cs typeface="Verdana"/>
              </a:rPr>
              <a:t> </a:t>
            </a:r>
            <a:r>
              <a:rPr kumimoji="0" lang="en-GB" sz="1400" b="0" i="0" u="none" strike="noStrike" kern="1200" cap="none" spc="-5" normalizeH="0" baseline="0" noProof="0" dirty="0">
                <a:ln>
                  <a:noFill/>
                </a:ln>
                <a:solidFill>
                  <a:srgbClr val="3A3838"/>
                </a:solidFill>
                <a:effectLst/>
                <a:uLnTx/>
                <a:uFillTx/>
                <a:latin typeface="Verdana"/>
                <a:ea typeface="+mn-ea"/>
                <a:cs typeface="Verdana"/>
              </a:rPr>
              <a:t>in 2020 by Capstone helped</a:t>
            </a:r>
            <a:r>
              <a:rPr kumimoji="0" lang="en-GB" sz="1400" b="0" i="0" u="none" strike="noStrike" kern="1200" cap="none" spc="-2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outline</a:t>
            </a:r>
            <a:r>
              <a:rPr kumimoji="0" lang="en-GB" sz="1400" b="0" i="0" u="none" strike="noStrike" kern="1200" cap="none" spc="-45"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Drill</a:t>
            </a:r>
            <a:r>
              <a:rPr kumimoji="0" lang="en-GB" sz="1400" b="0" i="0" u="none" strike="noStrike" kern="1200" cap="none" spc="-30" normalizeH="0" baseline="0" noProof="0" dirty="0">
                <a:ln>
                  <a:noFill/>
                </a:ln>
                <a:solidFill>
                  <a:srgbClr val="3A3838"/>
                </a:solidFill>
                <a:effectLst/>
                <a:uLnTx/>
                <a:uFillTx/>
                <a:latin typeface="Verdana"/>
                <a:ea typeface="+mn-ea"/>
                <a:cs typeface="Verdana"/>
              </a:rPr>
              <a:t> </a:t>
            </a:r>
            <a:r>
              <a:rPr kumimoji="0" lang="en-GB" sz="1400" b="0" i="0" u="none" strike="noStrike" kern="1200" cap="none" spc="-20" normalizeH="0" baseline="0" noProof="0" dirty="0">
                <a:ln>
                  <a:noFill/>
                </a:ln>
                <a:solidFill>
                  <a:srgbClr val="3A3838"/>
                </a:solidFill>
                <a:effectLst/>
                <a:uLnTx/>
                <a:uFillTx/>
                <a:latin typeface="Verdana"/>
                <a:ea typeface="+mn-ea"/>
                <a:cs typeface="Verdana"/>
              </a:rPr>
              <a:t>Targeting</a:t>
            </a:r>
            <a:endParaRPr kumimoji="0" lang="en-GB" sz="1400" b="0" i="0" u="none" strike="noStrike" kern="1200" cap="none" spc="0" normalizeH="0" baseline="0" noProof="0" dirty="0">
              <a:ln>
                <a:noFill/>
              </a:ln>
              <a:solidFill>
                <a:prstClr val="black"/>
              </a:solidFill>
              <a:effectLst/>
              <a:uLnTx/>
              <a:uFillTx/>
              <a:latin typeface="Verdana"/>
              <a:ea typeface="+mn-ea"/>
              <a:cs typeface="Verdana"/>
            </a:endParaRPr>
          </a:p>
          <a:p>
            <a:pPr marL="241300" marR="43624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lang="en-US" sz="1400" b="0" i="0" u="none" strike="noStrike" kern="1200" cap="none" spc="5" normalizeH="0" baseline="0" noProof="0" dirty="0">
                <a:ln>
                  <a:noFill/>
                </a:ln>
                <a:solidFill>
                  <a:srgbClr val="3A3838"/>
                </a:solidFill>
                <a:effectLst/>
                <a:uLnTx/>
                <a:uFillTx/>
                <a:latin typeface="Verdana"/>
                <a:ea typeface="+mn-ea"/>
                <a:cs typeface="Verdana"/>
              </a:rPr>
              <a:t>Significant samples from Los </a:t>
            </a:r>
            <a:r>
              <a:rPr kumimoji="0" lang="en-US" sz="1400" b="0" i="0" u="none" strike="noStrike" kern="1200" cap="none" spc="5" normalizeH="0" baseline="0" noProof="0" dirty="0" err="1">
                <a:ln>
                  <a:noFill/>
                </a:ln>
                <a:solidFill>
                  <a:srgbClr val="3A3838"/>
                </a:solidFill>
                <a:effectLst/>
                <a:uLnTx/>
                <a:uFillTx/>
                <a:latin typeface="Verdana"/>
                <a:ea typeface="+mn-ea"/>
                <a:cs typeface="Verdana"/>
              </a:rPr>
              <a:t>Alomos</a:t>
            </a:r>
            <a:r>
              <a:rPr kumimoji="0" lang="en-US" sz="1400" b="0" i="0" u="none" strike="noStrike" kern="1200" cap="none" spc="5" normalizeH="0" baseline="0" noProof="0" dirty="0">
                <a:ln>
                  <a:noFill/>
                </a:ln>
                <a:solidFill>
                  <a:srgbClr val="3A3838"/>
                </a:solidFill>
                <a:effectLst/>
                <a:uLnTx/>
                <a:uFillTx/>
                <a:latin typeface="Verdana"/>
                <a:ea typeface="+mn-ea"/>
                <a:cs typeface="Verdana"/>
              </a:rPr>
              <a:t> target to be drill tested by Alien</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505"/>
              </a:spcBef>
              <a:spcAft>
                <a:spcPts val="0"/>
              </a:spcAft>
              <a:buClr>
                <a:srgbClr val="C7BA87"/>
              </a:buClr>
              <a:buSzTx/>
              <a:buFont typeface="Arial"/>
              <a:buChar char="•"/>
              <a:tabLst>
                <a:tab pos="697865" algn="l"/>
                <a:tab pos="698500" algn="l"/>
              </a:tabLst>
              <a:defRPr/>
            </a:pPr>
            <a:r>
              <a:rPr kumimoji="0" sz="1400" b="1" i="0" u="none" strike="noStrike" kern="1200" cap="none" spc="-5" normalizeH="0" baseline="0" noProof="0" dirty="0">
                <a:ln>
                  <a:noFill/>
                </a:ln>
                <a:solidFill>
                  <a:srgbClr val="3A3838"/>
                </a:solidFill>
                <a:effectLst/>
                <a:uLnTx/>
                <a:uFillTx/>
                <a:latin typeface="Verdana"/>
                <a:ea typeface="+mn-ea"/>
                <a:cs typeface="Verdana"/>
              </a:rPr>
              <a:t>3.34%</a:t>
            </a:r>
            <a:r>
              <a:rPr kumimoji="0" sz="1400" b="1" i="0" u="none" strike="noStrike" kern="1200" cap="none" spc="-30"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Cu</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505"/>
              </a:spcBef>
              <a:spcAft>
                <a:spcPts val="0"/>
              </a:spcAft>
              <a:buClr>
                <a:srgbClr val="C7BA87"/>
              </a:buClr>
              <a:buSzTx/>
              <a:buFont typeface="Arial"/>
              <a:buChar char="•"/>
              <a:tabLst>
                <a:tab pos="697865" algn="l"/>
                <a:tab pos="698500" algn="l"/>
              </a:tabLst>
              <a:defRPr/>
            </a:pPr>
            <a:r>
              <a:rPr kumimoji="0" sz="1400" b="1" i="0" u="none" strike="noStrike" kern="1200" cap="none" spc="-5" normalizeH="0" baseline="0" noProof="0" dirty="0">
                <a:ln>
                  <a:noFill/>
                </a:ln>
                <a:solidFill>
                  <a:srgbClr val="3A3838"/>
                </a:solidFill>
                <a:effectLst/>
                <a:uLnTx/>
                <a:uFillTx/>
                <a:latin typeface="Verdana"/>
                <a:ea typeface="+mn-ea"/>
                <a:cs typeface="Verdana"/>
              </a:rPr>
              <a:t>2.68</a:t>
            </a:r>
            <a:r>
              <a:rPr lang="en-GB" sz="1400" b="1" spc="-5" dirty="0">
                <a:solidFill>
                  <a:srgbClr val="3A3838"/>
                </a:solidFill>
                <a:latin typeface="Verdan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g/t</a:t>
            </a:r>
            <a:r>
              <a:rPr kumimoji="0" sz="1400" b="1" i="0" u="none" strike="noStrike" kern="1200" cap="none" spc="-35"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Au</a:t>
            </a:r>
            <a:endParaRPr kumimoji="0" lang="en-US" sz="1400" b="1" i="0" u="none" strike="noStrike" kern="1200" cap="none" spc="0" normalizeH="0" baseline="0" noProof="0" dirty="0">
              <a:ln>
                <a:noFill/>
              </a:ln>
              <a:solidFill>
                <a:srgbClr val="3A3838"/>
              </a:solidFill>
              <a:effectLst/>
              <a:uLnTx/>
              <a:uFillTx/>
              <a:latin typeface="Verdana"/>
              <a:ea typeface="+mn-ea"/>
              <a:cs typeface="Verdana"/>
            </a:endParaRPr>
          </a:p>
          <a:p>
            <a:pPr marL="241300" marR="87820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lang="en-GB" sz="1400" noProof="0" dirty="0">
                <a:solidFill>
                  <a:srgbClr val="3A3838"/>
                </a:solidFill>
                <a:latin typeface="Verdana"/>
                <a:cs typeface="Verdana"/>
              </a:rPr>
              <a:t>Alien to finalise drill plan to compliment and test main Los </a:t>
            </a:r>
            <a:r>
              <a:rPr lang="en-GB" sz="1400" noProof="0" dirty="0" err="1">
                <a:solidFill>
                  <a:srgbClr val="3A3838"/>
                </a:solidFill>
                <a:latin typeface="Verdana"/>
                <a:cs typeface="Verdana"/>
              </a:rPr>
              <a:t>Alomos</a:t>
            </a:r>
            <a:r>
              <a:rPr lang="en-GB" sz="1400" noProof="0" dirty="0">
                <a:solidFill>
                  <a:srgbClr val="3A3838"/>
                </a:solidFill>
                <a:latin typeface="Verdana"/>
                <a:cs typeface="Verdana"/>
              </a:rPr>
              <a:t> target</a:t>
            </a:r>
          </a:p>
          <a:p>
            <a:pPr marL="241300" marR="87820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Located</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24km</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from</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40" normalizeH="0" baseline="0" noProof="0" dirty="0">
                <a:ln>
                  <a:noFill/>
                </a:ln>
                <a:solidFill>
                  <a:srgbClr val="3A3838"/>
                </a:solidFill>
                <a:effectLst/>
                <a:uLnTx/>
                <a:uFillTx/>
                <a:latin typeface="Verdana"/>
                <a:ea typeface="+mn-ea"/>
                <a:cs typeface="Verdana"/>
              </a:rPr>
              <a:t>Teck</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Resources</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San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Nicolas</a:t>
            </a:r>
            <a:r>
              <a:rPr kumimoji="0" sz="1400" b="0" i="0" u="none" strike="noStrike" kern="1200" cap="none" spc="-5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Project,</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resource:</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505"/>
              </a:spcBef>
              <a:spcAft>
                <a:spcPts val="0"/>
              </a:spcAft>
              <a:buClr>
                <a:srgbClr val="C7BA87"/>
              </a:buClr>
              <a:buSzTx/>
              <a:buFont typeface="Arial"/>
              <a:buChar char="•"/>
              <a:tabLst>
                <a:tab pos="697865" algn="l"/>
                <a:tab pos="698500" algn="l"/>
              </a:tabLst>
              <a:defRPr/>
            </a:pPr>
            <a:r>
              <a:rPr kumimoji="0" sz="1400" b="1" i="0" u="none" strike="noStrike" kern="1200" cap="none" spc="-5" normalizeH="0" baseline="0" noProof="0" dirty="0">
                <a:ln>
                  <a:noFill/>
                </a:ln>
                <a:solidFill>
                  <a:srgbClr val="3A3838"/>
                </a:solidFill>
                <a:effectLst/>
                <a:uLnTx/>
                <a:uFillTx/>
                <a:latin typeface="Verdana"/>
                <a:ea typeface="+mn-ea"/>
                <a:cs typeface="Verdana"/>
              </a:rPr>
              <a:t>108Mt</a:t>
            </a:r>
            <a:r>
              <a:rPr kumimoji="0" sz="1400" b="1" i="0" u="none" strike="noStrike" kern="1200" cap="none" spc="-10"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a:t>
            </a:r>
            <a:r>
              <a:rPr kumimoji="0" sz="1400" b="1" i="0" u="none" strike="noStrike" kern="1200" cap="none" spc="-10"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1.16%</a:t>
            </a:r>
            <a:r>
              <a:rPr kumimoji="0" lang="en-GB" sz="1400" b="1" i="0" u="none" strike="noStrike" kern="1200" cap="none" spc="-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Cu,</a:t>
            </a:r>
            <a:r>
              <a:rPr kumimoji="0" sz="1400" b="1" i="0" u="none" strike="noStrike" kern="1200" cap="none" spc="-1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1.6%</a:t>
            </a:r>
            <a:r>
              <a:rPr kumimoji="0" lang="en-GB" sz="1400" b="1" i="0" u="none" strike="noStrike" kern="1200" cap="none" spc="-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Zn,</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3A3838"/>
                </a:solidFill>
                <a:effectLst/>
                <a:uLnTx/>
                <a:uFillTx/>
                <a:latin typeface="Verdana"/>
                <a:ea typeface="+mn-ea"/>
                <a:cs typeface="Verdana"/>
              </a:rPr>
              <a:t>0.43</a:t>
            </a:r>
            <a:r>
              <a:rPr kumimoji="0" lang="en-GB" sz="1400" b="1" i="0" u="none" strike="noStrike" kern="1200" cap="none" spc="-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g/t</a:t>
            </a:r>
            <a:r>
              <a:rPr kumimoji="0" sz="1400" b="1" i="0" u="none" strike="noStrike" kern="1200" cap="none" spc="-20"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Au</a:t>
            </a:r>
            <a:r>
              <a:rPr kumimoji="0" sz="1400" b="1" i="0" u="none" strike="noStrike" kern="1200" cap="none" spc="-1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and</a:t>
            </a:r>
            <a:r>
              <a:rPr kumimoji="0" sz="1400" b="1" i="0" u="none" strike="noStrike" kern="1200" cap="none" spc="0"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24.5</a:t>
            </a:r>
            <a:r>
              <a:rPr kumimoji="0" lang="en-GB" sz="1400" b="1" i="0" u="none" strike="noStrike" kern="1200" cap="none" spc="-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g/t</a:t>
            </a:r>
            <a:r>
              <a:rPr kumimoji="0" sz="1400" b="1" i="0" u="none" strike="noStrike" kern="1200" cap="none" spc="-20"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Ag</a:t>
            </a:r>
            <a:endParaRPr kumimoji="0" lang="en-GB" sz="1400" b="1" i="0" u="none" strike="noStrike" kern="1200" cap="none" spc="0" normalizeH="0" baseline="0" noProof="0" dirty="0">
              <a:ln>
                <a:noFill/>
              </a:ln>
              <a:solidFill>
                <a:srgbClr val="3A3838"/>
              </a:solidFill>
              <a:effectLst/>
              <a:uLnTx/>
              <a:uFillTx/>
              <a:latin typeface="Verdana"/>
              <a:ea typeface="+mn-ea"/>
              <a:cs typeface="Verdana"/>
            </a:endParaRPr>
          </a:p>
        </p:txBody>
      </p:sp>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33</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9" name="object 9">
            <a:extLst>
              <a:ext uri="{FF2B5EF4-FFF2-40B4-BE49-F238E27FC236}">
                <a16:creationId xmlns:a16="http://schemas.microsoft.com/office/drawing/2014/main" id="{004E0BE5-627C-4FAB-A9A8-C8BE1D2EF26F}"/>
              </a:ext>
            </a:extLst>
          </p:cNvPr>
          <p:cNvSpPr txBox="1"/>
          <p:nvPr/>
        </p:nvSpPr>
        <p:spPr>
          <a:xfrm>
            <a:off x="5643509" y="6010831"/>
            <a:ext cx="6273459" cy="382156"/>
          </a:xfrm>
          <a:prstGeom prst="rect">
            <a:avLst/>
          </a:prstGeom>
        </p:spPr>
        <p:txBody>
          <a:bodyPr vert="horz" wrap="square" lIns="0" tIns="12700" rIns="0" bIns="0" rtlCol="0">
            <a:spAutoFit/>
          </a:bodyPr>
          <a:lstStyle/>
          <a:p>
            <a:pPr algn="ctr">
              <a:defRPr/>
            </a:pPr>
            <a:r>
              <a:rPr lang="en-GB" sz="1200" b="1" spc="-5">
                <a:solidFill>
                  <a:srgbClr val="252525"/>
                </a:solidFill>
                <a:latin typeface="Verdana"/>
              </a:rPr>
              <a:t>Location of provisional drill holes over Chargeability -150m depth, Donovan 2, February 2021 (Capstone Mining Corp.)</a:t>
            </a:r>
          </a:p>
        </p:txBody>
      </p:sp>
      <p:sp>
        <p:nvSpPr>
          <p:cNvPr id="10" name="TextBox 9">
            <a:extLst>
              <a:ext uri="{FF2B5EF4-FFF2-40B4-BE49-F238E27FC236}">
                <a16:creationId xmlns:a16="http://schemas.microsoft.com/office/drawing/2014/main" id="{5083D580-5C13-49E6-937E-27710BB49818}"/>
              </a:ext>
            </a:extLst>
          </p:cNvPr>
          <p:cNvSpPr txBox="1"/>
          <p:nvPr/>
        </p:nvSpPr>
        <p:spPr>
          <a:xfrm>
            <a:off x="667060" y="6433477"/>
            <a:ext cx="5971865" cy="230832"/>
          </a:xfrm>
          <a:prstGeom prst="rect">
            <a:avLst/>
          </a:prstGeom>
          <a:noFill/>
        </p:spPr>
        <p:txBody>
          <a:bodyPr wrap="square" rtlCol="0">
            <a:spAutoFit/>
          </a:bodyPr>
          <a:lstStyle/>
          <a:p>
            <a:r>
              <a:rPr lang="en-US" sz="900" i="1" dirty="0"/>
              <a:t>Supporting RNS: </a:t>
            </a:r>
            <a:r>
              <a:rPr lang="en-US" sz="900" dirty="0"/>
              <a:t>Drilling commences at Donovan 2 Copper Gold Project</a:t>
            </a:r>
            <a:endParaRPr lang="en-GB" sz="9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9533D-A300-42BF-BEEA-12E5D6A40FEB}"/>
              </a:ext>
            </a:extLst>
          </p:cNvPr>
          <p:cNvPicPr>
            <a:picLocks noChangeAspect="1"/>
          </p:cNvPicPr>
          <p:nvPr/>
        </p:nvPicPr>
        <p:blipFill>
          <a:blip r:embed="rId2"/>
          <a:stretch>
            <a:fillRect/>
          </a:stretch>
        </p:blipFill>
        <p:spPr>
          <a:xfrm>
            <a:off x="658616" y="909000"/>
            <a:ext cx="6537193" cy="5040000"/>
          </a:xfrm>
          <a:prstGeom prst="rect">
            <a:avLst/>
          </a:prstGeom>
          <a:ln w="38100">
            <a:solidFill>
              <a:schemeClr val="tx1"/>
            </a:solidFill>
          </a:ln>
        </p:spPr>
      </p:pic>
      <p:pic>
        <p:nvPicPr>
          <p:cNvPr id="15" name="object 2">
            <a:extLst>
              <a:ext uri="{FF2B5EF4-FFF2-40B4-BE49-F238E27FC236}">
                <a16:creationId xmlns:a16="http://schemas.microsoft.com/office/drawing/2014/main" id="{F3CEA654-56E7-4A3F-8165-CF7B63D1AD63}"/>
              </a:ext>
            </a:extLst>
          </p:cNvPr>
          <p:cNvPicPr/>
          <p:nvPr/>
        </p:nvPicPr>
        <p:blipFill>
          <a:blip r:embed="rId3" cstate="email">
            <a:extLst>
              <a:ext uri="{28A0092B-C50C-407E-A947-70E740481C1C}">
                <a14:useLocalDpi xmlns:a14="http://schemas.microsoft.com/office/drawing/2010/main"/>
              </a:ext>
            </a:extLst>
          </a:blip>
          <a:stretch>
            <a:fillRect/>
          </a:stretch>
        </p:blipFill>
        <p:spPr>
          <a:xfrm>
            <a:off x="5164837" y="2875790"/>
            <a:ext cx="7027163" cy="3936491"/>
          </a:xfrm>
          <a:prstGeom prst="rect">
            <a:avLst/>
          </a:prstGeom>
        </p:spPr>
      </p:pic>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34</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10" name="TextBox 9">
            <a:extLst>
              <a:ext uri="{FF2B5EF4-FFF2-40B4-BE49-F238E27FC236}">
                <a16:creationId xmlns:a16="http://schemas.microsoft.com/office/drawing/2014/main" id="{5ACFA2D4-5A97-4674-A680-9D79D1C9539E}"/>
              </a:ext>
            </a:extLst>
          </p:cNvPr>
          <p:cNvSpPr txBox="1"/>
          <p:nvPr/>
        </p:nvSpPr>
        <p:spPr>
          <a:xfrm>
            <a:off x="7514823" y="3059668"/>
            <a:ext cx="4410347" cy="738664"/>
          </a:xfrm>
          <a:prstGeom prst="rect">
            <a:avLst/>
          </a:prstGeom>
          <a:noFill/>
        </p:spPr>
        <p:txBody>
          <a:bodyPr wrap="square" rtlCol="0">
            <a:spAutoFit/>
          </a:bodyPr>
          <a:lstStyle/>
          <a:p>
            <a:pPr algn="ctr"/>
            <a:r>
              <a:rPr lang="en-US" sz="1400" b="1">
                <a:latin typeface="Verdana" panose="020B0604030504040204" pitchFamily="34" charset="0"/>
                <a:ea typeface="Verdana" panose="020B0604030504040204" pitchFamily="34" charset="0"/>
              </a:rPr>
              <a:t>Polished sample from Los </a:t>
            </a:r>
            <a:r>
              <a:rPr lang="en-US" sz="1400" b="1" err="1">
                <a:latin typeface="Verdana" panose="020B0604030504040204" pitchFamily="34" charset="0"/>
                <a:ea typeface="Verdana" panose="020B0604030504040204" pitchFamily="34" charset="0"/>
              </a:rPr>
              <a:t>Alomos</a:t>
            </a:r>
            <a:r>
              <a:rPr lang="en-US" sz="1400" b="1">
                <a:latin typeface="Verdana" panose="020B0604030504040204" pitchFamily="34" charset="0"/>
                <a:ea typeface="Verdana" panose="020B0604030504040204" pitchFamily="34" charset="0"/>
              </a:rPr>
              <a:t> Prospect, Donovan 2 water well returned 3.3% Cu</a:t>
            </a:r>
          </a:p>
        </p:txBody>
      </p:sp>
    </p:spTree>
    <p:extLst>
      <p:ext uri="{BB962C8B-B14F-4D97-AF65-F5344CB8AC3E}">
        <p14:creationId xmlns:p14="http://schemas.microsoft.com/office/powerpoint/2010/main" val="256401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ss, outdoor, sky, field&#10;&#10;Description automatically generated">
            <a:extLst>
              <a:ext uri="{FF2B5EF4-FFF2-40B4-BE49-F238E27FC236}">
                <a16:creationId xmlns:a16="http://schemas.microsoft.com/office/drawing/2014/main" id="{0174EFD1-14A3-4743-B224-C73262CF69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9" name="Right Triangle 8">
            <a:extLst>
              <a:ext uri="{FF2B5EF4-FFF2-40B4-BE49-F238E27FC236}">
                <a16:creationId xmlns:a16="http://schemas.microsoft.com/office/drawing/2014/main" id="{250C646C-8ACD-4C45-90F7-2A2F499166DB}"/>
              </a:ext>
            </a:extLst>
          </p:cNvPr>
          <p:cNvSpPr/>
          <p:nvPr/>
        </p:nvSpPr>
        <p:spPr>
          <a:xfrm rot="-16200000">
            <a:off x="-2590800" y="2590801"/>
            <a:ext cx="12192000" cy="7010400"/>
          </a:xfrm>
          <a:prstGeom prst="rtTriangle">
            <a:avLst/>
          </a:prstGeom>
          <a:solidFill>
            <a:srgbClr val="8D8278"/>
          </a:solidFill>
          <a:ln>
            <a:solidFill>
              <a:srgbClr val="8D82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p:cNvSpPr txBox="1">
            <a:spLocks noGrp="1"/>
          </p:cNvSpPr>
          <p:nvPr>
            <p:ph type="title"/>
          </p:nvPr>
        </p:nvSpPr>
        <p:spPr>
          <a:xfrm>
            <a:off x="516061" y="464127"/>
            <a:ext cx="3503295" cy="391160"/>
          </a:xfrm>
          <a:prstGeom prst="rect">
            <a:avLst/>
          </a:prstGeom>
        </p:spPr>
        <p:txBody>
          <a:bodyPr vert="horz" wrap="square" lIns="0" tIns="12700" rIns="0" bIns="0" rtlCol="0">
            <a:spAutoFit/>
          </a:bodyPr>
          <a:lstStyle/>
          <a:p>
            <a:pPr marL="12700">
              <a:lnSpc>
                <a:spcPct val="100000"/>
              </a:lnSpc>
              <a:spcBef>
                <a:spcPts val="100"/>
              </a:spcBef>
            </a:pPr>
            <a:r>
              <a:rPr spc="-5">
                <a:solidFill>
                  <a:srgbClr val="FFFFFF"/>
                </a:solidFill>
              </a:rPr>
              <a:t>Contact</a:t>
            </a:r>
            <a:r>
              <a:rPr spc="-75">
                <a:solidFill>
                  <a:srgbClr val="FFFFFF"/>
                </a:solidFill>
              </a:rPr>
              <a:t> </a:t>
            </a:r>
            <a:r>
              <a:rPr spc="-5">
                <a:solidFill>
                  <a:srgbClr val="FFFFFF"/>
                </a:solidFill>
              </a:rPr>
              <a:t>Information</a:t>
            </a:r>
          </a:p>
        </p:txBody>
      </p:sp>
      <p:sp>
        <p:nvSpPr>
          <p:cNvPr id="4" name="object 4"/>
          <p:cNvSpPr txBox="1"/>
          <p:nvPr/>
        </p:nvSpPr>
        <p:spPr>
          <a:xfrm>
            <a:off x="516061" y="1139606"/>
            <a:ext cx="2983230" cy="2577629"/>
          </a:xfrm>
          <a:prstGeom prst="rect">
            <a:avLst/>
          </a:prstGeom>
        </p:spPr>
        <p:txBody>
          <a:bodyPr vert="horz" wrap="square" lIns="0" tIns="12700" rIns="0" bIns="0" rtlCol="0">
            <a:spAutoFit/>
          </a:bodyPr>
          <a:lstStyle/>
          <a:p>
            <a:pPr marL="12700">
              <a:lnSpc>
                <a:spcPct val="100000"/>
              </a:lnSpc>
              <a:spcBef>
                <a:spcPts val="100"/>
              </a:spcBef>
            </a:pPr>
            <a:r>
              <a:rPr sz="1200" b="1" spc="-5">
                <a:solidFill>
                  <a:srgbClr val="9B4413"/>
                </a:solidFill>
                <a:latin typeface="Verdana"/>
                <a:cs typeface="Verdana"/>
              </a:rPr>
              <a:t>Dan</a:t>
            </a:r>
            <a:r>
              <a:rPr sz="1200" b="1" spc="-30">
                <a:solidFill>
                  <a:srgbClr val="9B4413"/>
                </a:solidFill>
                <a:latin typeface="Verdana"/>
                <a:cs typeface="Verdana"/>
              </a:rPr>
              <a:t> </a:t>
            </a:r>
            <a:r>
              <a:rPr sz="1200" b="1" spc="-5">
                <a:solidFill>
                  <a:srgbClr val="9B4413"/>
                </a:solidFill>
                <a:latin typeface="Verdana"/>
                <a:cs typeface="Verdana"/>
              </a:rPr>
              <a:t>Smith</a:t>
            </a:r>
            <a:endParaRPr sz="1200">
              <a:latin typeface="Verdana"/>
              <a:cs typeface="Verdana"/>
            </a:endParaRPr>
          </a:p>
          <a:p>
            <a:pPr marL="12700">
              <a:lnSpc>
                <a:spcPct val="100000"/>
              </a:lnSpc>
            </a:pPr>
            <a:r>
              <a:rPr sz="1200" b="1" spc="-5">
                <a:solidFill>
                  <a:srgbClr val="3A3838"/>
                </a:solidFill>
                <a:latin typeface="Verdana"/>
                <a:cs typeface="Verdana"/>
              </a:rPr>
              <a:t>Non-Executive</a:t>
            </a:r>
            <a:r>
              <a:rPr sz="1200" b="1" spc="-20">
                <a:solidFill>
                  <a:srgbClr val="3A3838"/>
                </a:solidFill>
                <a:latin typeface="Verdana"/>
                <a:cs typeface="Verdana"/>
              </a:rPr>
              <a:t> </a:t>
            </a:r>
            <a:r>
              <a:rPr sz="1200" b="1" spc="-5">
                <a:solidFill>
                  <a:srgbClr val="3A3838"/>
                </a:solidFill>
                <a:latin typeface="Verdana"/>
                <a:cs typeface="Verdana"/>
              </a:rPr>
              <a:t>Chairman</a:t>
            </a:r>
            <a:endParaRPr sz="1200">
              <a:latin typeface="Verdana"/>
              <a:cs typeface="Verdana"/>
            </a:endParaRPr>
          </a:p>
          <a:p>
            <a:pPr>
              <a:lnSpc>
                <a:spcPct val="100000"/>
              </a:lnSpc>
            </a:pPr>
            <a:endParaRPr sz="1400">
              <a:latin typeface="Verdana"/>
              <a:cs typeface="Verdana"/>
            </a:endParaRPr>
          </a:p>
          <a:p>
            <a:pPr>
              <a:lnSpc>
                <a:spcPct val="100000"/>
              </a:lnSpc>
              <a:spcBef>
                <a:spcPts val="40"/>
              </a:spcBef>
            </a:pPr>
            <a:endParaRPr sz="1400">
              <a:latin typeface="Verdana"/>
              <a:cs typeface="Verdana"/>
            </a:endParaRPr>
          </a:p>
          <a:p>
            <a:pPr marL="12700">
              <a:lnSpc>
                <a:spcPct val="100000"/>
              </a:lnSpc>
            </a:pPr>
            <a:r>
              <a:rPr sz="1200" b="1" spc="-5">
                <a:solidFill>
                  <a:srgbClr val="9B4413"/>
                </a:solidFill>
                <a:latin typeface="Verdana"/>
                <a:cs typeface="Verdana"/>
              </a:rPr>
              <a:t>Bill</a:t>
            </a:r>
            <a:r>
              <a:rPr sz="1200" b="1" spc="5">
                <a:solidFill>
                  <a:srgbClr val="9B4413"/>
                </a:solidFill>
                <a:latin typeface="Verdana"/>
                <a:cs typeface="Verdana"/>
              </a:rPr>
              <a:t> </a:t>
            </a:r>
            <a:r>
              <a:rPr sz="1200" b="1" spc="-5">
                <a:solidFill>
                  <a:srgbClr val="9B4413"/>
                </a:solidFill>
                <a:latin typeface="Verdana"/>
                <a:cs typeface="Verdana"/>
              </a:rPr>
              <a:t>Brodie Good</a:t>
            </a:r>
            <a:endParaRPr sz="1200">
              <a:latin typeface="Verdana"/>
              <a:cs typeface="Verdana"/>
            </a:endParaRPr>
          </a:p>
          <a:p>
            <a:pPr marL="12700">
              <a:lnSpc>
                <a:spcPct val="100000"/>
              </a:lnSpc>
            </a:pPr>
            <a:r>
              <a:rPr sz="1200" b="1" spc="-5">
                <a:solidFill>
                  <a:srgbClr val="3A3838"/>
                </a:solidFill>
                <a:latin typeface="Verdana"/>
                <a:cs typeface="Verdana"/>
              </a:rPr>
              <a:t>CEO and</a:t>
            </a:r>
            <a:r>
              <a:rPr sz="1200" b="1" spc="-10">
                <a:solidFill>
                  <a:srgbClr val="3A3838"/>
                </a:solidFill>
                <a:latin typeface="Verdana"/>
                <a:cs typeface="Verdana"/>
              </a:rPr>
              <a:t> </a:t>
            </a:r>
            <a:r>
              <a:rPr sz="1200" b="1" spc="-5">
                <a:solidFill>
                  <a:srgbClr val="3A3838"/>
                </a:solidFill>
                <a:latin typeface="Verdana"/>
                <a:cs typeface="Verdana"/>
              </a:rPr>
              <a:t>Technical</a:t>
            </a:r>
            <a:r>
              <a:rPr sz="1200" b="1" spc="-10">
                <a:solidFill>
                  <a:srgbClr val="3A3838"/>
                </a:solidFill>
                <a:latin typeface="Verdana"/>
                <a:cs typeface="Verdana"/>
              </a:rPr>
              <a:t> </a:t>
            </a:r>
            <a:r>
              <a:rPr sz="1200" b="1" spc="-5">
                <a:solidFill>
                  <a:srgbClr val="3A3838"/>
                </a:solidFill>
                <a:latin typeface="Verdana"/>
                <a:cs typeface="Verdana"/>
              </a:rPr>
              <a:t>Director</a:t>
            </a:r>
            <a:endParaRPr sz="1200">
              <a:latin typeface="Verdana"/>
              <a:cs typeface="Verdana"/>
            </a:endParaRPr>
          </a:p>
          <a:p>
            <a:pPr marL="12700" marR="5080">
              <a:lnSpc>
                <a:spcPct val="100000"/>
              </a:lnSpc>
              <a:spcBef>
                <a:spcPts val="994"/>
              </a:spcBef>
            </a:pPr>
            <a:r>
              <a:rPr lang="en-GB" sz="1200">
                <a:solidFill>
                  <a:srgbClr val="3A3838"/>
                </a:solidFill>
                <a:latin typeface="Verdana"/>
                <a:cs typeface="Verdana"/>
              </a:rPr>
              <a:t>Green Park House, 15 Stratton Street</a:t>
            </a:r>
            <a:r>
              <a:rPr sz="1200" spc="-5">
                <a:solidFill>
                  <a:srgbClr val="3A3838"/>
                </a:solidFill>
                <a:latin typeface="Verdana"/>
                <a:cs typeface="Verdana"/>
              </a:rPr>
              <a:t>, London, </a:t>
            </a:r>
            <a:r>
              <a:rPr sz="1200">
                <a:solidFill>
                  <a:srgbClr val="3A3838"/>
                </a:solidFill>
                <a:latin typeface="Verdana"/>
                <a:cs typeface="Verdana"/>
              </a:rPr>
              <a:t>W1J </a:t>
            </a:r>
            <a:r>
              <a:rPr sz="1200" spc="-5">
                <a:solidFill>
                  <a:srgbClr val="3A3838"/>
                </a:solidFill>
                <a:latin typeface="Verdana"/>
                <a:cs typeface="Verdana"/>
              </a:rPr>
              <a:t>8</a:t>
            </a:r>
            <a:r>
              <a:rPr lang="en-GB" sz="1200" spc="-5">
                <a:solidFill>
                  <a:srgbClr val="3A3838"/>
                </a:solidFill>
                <a:latin typeface="Verdana"/>
                <a:cs typeface="Verdana"/>
              </a:rPr>
              <a:t>LQ</a:t>
            </a:r>
            <a:r>
              <a:rPr sz="1200" spc="-5">
                <a:solidFill>
                  <a:srgbClr val="3A3838"/>
                </a:solidFill>
                <a:latin typeface="Verdana"/>
                <a:cs typeface="Verdana"/>
              </a:rPr>
              <a:t>, </a:t>
            </a:r>
            <a:r>
              <a:rPr sz="1200" spc="-409">
                <a:solidFill>
                  <a:srgbClr val="3A3838"/>
                </a:solidFill>
                <a:latin typeface="Verdana"/>
                <a:cs typeface="Verdana"/>
              </a:rPr>
              <a:t> </a:t>
            </a:r>
            <a:r>
              <a:rPr sz="1200" spc="-5">
                <a:solidFill>
                  <a:srgbClr val="3A3838"/>
                </a:solidFill>
                <a:latin typeface="Verdana"/>
                <a:cs typeface="Verdana"/>
              </a:rPr>
              <a:t>United</a:t>
            </a:r>
            <a:r>
              <a:rPr sz="1200">
                <a:solidFill>
                  <a:srgbClr val="3A3838"/>
                </a:solidFill>
                <a:latin typeface="Verdana"/>
                <a:cs typeface="Verdana"/>
              </a:rPr>
              <a:t> </a:t>
            </a:r>
            <a:r>
              <a:rPr sz="1200" spc="-5">
                <a:solidFill>
                  <a:srgbClr val="3A3838"/>
                </a:solidFill>
                <a:latin typeface="Verdana"/>
                <a:cs typeface="Verdana"/>
              </a:rPr>
              <a:t>Kingdom</a:t>
            </a:r>
            <a:endParaRPr sz="1200">
              <a:latin typeface="Verdana"/>
              <a:cs typeface="Verdana"/>
            </a:endParaRPr>
          </a:p>
          <a:p>
            <a:pPr>
              <a:lnSpc>
                <a:spcPct val="100000"/>
              </a:lnSpc>
              <a:spcBef>
                <a:spcPts val="40"/>
              </a:spcBef>
            </a:pPr>
            <a:endParaRPr sz="1400">
              <a:latin typeface="Verdana"/>
              <a:cs typeface="Verdana"/>
            </a:endParaRPr>
          </a:p>
          <a:p>
            <a:pPr marL="12700">
              <a:lnSpc>
                <a:spcPct val="100000"/>
              </a:lnSpc>
            </a:pPr>
            <a:r>
              <a:rPr sz="1200" b="1" spc="-5">
                <a:solidFill>
                  <a:srgbClr val="3A3838"/>
                </a:solidFill>
                <a:latin typeface="Verdana"/>
                <a:cs typeface="Verdana"/>
              </a:rPr>
              <a:t>Yellow</a:t>
            </a:r>
            <a:r>
              <a:rPr sz="1200" b="1">
                <a:solidFill>
                  <a:srgbClr val="3A3838"/>
                </a:solidFill>
                <a:latin typeface="Verdana"/>
                <a:cs typeface="Verdana"/>
              </a:rPr>
              <a:t> </a:t>
            </a:r>
            <a:r>
              <a:rPr sz="1200" b="1" spc="-5">
                <a:solidFill>
                  <a:srgbClr val="3A3838"/>
                </a:solidFill>
                <a:latin typeface="Verdana"/>
                <a:cs typeface="Verdana"/>
              </a:rPr>
              <a:t>Jersey (Financial</a:t>
            </a:r>
            <a:r>
              <a:rPr sz="1200" b="1" spc="-10">
                <a:solidFill>
                  <a:srgbClr val="3A3838"/>
                </a:solidFill>
                <a:latin typeface="Verdana"/>
                <a:cs typeface="Verdana"/>
              </a:rPr>
              <a:t> </a:t>
            </a:r>
            <a:r>
              <a:rPr sz="1200" b="1" spc="-5">
                <a:solidFill>
                  <a:srgbClr val="3A3838"/>
                </a:solidFill>
                <a:latin typeface="Verdana"/>
                <a:cs typeface="Verdana"/>
              </a:rPr>
              <a:t>PR)</a:t>
            </a:r>
            <a:endParaRPr sz="1200">
              <a:latin typeface="Verdana"/>
              <a:cs typeface="Verdana"/>
            </a:endParaRPr>
          </a:p>
          <a:p>
            <a:pPr marL="12700">
              <a:lnSpc>
                <a:spcPct val="100000"/>
              </a:lnSpc>
              <a:spcBef>
                <a:spcPts val="1000"/>
              </a:spcBef>
            </a:pPr>
            <a:r>
              <a:rPr sz="1200" b="1">
                <a:solidFill>
                  <a:srgbClr val="3A3838"/>
                </a:solidFill>
                <a:latin typeface="Verdana"/>
                <a:cs typeface="Verdana"/>
              </a:rPr>
              <a:t>T</a:t>
            </a:r>
            <a:r>
              <a:rPr sz="1200" b="1" spc="-10">
                <a:solidFill>
                  <a:srgbClr val="3A3838"/>
                </a:solidFill>
                <a:latin typeface="Verdana"/>
                <a:cs typeface="Verdana"/>
              </a:rPr>
              <a:t> </a:t>
            </a:r>
            <a:r>
              <a:rPr sz="1200">
                <a:solidFill>
                  <a:srgbClr val="3A3838"/>
                </a:solidFill>
                <a:latin typeface="Verdana"/>
                <a:cs typeface="Verdana"/>
              </a:rPr>
              <a:t>+44</a:t>
            </a:r>
            <a:r>
              <a:rPr sz="1200" spc="-10">
                <a:solidFill>
                  <a:srgbClr val="3A3838"/>
                </a:solidFill>
                <a:latin typeface="Verdana"/>
                <a:cs typeface="Verdana"/>
              </a:rPr>
              <a:t> </a:t>
            </a:r>
            <a:r>
              <a:rPr sz="1200">
                <a:solidFill>
                  <a:srgbClr val="3A3838"/>
                </a:solidFill>
                <a:latin typeface="Verdana"/>
                <a:cs typeface="Verdana"/>
              </a:rPr>
              <a:t>(0)20 3004</a:t>
            </a:r>
            <a:r>
              <a:rPr sz="1200" spc="-35">
                <a:solidFill>
                  <a:srgbClr val="3A3838"/>
                </a:solidFill>
                <a:latin typeface="Verdana"/>
                <a:cs typeface="Verdana"/>
              </a:rPr>
              <a:t> </a:t>
            </a:r>
            <a:r>
              <a:rPr sz="1200" spc="5">
                <a:solidFill>
                  <a:srgbClr val="3A3838"/>
                </a:solidFill>
                <a:latin typeface="Verdana"/>
                <a:cs typeface="Verdana"/>
              </a:rPr>
              <a:t>9512</a:t>
            </a:r>
            <a:endParaRPr sz="1200">
              <a:latin typeface="Verdana"/>
              <a:cs typeface="Verdana"/>
            </a:endParaRPr>
          </a:p>
          <a:p>
            <a:pPr marL="12700">
              <a:lnSpc>
                <a:spcPct val="100000"/>
              </a:lnSpc>
            </a:pPr>
            <a:r>
              <a:rPr sz="1200" b="1">
                <a:solidFill>
                  <a:srgbClr val="3A3838"/>
                </a:solidFill>
                <a:latin typeface="Verdana"/>
                <a:cs typeface="Verdana"/>
              </a:rPr>
              <a:t>E</a:t>
            </a:r>
            <a:r>
              <a:rPr sz="1200" b="1" spc="-10">
                <a:solidFill>
                  <a:srgbClr val="3A3838"/>
                </a:solidFill>
                <a:latin typeface="Verdana"/>
                <a:cs typeface="Verdana"/>
              </a:rPr>
              <a:t> </a:t>
            </a:r>
            <a:r>
              <a:rPr lang="en-GB" sz="1200" b="1" u="sng" spc="-5">
                <a:solidFill>
                  <a:srgbClr val="3A3838"/>
                </a:solidFill>
                <a:latin typeface="Verdana"/>
                <a:cs typeface="Verdana"/>
              </a:rPr>
              <a:t>alienmetals</a:t>
            </a:r>
            <a:r>
              <a:rPr sz="1200" b="1" spc="-5">
                <a:solidFill>
                  <a:srgbClr val="3A3838"/>
                </a:solidFill>
                <a:latin typeface="Verdana"/>
                <a:cs typeface="Verdana"/>
                <a:hlinkClick r:id="rId3"/>
              </a:rPr>
              <a:t>@yellowjerseypr.com</a:t>
            </a:r>
            <a:endParaRPr sz="1200">
              <a:latin typeface="Verdana"/>
              <a:cs typeface="Verdana"/>
            </a:endParaRPr>
          </a:p>
        </p:txBody>
      </p:sp>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566927" y="5277611"/>
            <a:ext cx="167639" cy="160019"/>
          </a:xfrm>
          <a:prstGeom prst="rect">
            <a:avLst/>
          </a:prstGeom>
        </p:spPr>
      </p:pic>
      <p:sp>
        <p:nvSpPr>
          <p:cNvPr id="6" name="object 6"/>
          <p:cNvSpPr txBox="1"/>
          <p:nvPr/>
        </p:nvSpPr>
        <p:spPr>
          <a:xfrm>
            <a:off x="812656" y="4957776"/>
            <a:ext cx="1929764" cy="531495"/>
          </a:xfrm>
          <a:prstGeom prst="rect">
            <a:avLst/>
          </a:prstGeom>
        </p:spPr>
        <p:txBody>
          <a:bodyPr vert="horz" wrap="square" lIns="0" tIns="12700" rIns="0" bIns="0" rtlCol="0">
            <a:spAutoFit/>
          </a:bodyPr>
          <a:lstStyle/>
          <a:p>
            <a:pPr marL="12700">
              <a:lnSpc>
                <a:spcPct val="100000"/>
              </a:lnSpc>
              <a:spcBef>
                <a:spcPts val="100"/>
              </a:spcBef>
            </a:pPr>
            <a:r>
              <a:rPr sz="1200" spc="-5">
                <a:solidFill>
                  <a:srgbClr val="3A3838"/>
                </a:solidFill>
                <a:latin typeface="Verdana"/>
                <a:cs typeface="Verdana"/>
              </a:rPr>
              <a:t>@AlienMetals</a:t>
            </a:r>
            <a:endParaRPr sz="1200">
              <a:latin typeface="Verdana"/>
              <a:cs typeface="Verdana"/>
            </a:endParaRPr>
          </a:p>
          <a:p>
            <a:pPr marL="12700">
              <a:lnSpc>
                <a:spcPct val="100000"/>
              </a:lnSpc>
              <a:spcBef>
                <a:spcPts val="1100"/>
              </a:spcBef>
            </a:pPr>
            <a:r>
              <a:rPr sz="1200" spc="-10">
                <a:solidFill>
                  <a:srgbClr val="3A3838"/>
                </a:solidFill>
                <a:latin typeface="Verdana"/>
                <a:cs typeface="Verdana"/>
              </a:rPr>
              <a:t>linkedin.com/alienmetals</a:t>
            </a:r>
            <a:endParaRPr sz="1200">
              <a:latin typeface="Verdana"/>
              <a:cs typeface="Verdana"/>
            </a:endParaRPr>
          </a:p>
        </p:txBody>
      </p:sp>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507491" y="4911852"/>
            <a:ext cx="292608" cy="291083"/>
          </a:xfrm>
          <a:prstGeom prst="rect">
            <a:avLst/>
          </a:prstGeom>
        </p:spPr>
      </p:pic>
      <p:pic>
        <p:nvPicPr>
          <p:cNvPr id="8" name="Picture 7">
            <a:extLst>
              <a:ext uri="{FF2B5EF4-FFF2-40B4-BE49-F238E27FC236}">
                <a16:creationId xmlns:a16="http://schemas.microsoft.com/office/drawing/2014/main" id="{C87B653F-F3A0-40B2-85DB-420BFC3D0CA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31141" y="0"/>
            <a:ext cx="8760859"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2">
            <a:extLst>
              <a:ext uri="{FF2B5EF4-FFF2-40B4-BE49-F238E27FC236}">
                <a16:creationId xmlns:a16="http://schemas.microsoft.com/office/drawing/2014/main" id="{7A698FF6-8892-476A-B6C9-D67AC162825C}"/>
              </a:ext>
            </a:extLst>
          </p:cNvPr>
          <p:cNvPicPr/>
          <p:nvPr/>
        </p:nvPicPr>
        <p:blipFill>
          <a:blip r:embed="rId2" cstate="print"/>
          <a:stretch>
            <a:fillRect/>
          </a:stretch>
        </p:blipFill>
        <p:spPr>
          <a:xfrm>
            <a:off x="1225296" y="2921507"/>
            <a:ext cx="7027163" cy="3936491"/>
          </a:xfrm>
          <a:prstGeom prst="rect">
            <a:avLst/>
          </a:prstGeom>
        </p:spPr>
      </p:pic>
      <p:sp>
        <p:nvSpPr>
          <p:cNvPr id="4" name="object 2">
            <a:extLst>
              <a:ext uri="{FF2B5EF4-FFF2-40B4-BE49-F238E27FC236}">
                <a16:creationId xmlns:a16="http://schemas.microsoft.com/office/drawing/2014/main" id="{7446642D-69F8-4ADA-BF46-8BAD761EF13C}"/>
              </a:ext>
            </a:extLst>
          </p:cNvPr>
          <p:cNvSpPr/>
          <p:nvPr/>
        </p:nvSpPr>
        <p:spPr>
          <a:xfrm>
            <a:off x="0" y="1319796"/>
            <a:ext cx="12192000" cy="4923046"/>
          </a:xfrm>
          <a:custGeom>
            <a:avLst/>
            <a:gdLst/>
            <a:ahLst/>
            <a:cxnLst/>
            <a:rect l="l" t="t" r="r" b="b"/>
            <a:pathLst>
              <a:path w="12192000" h="4790440">
                <a:moveTo>
                  <a:pt x="12192000" y="0"/>
                </a:moveTo>
                <a:lnTo>
                  <a:pt x="0" y="0"/>
                </a:lnTo>
                <a:lnTo>
                  <a:pt x="0" y="4789919"/>
                </a:lnTo>
                <a:lnTo>
                  <a:pt x="12192000" y="4789919"/>
                </a:lnTo>
                <a:lnTo>
                  <a:pt x="12192000" y="0"/>
                </a:lnTo>
                <a:close/>
              </a:path>
            </a:pathLst>
          </a:custGeom>
          <a:solidFill>
            <a:srgbClr val="C7BA8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3">
            <a:extLst>
              <a:ext uri="{FF2B5EF4-FFF2-40B4-BE49-F238E27FC236}">
                <a16:creationId xmlns:a16="http://schemas.microsoft.com/office/drawing/2014/main" id="{8676E6AC-EAE3-4437-9920-52841CF98248}"/>
              </a:ext>
            </a:extLst>
          </p:cNvPr>
          <p:cNvSpPr txBox="1">
            <a:spLocks noGrp="1"/>
          </p:cNvSpPr>
          <p:nvPr>
            <p:ph type="title"/>
          </p:nvPr>
        </p:nvSpPr>
        <p:spPr>
          <a:xfrm>
            <a:off x="516060" y="407411"/>
            <a:ext cx="8226366" cy="993221"/>
          </a:xfrm>
          <a:prstGeom prst="rect">
            <a:avLst/>
          </a:prstGeom>
        </p:spPr>
        <p:txBody>
          <a:bodyPr vert="horz" wrap="square" lIns="0" tIns="69215" rIns="0" bIns="0" rtlCol="0">
            <a:spAutoFit/>
          </a:bodyPr>
          <a:lstStyle/>
          <a:p>
            <a:pPr marL="12700">
              <a:lnSpc>
                <a:spcPct val="100000"/>
              </a:lnSpc>
              <a:spcBef>
                <a:spcPts val="545"/>
              </a:spcBef>
            </a:pPr>
            <a:r>
              <a:rPr lang="en-GB" spc="-5"/>
              <a:t>BOARD AND MANAGEMENT</a:t>
            </a:r>
            <a:br>
              <a:rPr lang="en-GB" b="0" spc="600"/>
            </a:br>
            <a:r>
              <a:rPr lang="en-GB" sz="1800" i="1" spc="-5">
                <a:solidFill>
                  <a:srgbClr val="9B4413"/>
                </a:solidFill>
                <a:latin typeface="Calibri"/>
                <a:cs typeface="Calibri"/>
              </a:rPr>
              <a:t>Recognised experts in global mining with a proven track record of building value</a:t>
            </a:r>
            <a:br>
              <a:rPr lang="en-GB" sz="1800" spc="-5">
                <a:solidFill>
                  <a:srgbClr val="9B4413"/>
                </a:solidFill>
                <a:latin typeface="Calibri"/>
                <a:cs typeface="Calibri"/>
              </a:rPr>
            </a:br>
            <a:endParaRPr lang="en-GB" sz="1800">
              <a:latin typeface="Calibri"/>
              <a:cs typeface="Calibri"/>
            </a:endParaRPr>
          </a:p>
        </p:txBody>
      </p:sp>
      <p:sp>
        <p:nvSpPr>
          <p:cNvPr id="6" name="object 4">
            <a:extLst>
              <a:ext uri="{FF2B5EF4-FFF2-40B4-BE49-F238E27FC236}">
                <a16:creationId xmlns:a16="http://schemas.microsoft.com/office/drawing/2014/main" id="{344E7FDC-F3B7-43F8-BBBD-09E10893A931}"/>
              </a:ext>
            </a:extLst>
          </p:cNvPr>
          <p:cNvSpPr txBox="1"/>
          <p:nvPr/>
        </p:nvSpPr>
        <p:spPr>
          <a:xfrm>
            <a:off x="501493" y="1865062"/>
            <a:ext cx="3269615" cy="185948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a:ln>
                  <a:noFill/>
                </a:ln>
                <a:solidFill>
                  <a:srgbClr val="9B4413"/>
                </a:solidFill>
                <a:effectLst/>
                <a:uLnTx/>
                <a:uFillTx/>
                <a:latin typeface="Verdana"/>
                <a:ea typeface="+mn-ea"/>
                <a:cs typeface="Verdana"/>
              </a:rPr>
              <a:t>DAN</a:t>
            </a:r>
            <a:r>
              <a:rPr kumimoji="0" sz="1200" b="1" i="0" u="none" strike="noStrike" kern="1200" cap="none" spc="-20" normalizeH="0" baseline="0" noProof="0">
                <a:ln>
                  <a:noFill/>
                </a:ln>
                <a:solidFill>
                  <a:srgbClr val="9B4413"/>
                </a:solidFill>
                <a:effectLst/>
                <a:uLnTx/>
                <a:uFillTx/>
                <a:latin typeface="Verdana"/>
                <a:ea typeface="+mn-ea"/>
                <a:cs typeface="Verdana"/>
              </a:rPr>
              <a:t> </a:t>
            </a:r>
            <a:r>
              <a:rPr kumimoji="0" sz="1200" b="1" i="0" u="none" strike="noStrike" kern="1200" cap="none" spc="-5" normalizeH="0" baseline="0" noProof="0">
                <a:ln>
                  <a:noFill/>
                </a:ln>
                <a:solidFill>
                  <a:srgbClr val="9B4413"/>
                </a:solidFill>
                <a:effectLst/>
                <a:uLnTx/>
                <a:uFillTx/>
                <a:latin typeface="Verdana"/>
                <a:ea typeface="+mn-ea"/>
                <a:cs typeface="Verdana"/>
              </a:rPr>
              <a:t>SMITH</a:t>
            </a:r>
            <a:endParaRPr kumimoji="0" sz="1200" b="0" i="0" u="none" strike="noStrike" kern="1200" cap="none" spc="0" normalizeH="0" baseline="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a:ln>
                  <a:noFill/>
                </a:ln>
                <a:solidFill>
                  <a:srgbClr val="3A3838"/>
                </a:solidFill>
                <a:effectLst/>
                <a:uLnTx/>
                <a:uFillTx/>
                <a:latin typeface="Verdana"/>
                <a:ea typeface="+mn-ea"/>
                <a:cs typeface="Verdana"/>
              </a:rPr>
              <a:t>Non-Executive</a:t>
            </a:r>
            <a:r>
              <a:rPr kumimoji="0" sz="1200" b="1" i="0" u="none" strike="noStrike" kern="1200" cap="none" spc="-20" normalizeH="0" baseline="0" noProof="0">
                <a:ln>
                  <a:noFill/>
                </a:ln>
                <a:solidFill>
                  <a:srgbClr val="3A3838"/>
                </a:solidFill>
                <a:effectLst/>
                <a:uLnTx/>
                <a:uFillTx/>
                <a:latin typeface="Verdana"/>
                <a:ea typeface="+mn-ea"/>
                <a:cs typeface="Verdana"/>
              </a:rPr>
              <a:t> </a:t>
            </a:r>
            <a:r>
              <a:rPr kumimoji="0" sz="1200" b="1" i="0" u="none" strike="noStrike" kern="1200" cap="none" spc="-5" normalizeH="0" baseline="0" noProof="0">
                <a:ln>
                  <a:noFill/>
                </a:ln>
                <a:solidFill>
                  <a:srgbClr val="3A3838"/>
                </a:solidFill>
                <a:effectLst/>
                <a:uLnTx/>
                <a:uFillTx/>
                <a:latin typeface="Verdana"/>
                <a:ea typeface="+mn-ea"/>
                <a:cs typeface="Verdana"/>
              </a:rPr>
              <a:t>Chairman</a:t>
            </a:r>
            <a:endParaRPr kumimoji="0" lang="en-GB" sz="1200" b="1" i="0" u="none" strike="noStrike" kern="1200" cap="none" spc="-5" normalizeH="0" baseline="0" noProof="0">
              <a:ln>
                <a:noFill/>
              </a:ln>
              <a:solidFill>
                <a:srgbClr val="3A3838"/>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5" normalizeH="0" baseline="0" noProof="0">
              <a:ln>
                <a:noFill/>
              </a:ln>
              <a:solidFill>
                <a:srgbClr val="3A3838"/>
              </a:solidFill>
              <a:effectLst/>
              <a:uLnTx/>
              <a:uFillTx/>
              <a:latin typeface="Verdana"/>
              <a:ea typeface="+mn-ea"/>
              <a:cs typeface="Verdana"/>
            </a:endParaRPr>
          </a:p>
          <a:p>
            <a:pPr marL="1841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0" i="0" u="none" strike="noStrike" kern="1200" cap="none" spc="0" normalizeH="0" baseline="0" noProof="0">
                <a:ln>
                  <a:noFill/>
                </a:ln>
                <a:solidFill>
                  <a:srgbClr val="3A3838"/>
                </a:solidFill>
                <a:effectLst/>
                <a:uLnTx/>
                <a:uFillTx/>
                <a:latin typeface="Verdana"/>
                <a:ea typeface="+mn-ea"/>
                <a:cs typeface="Verdana"/>
              </a:rPr>
              <a:t>13</a:t>
            </a:r>
            <a:r>
              <a:rPr kumimoji="0" lang="en-GB" sz="1200" b="0" i="0" u="none" strike="noStrike" kern="1200" cap="none" spc="-5"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years</a:t>
            </a:r>
            <a:r>
              <a:rPr kumimoji="0" sz="1200" b="0" i="0" u="none" strike="noStrike" kern="1200" cap="none" spc="-1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capital</a:t>
            </a:r>
            <a:r>
              <a:rPr kumimoji="0" sz="1200" b="0" i="0" u="none" strike="noStrike" kern="1200" cap="none" spc="2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markets</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experience </a:t>
            </a:r>
            <a:r>
              <a:rPr kumimoji="0" sz="1200" b="0" i="0" u="none" strike="noStrike" kern="1200" cap="none" spc="-409"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as</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lang="en-GB" sz="1200" b="0" i="0" u="none" strike="noStrike" kern="1200" cap="none" spc="0" normalizeH="0" baseline="0" noProof="0">
                <a:ln>
                  <a:noFill/>
                </a:ln>
                <a:solidFill>
                  <a:srgbClr val="3A3838"/>
                </a:solidFill>
                <a:effectLst/>
                <a:uLnTx/>
                <a:uFillTx/>
                <a:latin typeface="Verdana"/>
                <a:ea typeface="+mn-ea"/>
                <a:cs typeface="Verdana"/>
              </a:rPr>
              <a:t>Director </a:t>
            </a:r>
            <a:r>
              <a:rPr kumimoji="0" sz="1200" b="0" i="0" u="none" strike="noStrike" kern="1200" cap="none" spc="0" normalizeH="0" baseline="0" noProof="0">
                <a:ln>
                  <a:noFill/>
                </a:ln>
                <a:solidFill>
                  <a:srgbClr val="3A3838"/>
                </a:solidFill>
                <a:effectLst/>
                <a:uLnTx/>
                <a:uFillTx/>
                <a:latin typeface="Verdana"/>
                <a:ea typeface="+mn-ea"/>
                <a:cs typeface="Verdana"/>
              </a:rPr>
              <a:t>of</a:t>
            </a:r>
            <a:r>
              <a:rPr kumimoji="0" sz="1200" b="0" i="0" u="none" strike="noStrike" kern="1200" cap="none" spc="-5" normalizeH="0" baseline="0" noProof="0">
                <a:ln>
                  <a:noFill/>
                </a:ln>
                <a:solidFill>
                  <a:srgbClr val="3A3838"/>
                </a:solidFill>
                <a:effectLst/>
                <a:uLnTx/>
                <a:uFillTx/>
                <a:latin typeface="Verdana"/>
                <a:ea typeface="+mn-ea"/>
                <a:cs typeface="Verdana"/>
              </a:rPr>
              <a:t> </a:t>
            </a:r>
            <a:r>
              <a:rPr kumimoji="0" lang="en-GB" sz="1200" b="0" i="0" u="none" strike="noStrike" kern="1200" cap="none" spc="-5" normalizeH="0" baseline="0" noProof="0">
                <a:ln>
                  <a:noFill/>
                </a:ln>
                <a:solidFill>
                  <a:srgbClr val="3A3838"/>
                </a:solidFill>
                <a:effectLst/>
                <a:uLnTx/>
                <a:uFillTx/>
                <a:latin typeface="Verdana"/>
                <a:ea typeface="+mn-ea"/>
                <a:cs typeface="Verdana"/>
              </a:rPr>
              <a:t>AIM/ASX </a:t>
            </a:r>
            <a:r>
              <a:rPr kumimoji="0" sz="1200" b="0" i="0" u="none" strike="noStrike" kern="1200" cap="none" spc="-5" normalizeH="0" baseline="0" noProof="0">
                <a:ln>
                  <a:noFill/>
                </a:ln>
                <a:solidFill>
                  <a:srgbClr val="3A3838"/>
                </a:solidFill>
                <a:effectLst/>
                <a:uLnTx/>
                <a:uFillTx/>
                <a:latin typeface="Verdana"/>
                <a:ea typeface="+mn-ea"/>
                <a:cs typeface="Verdana"/>
              </a:rPr>
              <a:t>resources </a:t>
            </a:r>
            <a:r>
              <a:rPr kumimoji="0" lang="en-GB"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companies</a:t>
            </a:r>
            <a:r>
              <a:rPr kumimoji="0" sz="1200" b="0" i="0" u="none" strike="noStrike" kern="1200" cap="none" spc="0" normalizeH="0" baseline="0" noProof="0">
                <a:ln>
                  <a:noFill/>
                </a:ln>
                <a:solidFill>
                  <a:srgbClr val="3A3838"/>
                </a:solidFill>
                <a:effectLst/>
                <a:uLnTx/>
                <a:uFillTx/>
                <a:latin typeface="Verdana"/>
                <a:ea typeface="+mn-ea"/>
                <a:cs typeface="Verdana"/>
              </a:rPr>
              <a:t> </a:t>
            </a:r>
            <a:endParaRPr kumimoji="0" lang="en-GB" sz="1200" b="0" i="0" u="none" strike="noStrike" kern="1200" cap="none" spc="0" normalizeH="0" baseline="0" noProof="0">
              <a:ln>
                <a:noFill/>
              </a:ln>
              <a:solidFill>
                <a:srgbClr val="3A3838"/>
              </a:solidFill>
              <a:effectLst/>
              <a:uLnTx/>
              <a:uFillTx/>
              <a:latin typeface="Verdana"/>
              <a:ea typeface="+mn-ea"/>
              <a:cs typeface="Verdana"/>
            </a:endParaRPr>
          </a:p>
          <a:p>
            <a:pPr marL="1841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0" i="0" u="none" strike="noStrike" kern="1200" cap="none" spc="-10" normalizeH="0" baseline="0" noProof="0">
                <a:ln>
                  <a:noFill/>
                </a:ln>
                <a:solidFill>
                  <a:srgbClr val="3A3838"/>
                </a:solidFill>
                <a:effectLst/>
                <a:uLnTx/>
                <a:uFillTx/>
                <a:latin typeface="Verdana"/>
                <a:ea typeface="+mn-ea"/>
                <a:cs typeface="Verdana"/>
              </a:rPr>
              <a:t>Founder</a:t>
            </a:r>
            <a:r>
              <a:rPr kumimoji="0" sz="1200" b="0" i="0" u="none" strike="noStrike" kern="1200" cap="none" spc="-5" normalizeH="0" baseline="0" noProof="0">
                <a:ln>
                  <a:noFill/>
                </a:ln>
                <a:solidFill>
                  <a:srgbClr val="3A3838"/>
                </a:solidFill>
                <a:effectLst/>
                <a:uLnTx/>
                <a:uFillTx/>
                <a:latin typeface="Verdana"/>
                <a:ea typeface="+mn-ea"/>
                <a:cs typeface="Verdana"/>
              </a:rPr>
              <a:t> </a:t>
            </a:r>
            <a:r>
              <a:rPr kumimoji="0" sz="1200" b="0" i="0" u="none" strike="noStrike" kern="1200" cap="none" spc="0" normalizeH="0" baseline="0" noProof="0">
                <a:ln>
                  <a:noFill/>
                </a:ln>
                <a:solidFill>
                  <a:srgbClr val="3A3838"/>
                </a:solidFill>
                <a:effectLst/>
                <a:uLnTx/>
                <a:uFillTx/>
                <a:latin typeface="Verdana"/>
                <a:ea typeface="+mn-ea"/>
                <a:cs typeface="Verdana"/>
              </a:rPr>
              <a:t>of </a:t>
            </a:r>
            <a:r>
              <a:rPr kumimoji="0" sz="1200" b="0" i="0" u="none" strike="noStrike" kern="1200" cap="none" spc="-10" normalizeH="0" baseline="0" noProof="0">
                <a:ln>
                  <a:noFill/>
                </a:ln>
                <a:solidFill>
                  <a:srgbClr val="3A3838"/>
                </a:solidFill>
                <a:effectLst/>
                <a:uLnTx/>
                <a:uFillTx/>
                <a:latin typeface="Verdana"/>
                <a:ea typeface="+mn-ea"/>
                <a:cs typeface="Verdana"/>
              </a:rPr>
              <a:t>Minerva</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Corporate Pty</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Ltd</a:t>
            </a:r>
            <a:r>
              <a:rPr kumimoji="0" sz="1200" b="0" i="0" u="none" strike="noStrike" kern="1200" cap="none" spc="0" normalizeH="0" baseline="0" noProof="0">
                <a:ln>
                  <a:noFill/>
                </a:ln>
                <a:solidFill>
                  <a:srgbClr val="3A3838"/>
                </a:solidFill>
                <a:effectLst/>
                <a:uLnTx/>
                <a:uFillTx/>
                <a:latin typeface="Verdana"/>
                <a:ea typeface="+mn-ea"/>
                <a:cs typeface="Verdana"/>
              </a:rPr>
              <a:t> </a:t>
            </a:r>
            <a:endParaRPr kumimoji="0" lang="en-GB" sz="1200" b="0" i="0" u="none" strike="noStrike" kern="1200" cap="none" spc="0" normalizeH="0" baseline="0" noProof="0">
              <a:ln>
                <a:noFill/>
              </a:ln>
              <a:solidFill>
                <a:srgbClr val="3A3838"/>
              </a:solidFill>
              <a:effectLst/>
              <a:uLnTx/>
              <a:uFillTx/>
              <a:latin typeface="Verdana"/>
              <a:ea typeface="+mn-ea"/>
              <a:cs typeface="Verdana"/>
            </a:endParaRPr>
          </a:p>
          <a:p>
            <a:pPr marL="1841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0" i="0" u="none" strike="noStrike" kern="1200" cap="none" spc="-5" normalizeH="0" baseline="0" noProof="0">
                <a:ln>
                  <a:noFill/>
                </a:ln>
                <a:solidFill>
                  <a:srgbClr val="3A3838"/>
                </a:solidFill>
                <a:effectLst/>
                <a:uLnTx/>
                <a:uFillTx/>
                <a:latin typeface="Verdana"/>
                <a:ea typeface="+mn-ea"/>
                <a:cs typeface="Verdana"/>
              </a:rPr>
              <a:t>Current</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board</a:t>
            </a:r>
            <a:r>
              <a:rPr kumimoji="0" sz="1200" b="0" i="0" u="none" strike="noStrike" kern="1200" cap="none" spc="5"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positions</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Europa</a:t>
            </a:r>
            <a:r>
              <a:rPr kumimoji="0" sz="1200" b="0" i="0" u="none" strike="noStrike" kern="1200" cap="none" spc="1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Metals</a:t>
            </a:r>
            <a:r>
              <a:rPr kumimoji="0" lang="en-GB" sz="1200" b="0" i="0" u="none" strike="noStrike" kern="1200" cap="none" spc="-5" normalizeH="0" baseline="0" noProof="0">
                <a:ln>
                  <a:noFill/>
                </a:ln>
                <a:solidFill>
                  <a:srgbClr val="3A3838"/>
                </a:solidFill>
                <a:effectLst/>
                <a:uLnTx/>
                <a:uFillTx/>
                <a:latin typeface="Verdana"/>
                <a:ea typeface="+mn-ea"/>
                <a:cs typeface="Verdana"/>
              </a:rPr>
              <a:t> (AIM)</a:t>
            </a:r>
            <a:r>
              <a:rPr kumimoji="0" sz="1200" b="0" i="0" u="none" strike="noStrike" kern="1200" cap="none" spc="-5" normalizeH="0" baseline="0" noProof="0">
                <a:ln>
                  <a:noFill/>
                </a:ln>
                <a:solidFill>
                  <a:srgbClr val="3A3838"/>
                </a:solidFill>
                <a:effectLst/>
                <a:uLnTx/>
                <a:uFillTx/>
                <a:latin typeface="Verdana"/>
                <a:ea typeface="+mn-ea"/>
                <a:cs typeface="Verdana"/>
              </a:rPr>
              <a:t>,</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White</a:t>
            </a:r>
            <a:r>
              <a:rPr kumimoji="0" sz="1200" b="0" i="0" u="none" strike="noStrike" kern="1200" cap="none" spc="5"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Cliff</a:t>
            </a:r>
            <a:r>
              <a:rPr kumimoji="0" sz="1200" b="0" i="0" u="none" strike="noStrike" kern="1200" cap="none" spc="15" normalizeH="0" baseline="0" noProof="0">
                <a:ln>
                  <a:noFill/>
                </a:ln>
                <a:solidFill>
                  <a:srgbClr val="3A3838"/>
                </a:solidFill>
                <a:effectLst/>
                <a:uLnTx/>
                <a:uFillTx/>
                <a:latin typeface="Verdana"/>
                <a:ea typeface="+mn-ea"/>
                <a:cs typeface="Verdana"/>
              </a:rPr>
              <a:t> </a:t>
            </a:r>
            <a:r>
              <a:rPr kumimoji="0" sz="1200" b="0" i="0" u="none" strike="noStrike" kern="1200" cap="none" spc="-10" normalizeH="0" baseline="0" noProof="0">
                <a:ln>
                  <a:noFill/>
                </a:ln>
                <a:solidFill>
                  <a:srgbClr val="3A3838"/>
                </a:solidFill>
                <a:effectLst/>
                <a:uLnTx/>
                <a:uFillTx/>
                <a:latin typeface="Verdana"/>
                <a:ea typeface="+mn-ea"/>
                <a:cs typeface="Verdana"/>
              </a:rPr>
              <a:t>Minerals</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(ASX) and</a:t>
            </a:r>
            <a:r>
              <a:rPr kumimoji="0" sz="1200" b="0" i="0" u="none" strike="noStrike" kern="1200" cap="none" spc="1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Artemis</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Resources</a:t>
            </a:r>
            <a:r>
              <a:rPr kumimoji="0" sz="1200" b="0" i="0" u="none" strike="noStrike" kern="1200" cap="none" spc="-3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(ASX)</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7" name="object 5">
            <a:extLst>
              <a:ext uri="{FF2B5EF4-FFF2-40B4-BE49-F238E27FC236}">
                <a16:creationId xmlns:a16="http://schemas.microsoft.com/office/drawing/2014/main" id="{E5CBCD02-64B4-4830-BAFC-551BF42E295E}"/>
              </a:ext>
            </a:extLst>
          </p:cNvPr>
          <p:cNvSpPr txBox="1"/>
          <p:nvPr/>
        </p:nvSpPr>
        <p:spPr>
          <a:xfrm>
            <a:off x="4717792" y="1882283"/>
            <a:ext cx="3002915" cy="185948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9B4413"/>
                </a:solidFill>
                <a:effectLst/>
                <a:uLnTx/>
                <a:uFillTx/>
                <a:latin typeface="Verdana"/>
                <a:ea typeface="+mn-ea"/>
                <a:cs typeface="Verdana"/>
              </a:rPr>
              <a:t>BILL</a:t>
            </a:r>
            <a:r>
              <a:rPr kumimoji="0" sz="1200" b="1" i="0" u="none" strike="noStrike" kern="1200" cap="none" spc="-30" normalizeH="0" baseline="0" noProof="0" dirty="0">
                <a:ln>
                  <a:noFill/>
                </a:ln>
                <a:solidFill>
                  <a:srgbClr val="9B4413"/>
                </a:solidFill>
                <a:effectLst/>
                <a:uLnTx/>
                <a:uFillTx/>
                <a:latin typeface="Verdana"/>
                <a:ea typeface="+mn-ea"/>
                <a:cs typeface="Verdana"/>
              </a:rPr>
              <a:t> </a:t>
            </a:r>
            <a:r>
              <a:rPr kumimoji="0" sz="1200" b="1" i="0" u="none" strike="noStrike" kern="1200" cap="none" spc="-5" normalizeH="0" baseline="0" noProof="0" dirty="0">
                <a:ln>
                  <a:noFill/>
                </a:ln>
                <a:solidFill>
                  <a:srgbClr val="9B4413"/>
                </a:solidFill>
                <a:effectLst/>
                <a:uLnTx/>
                <a:uFillTx/>
                <a:latin typeface="Verdana"/>
                <a:ea typeface="+mn-ea"/>
                <a:cs typeface="Verdana"/>
              </a:rPr>
              <a:t>BRODIE</a:t>
            </a:r>
            <a:r>
              <a:rPr kumimoji="0" sz="1200" b="1" i="0" u="none" strike="noStrike" kern="1200" cap="none" spc="-15" normalizeH="0" baseline="0" noProof="0" dirty="0">
                <a:ln>
                  <a:noFill/>
                </a:ln>
                <a:solidFill>
                  <a:srgbClr val="9B4413"/>
                </a:solidFill>
                <a:effectLst/>
                <a:uLnTx/>
                <a:uFillTx/>
                <a:latin typeface="Verdana"/>
                <a:ea typeface="+mn-ea"/>
                <a:cs typeface="Verdana"/>
              </a:rPr>
              <a:t> </a:t>
            </a:r>
            <a:r>
              <a:rPr kumimoji="0" sz="1200" b="1" i="0" u="none" strike="noStrike" kern="1200" cap="none" spc="-5" normalizeH="0" baseline="0" noProof="0" dirty="0">
                <a:ln>
                  <a:noFill/>
                </a:ln>
                <a:solidFill>
                  <a:srgbClr val="9B4413"/>
                </a:solidFill>
                <a:effectLst/>
                <a:uLnTx/>
                <a:uFillTx/>
                <a:latin typeface="Verdana"/>
                <a:ea typeface="+mn-ea"/>
                <a:cs typeface="Verdana"/>
              </a:rPr>
              <a:t>GOOD</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srgbClr val="3A3838"/>
                </a:solidFill>
                <a:effectLst/>
                <a:uLnTx/>
                <a:uFillTx/>
                <a:latin typeface="Verdana"/>
                <a:ea typeface="+mn-ea"/>
                <a:cs typeface="Verdana"/>
              </a:rPr>
              <a:t>CEO </a:t>
            </a:r>
            <a:r>
              <a:rPr kumimoji="0" sz="1200" b="1" i="0" u="none" strike="noStrike" kern="1200" cap="none" spc="0" normalizeH="0" baseline="0" noProof="0" dirty="0">
                <a:ln>
                  <a:noFill/>
                </a:ln>
                <a:solidFill>
                  <a:srgbClr val="3A3838"/>
                </a:solidFill>
                <a:effectLst/>
                <a:uLnTx/>
                <a:uFillTx/>
                <a:latin typeface="Verdana"/>
                <a:ea typeface="+mn-ea"/>
                <a:cs typeface="Verdana"/>
              </a:rPr>
              <a:t>&amp;</a:t>
            </a:r>
            <a:r>
              <a:rPr kumimoji="0" sz="1200" b="1" i="0" u="none" strike="noStrike" kern="1200" cap="none" spc="-5" normalizeH="0" baseline="0" noProof="0" dirty="0">
                <a:ln>
                  <a:noFill/>
                </a:ln>
                <a:solidFill>
                  <a:srgbClr val="3A3838"/>
                </a:solidFill>
                <a:effectLst/>
                <a:uLnTx/>
                <a:uFillTx/>
                <a:latin typeface="Verdana"/>
                <a:ea typeface="+mn-ea"/>
                <a:cs typeface="Verdana"/>
              </a:rPr>
              <a:t> Technical</a:t>
            </a:r>
            <a:r>
              <a:rPr kumimoji="0" sz="1200" b="1" i="0" u="none" strike="noStrike" kern="1200" cap="none" spc="-10" normalizeH="0" baseline="0" noProof="0" dirty="0">
                <a:ln>
                  <a:noFill/>
                </a:ln>
                <a:solidFill>
                  <a:srgbClr val="3A3838"/>
                </a:solidFill>
                <a:effectLst/>
                <a:uLnTx/>
                <a:uFillTx/>
                <a:latin typeface="Verdana"/>
                <a:ea typeface="+mn-ea"/>
                <a:cs typeface="Verdana"/>
              </a:rPr>
              <a:t> </a:t>
            </a:r>
            <a:r>
              <a:rPr kumimoji="0" sz="1200" b="1" i="0" u="none" strike="noStrike" kern="1200" cap="none" spc="-5" normalizeH="0" baseline="0" noProof="0" dirty="0">
                <a:ln>
                  <a:noFill/>
                </a:ln>
                <a:solidFill>
                  <a:srgbClr val="3A3838"/>
                </a:solidFill>
                <a:effectLst/>
                <a:uLnTx/>
                <a:uFillTx/>
                <a:latin typeface="Verdana"/>
                <a:ea typeface="+mn-ea"/>
                <a:cs typeface="Verdana"/>
              </a:rPr>
              <a:t>Director</a:t>
            </a:r>
            <a:endParaRPr kumimoji="0" lang="en-GB" sz="1200" b="1" i="0" u="none" strike="noStrike" kern="1200" cap="none" spc="-5" normalizeH="0" baseline="0" noProof="0" dirty="0">
              <a:ln>
                <a:noFill/>
              </a:ln>
              <a:solidFill>
                <a:srgbClr val="3A3838"/>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5" normalizeH="0" baseline="0" noProof="0" dirty="0">
              <a:ln>
                <a:noFill/>
              </a:ln>
              <a:solidFill>
                <a:srgbClr val="3A3838"/>
              </a:solidFill>
              <a:effectLst/>
              <a:uLnTx/>
              <a:uFillTx/>
              <a:latin typeface="Verdana"/>
              <a:ea typeface="+mn-ea"/>
              <a:cs typeface="Verdana"/>
            </a:endParaRPr>
          </a:p>
          <a:p>
            <a:pPr marL="1841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0" i="0" u="none" strike="noStrike" kern="1200" cap="none" spc="0" normalizeH="0" baseline="0" noProof="0" dirty="0">
                <a:ln>
                  <a:noFill/>
                </a:ln>
                <a:solidFill>
                  <a:srgbClr val="3A3838"/>
                </a:solidFill>
                <a:effectLst/>
                <a:uLnTx/>
                <a:uFillTx/>
                <a:latin typeface="Verdana"/>
                <a:ea typeface="+mn-ea"/>
                <a:cs typeface="Verdana"/>
              </a:rPr>
              <a:t>25</a:t>
            </a:r>
            <a:r>
              <a:rPr kumimoji="0" lang="en-GB" sz="1200" b="0" i="0" u="none" strike="noStrike" kern="1200" cap="none" spc="0" normalizeH="0" baseline="0" noProof="0" dirty="0">
                <a:ln>
                  <a:noFill/>
                </a:ln>
                <a:solidFill>
                  <a:srgbClr val="3A3838"/>
                </a:solidFill>
                <a:effectLst/>
                <a:uLnTx/>
                <a:uFillTx/>
                <a:latin typeface="Verdana"/>
                <a:ea typeface="+mn-ea"/>
                <a:cs typeface="Verdana"/>
              </a:rPr>
              <a:t>+</a:t>
            </a:r>
            <a:r>
              <a:rPr kumimoji="0" sz="1200" b="0" i="0" u="none" strike="noStrike" kern="1200" cap="none" spc="0"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years in </a:t>
            </a:r>
            <a:r>
              <a:rPr kumimoji="0" sz="1200" b="0" i="0" u="none" strike="noStrike" kern="1200" cap="none" spc="-10" normalizeH="0" baseline="0" noProof="0" dirty="0">
                <a:ln>
                  <a:noFill/>
                </a:ln>
                <a:solidFill>
                  <a:srgbClr val="3A3838"/>
                </a:solidFill>
                <a:effectLst/>
                <a:uLnTx/>
                <a:uFillTx/>
                <a:latin typeface="Verdana"/>
                <a:ea typeface="+mn-ea"/>
                <a:cs typeface="Verdana"/>
              </a:rPr>
              <a:t>mineral </a:t>
            </a:r>
            <a:r>
              <a:rPr kumimoji="0" sz="1200" b="0" i="0" u="none" strike="noStrike" kern="1200" cap="none" spc="-5" normalizeH="0" baseline="0" noProof="0" dirty="0">
                <a:ln>
                  <a:noFill/>
                </a:ln>
                <a:solidFill>
                  <a:srgbClr val="3A3838"/>
                </a:solidFill>
                <a:effectLst/>
                <a:uLnTx/>
                <a:uFillTx/>
                <a:latin typeface="Verdana"/>
                <a:ea typeface="+mn-ea"/>
                <a:cs typeface="Verdana"/>
              </a:rPr>
              <a:t>exploration</a:t>
            </a:r>
            <a:endParaRPr kumimoji="0" lang="en-GB" sz="1200" b="0" i="0" u="none" strike="noStrike" kern="1200" cap="none" spc="-5" normalizeH="0" baseline="0" noProof="0" dirty="0">
              <a:ln>
                <a:noFill/>
              </a:ln>
              <a:solidFill>
                <a:srgbClr val="3A3838"/>
              </a:solidFill>
              <a:effectLst/>
              <a:uLnTx/>
              <a:uFillTx/>
              <a:latin typeface="Verdana"/>
              <a:ea typeface="+mn-ea"/>
              <a:cs typeface="Verdana"/>
            </a:endParaRPr>
          </a:p>
          <a:p>
            <a:pPr marL="1841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0" i="0" u="none" strike="noStrike" kern="1200" cap="none" spc="0" normalizeH="0" baseline="0" noProof="0" dirty="0">
                <a:ln>
                  <a:noFill/>
                </a:ln>
                <a:solidFill>
                  <a:srgbClr val="3A3838"/>
                </a:solidFill>
                <a:effectLst/>
                <a:uLnTx/>
                <a:uFillTx/>
                <a:latin typeface="Verdana"/>
                <a:ea typeface="+mn-ea"/>
                <a:cs typeface="Verdana"/>
              </a:rPr>
              <a:t>5 </a:t>
            </a:r>
            <a:r>
              <a:rPr kumimoji="0" sz="1200" b="0" i="0" u="none" strike="noStrike" kern="1200" cap="none" spc="5"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years</a:t>
            </a:r>
            <a:r>
              <a:rPr kumimoji="0" sz="1200" b="0" i="0" u="none" strike="noStrike" kern="1200" cap="none" spc="-10"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as</a:t>
            </a:r>
            <a:r>
              <a:rPr kumimoji="0" sz="1200" b="0" i="0" u="none" strike="noStrike" kern="1200" cap="none" spc="0" normalizeH="0" baseline="0" noProof="0" dirty="0">
                <a:ln>
                  <a:noFill/>
                </a:ln>
                <a:solidFill>
                  <a:srgbClr val="3A3838"/>
                </a:solidFill>
                <a:effectLst/>
                <a:uLnTx/>
                <a:uFillTx/>
                <a:latin typeface="Verdana"/>
                <a:ea typeface="+mn-ea"/>
                <a:cs typeface="Verdana"/>
              </a:rPr>
              <a:t> a </a:t>
            </a:r>
            <a:r>
              <a:rPr kumimoji="0" sz="1200" b="0" i="0" u="none" strike="noStrike" kern="1200" cap="none" spc="-5" normalizeH="0" baseline="0" noProof="0" dirty="0">
                <a:ln>
                  <a:noFill/>
                </a:ln>
                <a:solidFill>
                  <a:srgbClr val="3A3838"/>
                </a:solidFill>
                <a:effectLst/>
                <a:uLnTx/>
                <a:uFillTx/>
                <a:latin typeface="Verdana"/>
                <a:ea typeface="+mn-ea"/>
                <a:cs typeface="Verdana"/>
              </a:rPr>
              <a:t>Principal</a:t>
            </a:r>
            <a:r>
              <a:rPr kumimoji="0" sz="1200" b="0" i="0" u="none" strike="noStrike" kern="1200" cap="none" spc="20"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with</a:t>
            </a:r>
            <a:r>
              <a:rPr kumimoji="0" sz="1200" b="0" i="0" u="none" strike="noStrike" kern="1200" cap="none" spc="15" normalizeH="0" baseline="0" noProof="0" dirty="0">
                <a:ln>
                  <a:noFill/>
                </a:ln>
                <a:solidFill>
                  <a:srgbClr val="3A3838"/>
                </a:solidFill>
                <a:effectLst/>
                <a:uLnTx/>
                <a:uFillTx/>
                <a:latin typeface="Verdana"/>
                <a:ea typeface="+mn-ea"/>
                <a:cs typeface="Verdana"/>
              </a:rPr>
              <a:t> </a:t>
            </a:r>
            <a:r>
              <a:rPr kumimoji="0" sz="1200" b="0" i="0" u="none" strike="noStrike" kern="1200" cap="none" spc="0" normalizeH="0" baseline="0" noProof="0" dirty="0">
                <a:ln>
                  <a:noFill/>
                </a:ln>
                <a:solidFill>
                  <a:srgbClr val="3A3838"/>
                </a:solidFill>
                <a:effectLst/>
                <a:uLnTx/>
                <a:uFillTx/>
                <a:latin typeface="Verdana"/>
                <a:ea typeface="+mn-ea"/>
                <a:cs typeface="Verdana"/>
              </a:rPr>
              <a:t>SRK </a:t>
            </a:r>
            <a:r>
              <a:rPr kumimoji="0" sz="1200" b="0" i="0" u="none" strike="noStrike" kern="1200" cap="none" spc="5" normalizeH="0" baseline="0" noProof="0" dirty="0">
                <a:ln>
                  <a:noFill/>
                </a:ln>
                <a:solidFill>
                  <a:srgbClr val="3A3838"/>
                </a:solidFill>
                <a:effectLst/>
                <a:uLnTx/>
                <a:uFillTx/>
                <a:latin typeface="Verdana"/>
                <a:ea typeface="+mn-ea"/>
                <a:cs typeface="Verdana"/>
              </a:rPr>
              <a:t> </a:t>
            </a:r>
            <a:r>
              <a:rPr kumimoji="0" sz="1200" b="0" i="0" u="none" strike="noStrike" kern="1200" cap="none" spc="-10" normalizeH="0" baseline="0" noProof="0" dirty="0">
                <a:ln>
                  <a:noFill/>
                </a:ln>
                <a:solidFill>
                  <a:srgbClr val="3A3838"/>
                </a:solidFill>
                <a:effectLst/>
                <a:uLnTx/>
                <a:uFillTx/>
                <a:latin typeface="Verdana"/>
                <a:ea typeface="+mn-ea"/>
                <a:cs typeface="Verdana"/>
              </a:rPr>
              <a:t>Exploration</a:t>
            </a:r>
            <a:r>
              <a:rPr kumimoji="0" sz="1200" b="0" i="0" u="none" strike="noStrike" kern="1200" cap="none" spc="10"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Services</a:t>
            </a:r>
            <a:r>
              <a:rPr kumimoji="0" sz="1200" b="0" i="0" u="none" strike="noStrike" kern="1200" cap="none" spc="5"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Ltd,</a:t>
            </a:r>
            <a:r>
              <a:rPr kumimoji="0" sz="1200" b="0" i="0" u="none" strike="noStrike" kern="1200" cap="none" spc="0" normalizeH="0" baseline="0" noProof="0" dirty="0">
                <a:ln>
                  <a:noFill/>
                </a:ln>
                <a:solidFill>
                  <a:srgbClr val="3A3838"/>
                </a:solidFill>
                <a:effectLst/>
                <a:uLnTx/>
                <a:uFillTx/>
                <a:latin typeface="Verdana"/>
                <a:ea typeface="+mn-ea"/>
                <a:cs typeface="Verdana"/>
              </a:rPr>
              <a:t> a</a:t>
            </a:r>
            <a:r>
              <a:rPr kumimoji="0" sz="1200" b="0" i="0" u="none" strike="noStrike" kern="1200" cap="none" spc="5"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leading </a:t>
            </a:r>
            <a:r>
              <a:rPr kumimoji="0" sz="1200" b="0" i="0" u="none" strike="noStrike" kern="1200" cap="none" spc="0"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global</a:t>
            </a:r>
            <a:r>
              <a:rPr kumimoji="0" sz="1200" b="0" i="0" u="none" strike="noStrike" kern="1200" cap="none" spc="-10"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mining</a:t>
            </a:r>
            <a:r>
              <a:rPr kumimoji="0" sz="1200" b="0" i="0" u="none" strike="noStrike" kern="1200" cap="none" spc="5"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consultancy</a:t>
            </a:r>
            <a:r>
              <a:rPr kumimoji="0" sz="1200" b="0" i="0" u="none" strike="noStrike" kern="1200" cap="none" spc="25"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group</a:t>
            </a:r>
            <a:endParaRPr kumimoji="0" lang="en-GB" sz="1200" b="0" i="0" u="none" strike="noStrike" kern="1200" cap="none" spc="-5" normalizeH="0" baseline="0" noProof="0" dirty="0">
              <a:ln>
                <a:noFill/>
              </a:ln>
              <a:solidFill>
                <a:srgbClr val="3A3838"/>
              </a:solidFill>
              <a:effectLst/>
              <a:uLnTx/>
              <a:uFillTx/>
              <a:latin typeface="Verdana"/>
              <a:ea typeface="+mn-ea"/>
              <a:cs typeface="Verdana"/>
            </a:endParaRPr>
          </a:p>
          <a:p>
            <a:pPr marL="1841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5" normalizeH="0" baseline="0" noProof="0" dirty="0">
                <a:ln>
                  <a:noFill/>
                </a:ln>
                <a:solidFill>
                  <a:srgbClr val="3A3838"/>
                </a:solidFill>
                <a:effectLst/>
                <a:uLnTx/>
                <a:uFillTx/>
                <a:latin typeface="Verdana"/>
                <a:ea typeface="+mn-ea"/>
                <a:cs typeface="Verdana"/>
              </a:rPr>
              <a:t>Extensive</a:t>
            </a:r>
            <a:r>
              <a:rPr kumimoji="0" sz="1200" b="0" i="0" u="none" strike="noStrike" kern="1200" cap="none" spc="5"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experience</a:t>
            </a:r>
            <a:r>
              <a:rPr kumimoji="0" sz="1200" b="0" i="0" u="none" strike="noStrike" kern="1200" cap="none" spc="-15"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setting up exploration</a:t>
            </a:r>
            <a:r>
              <a:rPr kumimoji="0" sz="1200" b="0" i="0" u="none" strike="noStrike" kern="1200" cap="none" spc="10"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projects</a:t>
            </a:r>
            <a:r>
              <a:rPr kumimoji="0" sz="1200" b="0" i="0" u="none" strike="noStrike" kern="1200" cap="none" spc="-15"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throughout </a:t>
            </a:r>
            <a:r>
              <a:rPr kumimoji="0" sz="1200" b="0" i="0" u="none" strike="noStrike" kern="1200" cap="none" spc="0"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Africa,</a:t>
            </a:r>
            <a:r>
              <a:rPr kumimoji="0" sz="1200" b="0" i="0" u="none" strike="noStrike" kern="1200" cap="none" spc="5"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Asia</a:t>
            </a:r>
            <a:r>
              <a:rPr kumimoji="0" sz="1200" b="0" i="0" u="none" strike="noStrike" kern="1200" cap="none" spc="10" normalizeH="0" baseline="0" noProof="0" dirty="0">
                <a:ln>
                  <a:noFill/>
                </a:ln>
                <a:solidFill>
                  <a:srgbClr val="3A3838"/>
                </a:solidFill>
                <a:effectLst/>
                <a:uLnTx/>
                <a:uFillTx/>
                <a:latin typeface="Verdana"/>
                <a:ea typeface="+mn-ea"/>
                <a:cs typeface="Verdana"/>
              </a:rPr>
              <a:t> </a:t>
            </a:r>
            <a:r>
              <a:rPr kumimoji="0" sz="1200" b="0" i="0" u="none" strike="noStrike" kern="1200" cap="none" spc="-5" normalizeH="0" baseline="0" noProof="0" dirty="0">
                <a:ln>
                  <a:noFill/>
                </a:ln>
                <a:solidFill>
                  <a:srgbClr val="3A3838"/>
                </a:solidFill>
                <a:effectLst/>
                <a:uLnTx/>
                <a:uFillTx/>
                <a:latin typeface="Verdana"/>
                <a:ea typeface="+mn-ea"/>
                <a:cs typeface="Verdana"/>
              </a:rPr>
              <a:t>and</a:t>
            </a:r>
            <a:r>
              <a:rPr kumimoji="0" sz="1200" b="0" i="0" u="none" strike="noStrike" kern="1200" cap="none" spc="10" normalizeH="0" baseline="0" noProof="0" dirty="0">
                <a:ln>
                  <a:noFill/>
                </a:ln>
                <a:solidFill>
                  <a:srgbClr val="3A3838"/>
                </a:solidFill>
                <a:effectLst/>
                <a:uLnTx/>
                <a:uFillTx/>
                <a:latin typeface="Verdana"/>
                <a:ea typeface="+mn-ea"/>
                <a:cs typeface="Verdana"/>
              </a:rPr>
              <a:t> </a:t>
            </a:r>
            <a:r>
              <a:rPr kumimoji="0" sz="1200" b="0" i="0" u="none" strike="noStrike" kern="1200" cap="none" spc="-10" normalizeH="0" baseline="0" noProof="0" dirty="0">
                <a:ln>
                  <a:noFill/>
                </a:ln>
                <a:solidFill>
                  <a:srgbClr val="3A3838"/>
                </a:solidFill>
                <a:effectLst/>
                <a:uLnTx/>
                <a:uFillTx/>
                <a:latin typeface="Verdana"/>
                <a:ea typeface="+mn-ea"/>
                <a:cs typeface="Verdana"/>
              </a:rPr>
              <a:t>Australia</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object 6">
            <a:extLst>
              <a:ext uri="{FF2B5EF4-FFF2-40B4-BE49-F238E27FC236}">
                <a16:creationId xmlns:a16="http://schemas.microsoft.com/office/drawing/2014/main" id="{2BF123BA-7CDA-4AB3-A20E-3EB0412592E5}"/>
              </a:ext>
            </a:extLst>
          </p:cNvPr>
          <p:cNvSpPr txBox="1"/>
          <p:nvPr/>
        </p:nvSpPr>
        <p:spPr>
          <a:xfrm>
            <a:off x="8688726" y="1863995"/>
            <a:ext cx="2848610" cy="1115690"/>
          </a:xfrm>
          <a:prstGeom prst="rect">
            <a:avLst/>
          </a:prstGeom>
        </p:spPr>
        <p:txBody>
          <a:bodyPr vert="horz" wrap="square" lIns="0" tIns="12700" rIns="0" bIns="0" rtlCol="0">
            <a:spAutoFit/>
          </a:bodyPr>
          <a:lstStyle/>
          <a:p>
            <a:pPr marL="12700" marR="0" lvl="0" indent="0" algn="l" defTabSz="914400" rtl="0" eaLnBrk="1" fontAlgn="auto" latinLnBrk="0" hangingPunct="1">
              <a:lnSpc>
                <a:spcPts val="1370"/>
              </a:lnSpc>
              <a:spcBef>
                <a:spcPts val="100"/>
              </a:spcBef>
              <a:spcAft>
                <a:spcPts val="0"/>
              </a:spcAft>
              <a:buClrTx/>
              <a:buSzTx/>
              <a:buFontTx/>
              <a:buNone/>
              <a:tabLst/>
              <a:defRPr/>
            </a:pPr>
            <a:r>
              <a:rPr kumimoji="0" sz="1200" b="1" i="0" u="none" strike="noStrike" kern="1200" cap="none" spc="-5" normalizeH="0" baseline="0" noProof="0">
                <a:ln>
                  <a:noFill/>
                </a:ln>
                <a:solidFill>
                  <a:srgbClr val="9B4413"/>
                </a:solidFill>
                <a:effectLst/>
                <a:uLnTx/>
                <a:uFillTx/>
                <a:latin typeface="Verdana"/>
                <a:ea typeface="+mn-ea"/>
                <a:cs typeface="Verdana"/>
              </a:rPr>
              <a:t>MARK</a:t>
            </a:r>
            <a:r>
              <a:rPr kumimoji="0" sz="1200" b="1" i="0" u="none" strike="noStrike" kern="1200" cap="none" spc="-30" normalizeH="0" baseline="0" noProof="0">
                <a:ln>
                  <a:noFill/>
                </a:ln>
                <a:solidFill>
                  <a:srgbClr val="9B4413"/>
                </a:solidFill>
                <a:effectLst/>
                <a:uLnTx/>
                <a:uFillTx/>
                <a:latin typeface="Verdana"/>
                <a:ea typeface="+mn-ea"/>
                <a:cs typeface="Verdana"/>
              </a:rPr>
              <a:t> </a:t>
            </a:r>
            <a:r>
              <a:rPr kumimoji="0" sz="1200" b="1" i="0" u="none" strike="noStrike" kern="1200" cap="none" spc="-5" normalizeH="0" baseline="0" noProof="0">
                <a:ln>
                  <a:noFill/>
                </a:ln>
                <a:solidFill>
                  <a:srgbClr val="9B4413"/>
                </a:solidFill>
                <a:effectLst/>
                <a:uLnTx/>
                <a:uFillTx/>
                <a:latin typeface="Verdana"/>
                <a:ea typeface="+mn-ea"/>
                <a:cs typeface="Verdana"/>
              </a:rPr>
              <a:t>CULBERT</a:t>
            </a:r>
            <a:endParaRPr kumimoji="0" sz="1200" b="0" i="0" u="none" strike="noStrike" kern="1200" cap="none" spc="0" normalizeH="0" baseline="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ts val="1370"/>
              </a:lnSpc>
              <a:spcBef>
                <a:spcPts val="0"/>
              </a:spcBef>
              <a:spcAft>
                <a:spcPts val="0"/>
              </a:spcAft>
              <a:buClrTx/>
              <a:buSzTx/>
              <a:buFontTx/>
              <a:buNone/>
              <a:tabLst/>
              <a:defRPr/>
            </a:pPr>
            <a:r>
              <a:rPr kumimoji="0" sz="1200" b="1" i="0" u="none" strike="noStrike" kern="1200" cap="none" spc="-5" normalizeH="0" baseline="0" noProof="0">
                <a:ln>
                  <a:noFill/>
                </a:ln>
                <a:solidFill>
                  <a:srgbClr val="3A3838"/>
                </a:solidFill>
                <a:effectLst/>
                <a:uLnTx/>
                <a:uFillTx/>
                <a:latin typeface="Verdana"/>
                <a:ea typeface="+mn-ea"/>
                <a:cs typeface="Verdana"/>
              </a:rPr>
              <a:t>Non-Executive</a:t>
            </a:r>
            <a:r>
              <a:rPr kumimoji="0" sz="1200" b="1" i="0" u="none" strike="noStrike" kern="1200" cap="none" spc="-20" normalizeH="0" baseline="0" noProof="0">
                <a:ln>
                  <a:noFill/>
                </a:ln>
                <a:solidFill>
                  <a:srgbClr val="3A3838"/>
                </a:solidFill>
                <a:effectLst/>
                <a:uLnTx/>
                <a:uFillTx/>
                <a:latin typeface="Verdana"/>
                <a:ea typeface="+mn-ea"/>
                <a:cs typeface="Verdana"/>
              </a:rPr>
              <a:t> </a:t>
            </a:r>
            <a:r>
              <a:rPr kumimoji="0" sz="1200" b="1" i="0" u="none" strike="noStrike" kern="1200" cap="none" spc="-5" normalizeH="0" baseline="0" noProof="0">
                <a:ln>
                  <a:noFill/>
                </a:ln>
                <a:solidFill>
                  <a:srgbClr val="3A3838"/>
                </a:solidFill>
                <a:effectLst/>
                <a:uLnTx/>
                <a:uFillTx/>
                <a:latin typeface="Verdana"/>
                <a:ea typeface="+mn-ea"/>
                <a:cs typeface="Verdana"/>
              </a:rPr>
              <a:t>Director</a:t>
            </a:r>
            <a:endParaRPr kumimoji="0" lang="en-GB" sz="1200" b="1" i="0" u="none" strike="noStrike" kern="1200" cap="none" spc="-5" normalizeH="0" baseline="0" noProof="0">
              <a:ln>
                <a:noFill/>
              </a:ln>
              <a:solidFill>
                <a:srgbClr val="3A3838"/>
              </a:solidFill>
              <a:effectLst/>
              <a:uLnTx/>
              <a:uFillTx/>
              <a:latin typeface="Verdana"/>
              <a:ea typeface="+mn-ea"/>
              <a:cs typeface="Verdana"/>
            </a:endParaRPr>
          </a:p>
          <a:p>
            <a:pPr marL="12700" marR="0" lvl="0" indent="0" algn="l" defTabSz="914400" rtl="0" eaLnBrk="1" fontAlgn="auto" latinLnBrk="0" hangingPunct="1">
              <a:lnSpc>
                <a:spcPts val="137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Verdana"/>
              <a:ea typeface="+mn-ea"/>
              <a:cs typeface="Verdana"/>
            </a:endParaRPr>
          </a:p>
          <a:p>
            <a:pPr marL="12700" marR="5080" lvl="0" indent="0" algn="l" defTabSz="914400" rtl="0" eaLnBrk="1" fontAlgn="auto" latinLnBrk="0" hangingPunct="1">
              <a:lnSpc>
                <a:spcPts val="1300"/>
              </a:lnSpc>
              <a:spcBef>
                <a:spcPts val="520"/>
              </a:spcBef>
              <a:spcAft>
                <a:spcPts val="0"/>
              </a:spcAft>
              <a:buClrTx/>
              <a:buSzTx/>
              <a:buFontTx/>
              <a:buNone/>
              <a:tabLst/>
              <a:defRPr/>
            </a:pPr>
            <a:r>
              <a:rPr kumimoji="0" sz="1200" b="0" i="0" u="none" strike="noStrike" kern="1200" cap="none" spc="-10" normalizeH="0" baseline="0" noProof="0">
                <a:ln>
                  <a:noFill/>
                </a:ln>
                <a:solidFill>
                  <a:srgbClr val="3A3838"/>
                </a:solidFill>
                <a:effectLst/>
                <a:uLnTx/>
                <a:uFillTx/>
                <a:latin typeface="Verdana"/>
                <a:ea typeface="+mn-ea"/>
                <a:cs typeface="Verdana"/>
              </a:rPr>
              <a:t>Founding</a:t>
            </a:r>
            <a:r>
              <a:rPr kumimoji="0" sz="1200" b="0" i="0" u="none" strike="noStrike" kern="1200" cap="none" spc="5" normalizeH="0" baseline="0" noProof="0">
                <a:ln>
                  <a:noFill/>
                </a:ln>
                <a:solidFill>
                  <a:srgbClr val="3A3838"/>
                </a:solidFill>
                <a:effectLst/>
                <a:uLnTx/>
                <a:uFillTx/>
                <a:latin typeface="Verdana"/>
                <a:ea typeface="+mn-ea"/>
                <a:cs typeface="Verdana"/>
              </a:rPr>
              <a:t> </a:t>
            </a:r>
            <a:r>
              <a:rPr kumimoji="0" sz="1200" b="0" i="0" u="none" strike="noStrike" kern="1200" cap="none" spc="-10" normalizeH="0" baseline="0" noProof="0">
                <a:ln>
                  <a:noFill/>
                </a:ln>
                <a:solidFill>
                  <a:srgbClr val="3A3838"/>
                </a:solidFill>
                <a:effectLst/>
                <a:uLnTx/>
                <a:uFillTx/>
                <a:latin typeface="Verdana"/>
                <a:ea typeface="+mn-ea"/>
                <a:cs typeface="Verdana"/>
              </a:rPr>
              <a:t>Partner</a:t>
            </a:r>
            <a:r>
              <a:rPr kumimoji="0" sz="1200" b="0" i="0" u="none" strike="noStrike" kern="1200" cap="none" spc="5" normalizeH="0" baseline="0" noProof="0">
                <a:ln>
                  <a:noFill/>
                </a:ln>
                <a:solidFill>
                  <a:srgbClr val="3A3838"/>
                </a:solidFill>
                <a:effectLst/>
                <a:uLnTx/>
                <a:uFillTx/>
                <a:latin typeface="Verdana"/>
                <a:ea typeface="+mn-ea"/>
                <a:cs typeface="Verdana"/>
              </a:rPr>
              <a:t> </a:t>
            </a:r>
            <a:r>
              <a:rPr kumimoji="0" sz="1200" b="0" i="0" u="none" strike="noStrike" kern="1200" cap="none" spc="0" normalizeH="0" baseline="0" noProof="0">
                <a:ln>
                  <a:noFill/>
                </a:ln>
                <a:solidFill>
                  <a:srgbClr val="3A3838"/>
                </a:solidFill>
                <a:effectLst/>
                <a:uLnTx/>
                <a:uFillTx/>
                <a:latin typeface="Verdana"/>
                <a:ea typeface="+mn-ea"/>
                <a:cs typeface="Verdana"/>
              </a:rPr>
              <a:t>of</a:t>
            </a:r>
            <a:r>
              <a:rPr kumimoji="0" sz="1200" b="0" i="0" u="none" strike="noStrike" kern="1200" cap="none" spc="-1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corporate and </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commercial</a:t>
            </a:r>
            <a:r>
              <a:rPr kumimoji="0" sz="1200" b="0" i="0" u="none" strike="noStrike" kern="1200" cap="none" spc="-25" normalizeH="0" baseline="0" noProof="0">
                <a:ln>
                  <a:noFill/>
                </a:ln>
                <a:solidFill>
                  <a:srgbClr val="3A3838"/>
                </a:solidFill>
                <a:effectLst/>
                <a:uLnTx/>
                <a:uFillTx/>
                <a:latin typeface="Verdana"/>
                <a:ea typeface="+mn-ea"/>
                <a:cs typeface="Verdana"/>
              </a:rPr>
              <a:t> </a:t>
            </a:r>
            <a:r>
              <a:rPr kumimoji="0" sz="1200" b="0" i="0" u="none" strike="noStrike" kern="1200" cap="none" spc="-10" normalizeH="0" baseline="0" noProof="0">
                <a:ln>
                  <a:noFill/>
                </a:ln>
                <a:solidFill>
                  <a:srgbClr val="3A3838"/>
                </a:solidFill>
                <a:effectLst/>
                <a:uLnTx/>
                <a:uFillTx/>
                <a:latin typeface="Verdana"/>
                <a:ea typeface="+mn-ea"/>
                <a:cs typeface="Verdana"/>
              </a:rPr>
              <a:t>litigation</a:t>
            </a:r>
            <a:r>
              <a:rPr kumimoji="0" sz="1200" b="0" i="0" u="none" strike="noStrike" kern="1200" cap="none" spc="25"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firm,</a:t>
            </a:r>
            <a:r>
              <a:rPr kumimoji="0" sz="1200" b="0" i="0" u="none" strike="noStrike" kern="1200" cap="none" spc="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over </a:t>
            </a:r>
            <a:r>
              <a:rPr kumimoji="0" sz="1200" b="0" i="0" u="none" strike="noStrike" kern="1200" cap="none" spc="0" normalizeH="0" baseline="0" noProof="0">
                <a:ln>
                  <a:noFill/>
                </a:ln>
                <a:solidFill>
                  <a:srgbClr val="3A3838"/>
                </a:solidFill>
                <a:effectLst/>
                <a:uLnTx/>
                <a:uFillTx/>
                <a:latin typeface="Verdana"/>
                <a:ea typeface="+mn-ea"/>
                <a:cs typeface="Verdana"/>
              </a:rPr>
              <a:t>20 </a:t>
            </a:r>
            <a:r>
              <a:rPr kumimoji="0" sz="1200" b="0" i="0" u="none" strike="noStrike" kern="1200" cap="none" spc="5"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years</a:t>
            </a:r>
            <a:r>
              <a:rPr kumimoji="0" sz="1200" b="0" i="0" u="none" strike="noStrike" kern="1200" cap="none" spc="-15"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legal and</a:t>
            </a:r>
            <a:r>
              <a:rPr kumimoji="0" sz="1200" b="0" i="0" u="none" strike="noStrike" kern="1200" cap="none" spc="10"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business</a:t>
            </a:r>
            <a:r>
              <a:rPr kumimoji="0" sz="1200" b="0" i="0" u="none" strike="noStrike" kern="1200" cap="none" spc="15" normalizeH="0" baseline="0" noProof="0">
                <a:ln>
                  <a:noFill/>
                </a:ln>
                <a:solidFill>
                  <a:srgbClr val="3A3838"/>
                </a:solidFill>
                <a:effectLst/>
                <a:uLnTx/>
                <a:uFillTx/>
                <a:latin typeface="Verdana"/>
                <a:ea typeface="+mn-ea"/>
                <a:cs typeface="Verdana"/>
              </a:rPr>
              <a:t> </a:t>
            </a:r>
            <a:r>
              <a:rPr kumimoji="0" sz="1200" b="0" i="0" u="none" strike="noStrike" kern="1200" cap="none" spc="-5" normalizeH="0" baseline="0" noProof="0">
                <a:ln>
                  <a:noFill/>
                </a:ln>
                <a:solidFill>
                  <a:srgbClr val="3A3838"/>
                </a:solidFill>
                <a:effectLst/>
                <a:uLnTx/>
                <a:uFillTx/>
                <a:latin typeface="Verdana"/>
                <a:ea typeface="+mn-ea"/>
                <a:cs typeface="Verdana"/>
              </a:rPr>
              <a:t>experience</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pic>
        <p:nvPicPr>
          <p:cNvPr id="9" name="object 13">
            <a:extLst>
              <a:ext uri="{FF2B5EF4-FFF2-40B4-BE49-F238E27FC236}">
                <a16:creationId xmlns:a16="http://schemas.microsoft.com/office/drawing/2014/main" id="{09EFE01F-3A5B-477A-B31D-C8B59238A172}"/>
              </a:ext>
            </a:extLst>
          </p:cNvPr>
          <p:cNvPicPr/>
          <p:nvPr/>
        </p:nvPicPr>
        <p:blipFill>
          <a:blip r:embed="rId3" cstate="print"/>
          <a:stretch>
            <a:fillRect/>
          </a:stretch>
        </p:blipFill>
        <p:spPr>
          <a:xfrm>
            <a:off x="7882129" y="3118030"/>
            <a:ext cx="4309871" cy="3793236"/>
          </a:xfrm>
          <a:prstGeom prst="rect">
            <a:avLst/>
          </a:prstGeom>
        </p:spPr>
      </p:pic>
      <p:sp>
        <p:nvSpPr>
          <p:cNvPr id="10" name="object 14">
            <a:extLst>
              <a:ext uri="{FF2B5EF4-FFF2-40B4-BE49-F238E27FC236}">
                <a16:creationId xmlns:a16="http://schemas.microsoft.com/office/drawing/2014/main" id="{22EC21AB-9A77-43B9-954A-DD33A649B827}"/>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4</a:t>
            </a:fld>
            <a:endParaRPr kumimoji="0" sz="1000" b="1" i="0" u="none" strike="noStrike" kern="1200" cap="none" spc="-5" normalizeH="0" baseline="0" noProof="0">
              <a:ln>
                <a:noFill/>
              </a:ln>
              <a:solidFill>
                <a:srgbClr val="AA9F75"/>
              </a:solidFill>
              <a:effectLst/>
              <a:uLnTx/>
              <a:uFillTx/>
              <a:latin typeface="Verdana"/>
              <a:ea typeface="+mn-ea"/>
            </a:endParaRPr>
          </a:p>
        </p:txBody>
      </p:sp>
      <p:sp>
        <p:nvSpPr>
          <p:cNvPr id="12" name="object 4">
            <a:extLst>
              <a:ext uri="{FF2B5EF4-FFF2-40B4-BE49-F238E27FC236}">
                <a16:creationId xmlns:a16="http://schemas.microsoft.com/office/drawing/2014/main" id="{78060155-97AA-415E-8A13-E990E4EB125F}"/>
              </a:ext>
            </a:extLst>
          </p:cNvPr>
          <p:cNvSpPr txBox="1"/>
          <p:nvPr/>
        </p:nvSpPr>
        <p:spPr>
          <a:xfrm>
            <a:off x="498304" y="4396136"/>
            <a:ext cx="3359408" cy="130548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200" b="1" i="0" u="none" strike="noStrike" kern="1200" cap="none" spc="-5" normalizeH="0" baseline="0" noProof="0">
                <a:ln>
                  <a:noFill/>
                </a:ln>
                <a:solidFill>
                  <a:srgbClr val="9B4413"/>
                </a:solidFill>
                <a:effectLst/>
                <a:uLnTx/>
                <a:uFillTx/>
                <a:latin typeface="Verdana"/>
                <a:ea typeface="+mn-ea"/>
                <a:cs typeface="Verdana"/>
              </a:rPr>
              <a:t>HOWARD BAKER</a:t>
            </a:r>
            <a:endParaRPr kumimoji="0" sz="1200" b="0" i="0" u="none" strike="noStrike" kern="1200" cap="none" spc="0" normalizeH="0" baseline="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5" normalizeH="0" baseline="0" noProof="0">
                <a:ln>
                  <a:noFill/>
                </a:ln>
                <a:solidFill>
                  <a:srgbClr val="3A3838"/>
                </a:solidFill>
                <a:effectLst/>
                <a:uLnTx/>
                <a:uFillTx/>
                <a:latin typeface="Verdana"/>
                <a:ea typeface="+mn-ea"/>
                <a:cs typeface="Verdana"/>
              </a:rPr>
              <a:t>Resource Geologist and QP, Iron Ore</a:t>
            </a:r>
            <a:br>
              <a:rPr kumimoji="0" lang="en-GB" sz="1200" b="1" i="0" u="none" strike="noStrike" kern="1200" cap="none" spc="-5" normalizeH="0" baseline="0" noProof="0">
                <a:ln>
                  <a:noFill/>
                </a:ln>
                <a:solidFill>
                  <a:srgbClr val="3A3838"/>
                </a:solidFill>
                <a:effectLst/>
                <a:uLnTx/>
                <a:uFillTx/>
                <a:latin typeface="Verdana"/>
                <a:ea typeface="+mn-ea"/>
                <a:cs typeface="Verdana"/>
              </a:rPr>
            </a:br>
            <a:endParaRPr kumimoji="0" lang="en-GB" sz="1200" b="1" i="0" u="none" strike="noStrike" kern="1200" cap="none" spc="-5" normalizeH="0" baseline="0" noProof="0">
              <a:ln>
                <a:noFill/>
              </a:ln>
              <a:solidFill>
                <a:srgbClr val="3A3838"/>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a:ln>
                  <a:noFill/>
                </a:ln>
                <a:solidFill>
                  <a:srgbClr val="3A3838"/>
                </a:solidFill>
                <a:effectLst/>
                <a:uLnTx/>
                <a:uFillTx/>
                <a:latin typeface="Verdana"/>
                <a:ea typeface="+mn-ea"/>
                <a:cs typeface="+mn-cs"/>
              </a:rPr>
              <a:t>With over 20 years experience in Iron Ore project evaluation, exploration and Resource calculation Howard brings a wealth of experience to the team.</a:t>
            </a:r>
          </a:p>
        </p:txBody>
      </p:sp>
      <p:sp>
        <p:nvSpPr>
          <p:cNvPr id="14" name="object 4">
            <a:extLst>
              <a:ext uri="{FF2B5EF4-FFF2-40B4-BE49-F238E27FC236}">
                <a16:creationId xmlns:a16="http://schemas.microsoft.com/office/drawing/2014/main" id="{F6A45CFF-8CC2-4AD0-982C-7B9C3E17EFA0}"/>
              </a:ext>
            </a:extLst>
          </p:cNvPr>
          <p:cNvSpPr txBox="1"/>
          <p:nvPr/>
        </p:nvSpPr>
        <p:spPr>
          <a:xfrm>
            <a:off x="4717792" y="4408336"/>
            <a:ext cx="3359408" cy="130548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5" normalizeH="0" baseline="0" noProof="0" dirty="0">
                <a:ln>
                  <a:noFill/>
                </a:ln>
                <a:solidFill>
                  <a:srgbClr val="9B4413"/>
                </a:solidFill>
                <a:effectLst/>
                <a:uLnTx/>
                <a:uFillTx/>
                <a:latin typeface="Verdana"/>
                <a:ea typeface="+mn-ea"/>
                <a:cs typeface="Verdana"/>
              </a:rPr>
              <a:t>JO BATTERSHILL</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5" normalizeH="0" baseline="0" noProof="0" dirty="0">
                <a:ln>
                  <a:noFill/>
                </a:ln>
                <a:solidFill>
                  <a:srgbClr val="3A3838"/>
                </a:solidFill>
                <a:effectLst/>
                <a:uLnTx/>
                <a:uFillTx/>
                <a:latin typeface="Verdana"/>
                <a:ea typeface="+mn-ea"/>
                <a:cs typeface="Verdana"/>
              </a:rPr>
              <a:t>Corporate Advisor</a:t>
            </a:r>
            <a:br>
              <a:rPr kumimoji="0" lang="en-GB" sz="1200" b="1" i="0" u="none" strike="noStrike" kern="1200" cap="none" spc="-5" normalizeH="0" baseline="0" noProof="0" dirty="0">
                <a:ln>
                  <a:noFill/>
                </a:ln>
                <a:solidFill>
                  <a:srgbClr val="3A3838"/>
                </a:solidFill>
                <a:effectLst/>
                <a:uLnTx/>
                <a:uFillTx/>
                <a:latin typeface="Verdana"/>
                <a:ea typeface="+mn-ea"/>
                <a:cs typeface="Verdana"/>
              </a:rPr>
            </a:br>
            <a:endParaRPr kumimoji="0" lang="en-GB" sz="1200" b="1" i="0" u="none" strike="noStrike" kern="1200" cap="none" spc="-5" normalizeH="0" baseline="0" noProof="0" dirty="0">
              <a:ln>
                <a:noFill/>
              </a:ln>
              <a:solidFill>
                <a:srgbClr val="3A3838"/>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 normalizeH="0" baseline="0" noProof="0" dirty="0">
                <a:ln>
                  <a:noFill/>
                </a:ln>
                <a:solidFill>
                  <a:srgbClr val="3A3838"/>
                </a:solidFill>
                <a:effectLst/>
                <a:uLnTx/>
                <a:uFillTx/>
                <a:latin typeface="Verdana"/>
                <a:ea typeface="+mn-ea"/>
                <a:cs typeface="+mn-cs"/>
              </a:rPr>
              <a:t>Jo’s mining career spans over 25 years in operations, business development and finance-based roles across Australia, the UK, North America and the Caribbean.</a:t>
            </a:r>
            <a:endParaRPr kumimoji="0" lang="en-GB" sz="1200" b="0" i="0" u="none" strike="noStrike" kern="1200" cap="none" spc="-5" normalizeH="0" baseline="0" noProof="0" dirty="0">
              <a:ln>
                <a:noFill/>
              </a:ln>
              <a:solidFill>
                <a:srgbClr val="3A3838"/>
              </a:solidFill>
              <a:effectLst/>
              <a:uLnTx/>
              <a:uFillTx/>
              <a:latin typeface="Verdana"/>
              <a:ea typeface="+mn-ea"/>
              <a:cs typeface="+mn-cs"/>
            </a:endParaRPr>
          </a:p>
        </p:txBody>
      </p:sp>
    </p:spTree>
    <p:extLst>
      <p:ext uri="{BB962C8B-B14F-4D97-AF65-F5344CB8AC3E}">
        <p14:creationId xmlns:p14="http://schemas.microsoft.com/office/powerpoint/2010/main" val="344766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object 2">
            <a:extLst>
              <a:ext uri="{FF2B5EF4-FFF2-40B4-BE49-F238E27FC236}">
                <a16:creationId xmlns:a16="http://schemas.microsoft.com/office/drawing/2014/main" id="{5CBCA788-FD40-4EAC-B001-9317136DF71E}"/>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2" name="object 2"/>
          <p:cNvSpPr txBox="1">
            <a:spLocks noGrp="1"/>
          </p:cNvSpPr>
          <p:nvPr>
            <p:ph type="title"/>
          </p:nvPr>
        </p:nvSpPr>
        <p:spPr>
          <a:xfrm>
            <a:off x="516060" y="407411"/>
            <a:ext cx="9376763" cy="754694"/>
          </a:xfrm>
          <a:prstGeom prst="rect">
            <a:avLst/>
          </a:prstGeom>
        </p:spPr>
        <p:txBody>
          <a:bodyPr vert="horz" wrap="square" lIns="0" tIns="69215" rIns="0" bIns="0" rtlCol="0">
            <a:spAutoFit/>
          </a:bodyPr>
          <a:lstStyle/>
          <a:p>
            <a:pPr marL="12700">
              <a:spcBef>
                <a:spcPts val="545"/>
              </a:spcBef>
            </a:pPr>
            <a:r>
              <a:rPr lang="en-GB" spc="-5" dirty="0"/>
              <a:t>MULTI-COMMODITY PORTFOLIO</a:t>
            </a:r>
            <a:endParaRPr spc="-5" dirty="0"/>
          </a:p>
          <a:p>
            <a:pPr marL="12700">
              <a:lnSpc>
                <a:spcPct val="100000"/>
              </a:lnSpc>
              <a:spcBef>
                <a:spcPts val="335"/>
              </a:spcBef>
            </a:pPr>
            <a:r>
              <a:rPr lang="en-GB" sz="1800" i="1" spc="-5" dirty="0">
                <a:solidFill>
                  <a:srgbClr val="9B4413"/>
                </a:solidFill>
                <a:latin typeface="Calibri"/>
                <a:cs typeface="Calibri"/>
              </a:rPr>
              <a:t>A global, diversified mining company with prospective projects in Mexico, Australia and Greenland</a:t>
            </a:r>
            <a:endParaRPr sz="1800" i="1" dirty="0">
              <a:latin typeface="Calibri"/>
              <a:cs typeface="Calibri"/>
            </a:endParaRPr>
          </a:p>
        </p:txBody>
      </p:sp>
      <p:sp>
        <p:nvSpPr>
          <p:cNvPr id="3" name="object 3"/>
          <p:cNvSpPr txBox="1"/>
          <p:nvPr/>
        </p:nvSpPr>
        <p:spPr>
          <a:xfrm>
            <a:off x="853552" y="2338420"/>
            <a:ext cx="2651648" cy="1120820"/>
          </a:xfrm>
          <a:prstGeom prst="rect">
            <a:avLst/>
          </a:prstGeom>
        </p:spPr>
        <p:txBody>
          <a:bodyPr vert="horz" wrap="square" lIns="0" tIns="12700" rIns="0" bIns="0" rtlCol="0">
            <a:spAutoFit/>
          </a:bodyPr>
          <a:lstStyle/>
          <a:p>
            <a:pPr marL="12700">
              <a:lnSpc>
                <a:spcPct val="100000"/>
              </a:lnSpc>
              <a:spcBef>
                <a:spcPts val="100"/>
              </a:spcBef>
            </a:pPr>
            <a:r>
              <a:rPr sz="1200" b="1" spc="-5">
                <a:solidFill>
                  <a:srgbClr val="3A3838"/>
                </a:solidFill>
                <a:latin typeface="Verdana"/>
                <a:cs typeface="Verdana"/>
              </a:rPr>
              <a:t>Elizabeth Hill</a:t>
            </a:r>
            <a:r>
              <a:rPr sz="1200" b="1">
                <a:solidFill>
                  <a:srgbClr val="3A3838"/>
                </a:solidFill>
                <a:latin typeface="Verdana"/>
                <a:cs typeface="Verdana"/>
              </a:rPr>
              <a:t> </a:t>
            </a:r>
            <a:r>
              <a:rPr sz="1200" b="1" spc="-5">
                <a:solidFill>
                  <a:srgbClr val="3A3838"/>
                </a:solidFill>
                <a:latin typeface="Verdana"/>
                <a:cs typeface="Verdana"/>
              </a:rPr>
              <a:t>(100%)</a:t>
            </a:r>
            <a:r>
              <a:rPr sz="1200" b="1" spc="-15">
                <a:solidFill>
                  <a:srgbClr val="3A3838"/>
                </a:solidFill>
                <a:latin typeface="Verdana"/>
                <a:cs typeface="Verdana"/>
              </a:rPr>
              <a:t> </a:t>
            </a:r>
            <a:r>
              <a:rPr sz="1200" b="1">
                <a:solidFill>
                  <a:srgbClr val="3A3838"/>
                </a:solidFill>
                <a:latin typeface="Verdana"/>
                <a:cs typeface="Verdana"/>
              </a:rPr>
              <a:t>-</a:t>
            </a:r>
            <a:r>
              <a:rPr sz="1200" b="1" spc="-15">
                <a:solidFill>
                  <a:srgbClr val="3A3838"/>
                </a:solidFill>
                <a:latin typeface="Verdana"/>
                <a:cs typeface="Verdana"/>
              </a:rPr>
              <a:t> </a:t>
            </a:r>
            <a:r>
              <a:rPr sz="1200" b="1" spc="-5">
                <a:solidFill>
                  <a:srgbClr val="3A3838"/>
                </a:solidFill>
                <a:latin typeface="Verdana"/>
                <a:cs typeface="Verdana"/>
              </a:rPr>
              <a:t>Silver</a:t>
            </a:r>
            <a:endParaRPr sz="1200">
              <a:latin typeface="Verdana"/>
              <a:cs typeface="Verdana"/>
            </a:endParaRPr>
          </a:p>
          <a:p>
            <a:pPr marL="12700">
              <a:lnSpc>
                <a:spcPct val="100000"/>
              </a:lnSpc>
            </a:pPr>
            <a:r>
              <a:rPr lang="en-GB" sz="1200" spc="-10">
                <a:solidFill>
                  <a:srgbClr val="3A3838"/>
                </a:solidFill>
                <a:latin typeface="Verdana"/>
                <a:cs typeface="Verdana"/>
              </a:rPr>
              <a:t>Historic</a:t>
            </a:r>
            <a:r>
              <a:rPr sz="1200" spc="20">
                <a:solidFill>
                  <a:srgbClr val="3A3838"/>
                </a:solidFill>
                <a:latin typeface="Verdana"/>
                <a:cs typeface="Verdana"/>
              </a:rPr>
              <a:t> </a:t>
            </a:r>
            <a:r>
              <a:rPr lang="en-GB" sz="1200" spc="-5">
                <a:solidFill>
                  <a:srgbClr val="3A3838"/>
                </a:solidFill>
                <a:latin typeface="Verdana"/>
                <a:cs typeface="Verdana"/>
              </a:rPr>
              <a:t>high-grade</a:t>
            </a:r>
            <a:r>
              <a:rPr sz="1200">
                <a:solidFill>
                  <a:srgbClr val="3A3838"/>
                </a:solidFill>
                <a:latin typeface="Verdana"/>
                <a:cs typeface="Verdana"/>
              </a:rPr>
              <a:t> </a:t>
            </a:r>
            <a:r>
              <a:rPr sz="1200" spc="-10">
                <a:solidFill>
                  <a:srgbClr val="3A3838"/>
                </a:solidFill>
                <a:latin typeface="Verdana"/>
                <a:cs typeface="Verdana"/>
              </a:rPr>
              <a:t>silver</a:t>
            </a:r>
            <a:r>
              <a:rPr sz="1200" spc="5">
                <a:solidFill>
                  <a:srgbClr val="3A3838"/>
                </a:solidFill>
                <a:latin typeface="Verdana"/>
                <a:cs typeface="Verdana"/>
              </a:rPr>
              <a:t> </a:t>
            </a:r>
            <a:r>
              <a:rPr sz="1200" spc="-5">
                <a:solidFill>
                  <a:srgbClr val="3A3838"/>
                </a:solidFill>
                <a:latin typeface="Verdana"/>
                <a:cs typeface="Verdana"/>
              </a:rPr>
              <a:t>mine</a:t>
            </a:r>
            <a:endParaRPr sz="1200">
              <a:latin typeface="Verdana"/>
              <a:cs typeface="Verdana"/>
            </a:endParaRPr>
          </a:p>
          <a:p>
            <a:pPr marL="12700" marR="5080">
              <a:lnSpc>
                <a:spcPct val="100000"/>
              </a:lnSpc>
            </a:pPr>
            <a:r>
              <a:rPr lang="en-GB" sz="1200" spc="-5">
                <a:solidFill>
                  <a:srgbClr val="3A3838"/>
                </a:solidFill>
                <a:latin typeface="Verdana"/>
                <a:cs typeface="Verdana"/>
              </a:rPr>
              <a:t>Grade </a:t>
            </a:r>
            <a:r>
              <a:rPr sz="1200" spc="-10">
                <a:solidFill>
                  <a:srgbClr val="3A3838"/>
                </a:solidFill>
                <a:latin typeface="Verdana"/>
                <a:cs typeface="Verdana"/>
              </a:rPr>
              <a:t>averaging</a:t>
            </a:r>
            <a:r>
              <a:rPr sz="1200" spc="25">
                <a:solidFill>
                  <a:srgbClr val="3A3838"/>
                </a:solidFill>
                <a:latin typeface="Verdana"/>
                <a:cs typeface="Verdana"/>
              </a:rPr>
              <a:t> </a:t>
            </a:r>
            <a:r>
              <a:rPr sz="1200" b="1">
                <a:solidFill>
                  <a:srgbClr val="3A3838"/>
                </a:solidFill>
                <a:latin typeface="Verdana"/>
                <a:cs typeface="Verdana"/>
              </a:rPr>
              <a:t>2,195</a:t>
            </a:r>
            <a:r>
              <a:rPr sz="1200" b="1" spc="-10">
                <a:solidFill>
                  <a:srgbClr val="3A3838"/>
                </a:solidFill>
                <a:latin typeface="Verdana"/>
                <a:cs typeface="Verdana"/>
              </a:rPr>
              <a:t> </a:t>
            </a:r>
            <a:r>
              <a:rPr sz="1200" b="1" spc="-5">
                <a:solidFill>
                  <a:srgbClr val="3A3838"/>
                </a:solidFill>
                <a:latin typeface="Verdana"/>
                <a:cs typeface="Verdana"/>
              </a:rPr>
              <a:t>g/t</a:t>
            </a:r>
            <a:r>
              <a:rPr sz="1200" b="1" spc="20">
                <a:solidFill>
                  <a:srgbClr val="3A3838"/>
                </a:solidFill>
                <a:latin typeface="Verdana"/>
                <a:cs typeface="Verdana"/>
              </a:rPr>
              <a:t> </a:t>
            </a:r>
            <a:r>
              <a:rPr sz="1200" b="1" spc="-5">
                <a:solidFill>
                  <a:srgbClr val="3A3838"/>
                </a:solidFill>
                <a:latin typeface="Verdana"/>
                <a:cs typeface="Verdana"/>
              </a:rPr>
              <a:t>Ag</a:t>
            </a:r>
            <a:r>
              <a:rPr sz="1200" spc="-5">
                <a:solidFill>
                  <a:srgbClr val="3A3838"/>
                </a:solidFill>
                <a:latin typeface="Verdana"/>
                <a:cs typeface="Verdana"/>
              </a:rPr>
              <a:t> </a:t>
            </a:r>
            <a:r>
              <a:rPr sz="1200" spc="-409">
                <a:solidFill>
                  <a:srgbClr val="3A3838"/>
                </a:solidFill>
                <a:latin typeface="Verdana"/>
                <a:cs typeface="Verdana"/>
              </a:rPr>
              <a:t> </a:t>
            </a:r>
            <a:r>
              <a:rPr lang="en-US" sz="1200" spc="-10">
                <a:solidFill>
                  <a:srgbClr val="3A3838"/>
                </a:solidFill>
                <a:latin typeface="Verdana"/>
                <a:cs typeface="Verdana"/>
              </a:rPr>
              <a:t>Inaugural drilling program underway</a:t>
            </a:r>
          </a:p>
          <a:p>
            <a:pPr marL="12700" marR="5080">
              <a:lnSpc>
                <a:spcPct val="100000"/>
              </a:lnSpc>
            </a:pPr>
            <a:endParaRPr sz="1200">
              <a:latin typeface="Verdana"/>
              <a:cs typeface="Verdana"/>
            </a:endParaRPr>
          </a:p>
        </p:txBody>
      </p:sp>
      <p:sp>
        <p:nvSpPr>
          <p:cNvPr id="4" name="object 4"/>
          <p:cNvSpPr txBox="1"/>
          <p:nvPr/>
        </p:nvSpPr>
        <p:spPr>
          <a:xfrm>
            <a:off x="3796801" y="2347699"/>
            <a:ext cx="2299199" cy="1305486"/>
          </a:xfrm>
          <a:prstGeom prst="rect">
            <a:avLst/>
          </a:prstGeom>
        </p:spPr>
        <p:txBody>
          <a:bodyPr vert="horz" wrap="square" lIns="0" tIns="12700" rIns="0" bIns="0" rtlCol="0">
            <a:spAutoFit/>
          </a:bodyPr>
          <a:lstStyle/>
          <a:p>
            <a:pPr marL="38100">
              <a:lnSpc>
                <a:spcPct val="100000"/>
              </a:lnSpc>
              <a:spcBef>
                <a:spcPts val="100"/>
              </a:spcBef>
            </a:pPr>
            <a:r>
              <a:rPr lang="en-GB" sz="1200" b="1" spc="-5">
                <a:solidFill>
                  <a:srgbClr val="3A3838"/>
                </a:solidFill>
                <a:latin typeface="Verdana"/>
                <a:cs typeface="Verdana"/>
              </a:rPr>
              <a:t>Munni Munni North</a:t>
            </a:r>
            <a:endParaRPr sz="1200">
              <a:latin typeface="Verdana"/>
              <a:cs typeface="Verdana"/>
            </a:endParaRPr>
          </a:p>
          <a:p>
            <a:pPr marL="38100" marR="30480">
              <a:lnSpc>
                <a:spcPct val="100000"/>
              </a:lnSpc>
            </a:pPr>
            <a:r>
              <a:rPr sz="1200">
                <a:solidFill>
                  <a:srgbClr val="3A3838"/>
                </a:solidFill>
                <a:latin typeface="Verdana"/>
                <a:cs typeface="Verdana"/>
              </a:rPr>
              <a:t>117km</a:t>
            </a:r>
            <a:r>
              <a:rPr sz="1200" baseline="24305">
                <a:solidFill>
                  <a:srgbClr val="3A3838"/>
                </a:solidFill>
                <a:latin typeface="Verdana"/>
                <a:cs typeface="Verdana"/>
              </a:rPr>
              <a:t>2</a:t>
            </a:r>
            <a:r>
              <a:rPr sz="1200" spc="157" baseline="24305">
                <a:solidFill>
                  <a:srgbClr val="3A3838"/>
                </a:solidFill>
                <a:latin typeface="Verdana"/>
                <a:cs typeface="Verdana"/>
              </a:rPr>
              <a:t> </a:t>
            </a:r>
            <a:r>
              <a:rPr sz="1200" spc="-5">
                <a:solidFill>
                  <a:srgbClr val="3A3838"/>
                </a:solidFill>
                <a:latin typeface="Verdana"/>
                <a:cs typeface="Verdana"/>
              </a:rPr>
              <a:t>exploration</a:t>
            </a:r>
            <a:r>
              <a:rPr sz="1200" spc="-15">
                <a:solidFill>
                  <a:srgbClr val="3A3838"/>
                </a:solidFill>
                <a:latin typeface="Verdana"/>
                <a:cs typeface="Verdana"/>
              </a:rPr>
              <a:t> </a:t>
            </a:r>
            <a:r>
              <a:rPr sz="1200" spc="-5">
                <a:solidFill>
                  <a:srgbClr val="3A3838"/>
                </a:solidFill>
                <a:latin typeface="Verdana"/>
                <a:cs typeface="Verdana"/>
              </a:rPr>
              <a:t>permit</a:t>
            </a:r>
            <a:r>
              <a:rPr sz="1200" spc="-15">
                <a:solidFill>
                  <a:srgbClr val="3A3838"/>
                </a:solidFill>
                <a:latin typeface="Verdana"/>
                <a:cs typeface="Verdana"/>
              </a:rPr>
              <a:t> </a:t>
            </a:r>
            <a:r>
              <a:rPr lang="en-GB" sz="1200" spc="-5">
                <a:solidFill>
                  <a:srgbClr val="3A3838"/>
                </a:solidFill>
                <a:latin typeface="Verdana"/>
                <a:cs typeface="Verdana"/>
              </a:rPr>
              <a:t>around </a:t>
            </a:r>
            <a:r>
              <a:rPr lang="en-GB" sz="1200" spc="-409">
                <a:solidFill>
                  <a:srgbClr val="3A3838"/>
                </a:solidFill>
                <a:latin typeface="Verdana"/>
                <a:cs typeface="Verdana"/>
              </a:rPr>
              <a:t> </a:t>
            </a:r>
            <a:r>
              <a:rPr sz="1200" spc="-5">
                <a:solidFill>
                  <a:srgbClr val="3A3838"/>
                </a:solidFill>
                <a:latin typeface="Verdana"/>
                <a:cs typeface="Verdana"/>
              </a:rPr>
              <a:t>Elizabeth</a:t>
            </a:r>
            <a:r>
              <a:rPr sz="1200" spc="10">
                <a:solidFill>
                  <a:srgbClr val="3A3838"/>
                </a:solidFill>
                <a:latin typeface="Verdana"/>
                <a:cs typeface="Verdana"/>
              </a:rPr>
              <a:t> </a:t>
            </a:r>
            <a:r>
              <a:rPr sz="1200" spc="-10">
                <a:solidFill>
                  <a:srgbClr val="3A3838"/>
                </a:solidFill>
                <a:latin typeface="Verdana"/>
                <a:cs typeface="Verdana"/>
              </a:rPr>
              <a:t>Hill</a:t>
            </a:r>
            <a:r>
              <a:rPr sz="1200" spc="-15">
                <a:solidFill>
                  <a:srgbClr val="3A3838"/>
                </a:solidFill>
                <a:latin typeface="Verdana"/>
                <a:cs typeface="Verdana"/>
              </a:rPr>
              <a:t> </a:t>
            </a:r>
            <a:endParaRPr lang="en-GB" sz="1200" spc="-15">
              <a:solidFill>
                <a:srgbClr val="3A3838"/>
              </a:solidFill>
              <a:latin typeface="Verdana"/>
              <a:cs typeface="Verdana"/>
            </a:endParaRPr>
          </a:p>
          <a:p>
            <a:pPr marL="38100" marR="30480">
              <a:lnSpc>
                <a:spcPct val="100000"/>
              </a:lnSpc>
            </a:pPr>
            <a:r>
              <a:rPr sz="1200" spc="-5">
                <a:solidFill>
                  <a:srgbClr val="3A3838"/>
                </a:solidFill>
                <a:latin typeface="Verdana"/>
                <a:cs typeface="Verdana"/>
              </a:rPr>
              <a:t>Numerous</a:t>
            </a:r>
            <a:r>
              <a:rPr sz="1200" spc="-10">
                <a:solidFill>
                  <a:srgbClr val="3A3838"/>
                </a:solidFill>
                <a:latin typeface="Verdana"/>
                <a:cs typeface="Verdana"/>
              </a:rPr>
              <a:t> </a:t>
            </a:r>
            <a:r>
              <a:rPr sz="1200" spc="-5">
                <a:solidFill>
                  <a:srgbClr val="3A3838"/>
                </a:solidFill>
                <a:latin typeface="Verdana"/>
                <a:cs typeface="Verdana"/>
              </a:rPr>
              <a:t>Ni,</a:t>
            </a:r>
            <a:r>
              <a:rPr sz="1200">
                <a:solidFill>
                  <a:srgbClr val="3A3838"/>
                </a:solidFill>
                <a:latin typeface="Verdana"/>
                <a:cs typeface="Verdana"/>
              </a:rPr>
              <a:t> </a:t>
            </a:r>
            <a:r>
              <a:rPr sz="1200" spc="-5">
                <a:solidFill>
                  <a:srgbClr val="3A3838"/>
                </a:solidFill>
                <a:latin typeface="Verdana"/>
                <a:cs typeface="Verdana"/>
              </a:rPr>
              <a:t>Cu,</a:t>
            </a:r>
            <a:r>
              <a:rPr sz="1200">
                <a:solidFill>
                  <a:srgbClr val="3A3838"/>
                </a:solidFill>
                <a:latin typeface="Verdana"/>
                <a:cs typeface="Verdana"/>
              </a:rPr>
              <a:t> PGE </a:t>
            </a:r>
            <a:r>
              <a:rPr sz="1200" spc="-5">
                <a:solidFill>
                  <a:srgbClr val="3A3838"/>
                </a:solidFill>
                <a:latin typeface="Verdana"/>
                <a:cs typeface="Verdana"/>
              </a:rPr>
              <a:t>targets</a:t>
            </a:r>
            <a:endParaRPr lang="en-GB" sz="1200" spc="-5">
              <a:solidFill>
                <a:srgbClr val="3A3838"/>
              </a:solidFill>
              <a:latin typeface="Verdana"/>
              <a:cs typeface="Verdana"/>
            </a:endParaRPr>
          </a:p>
          <a:p>
            <a:pPr marL="38100" marR="30480">
              <a:lnSpc>
                <a:spcPct val="100000"/>
              </a:lnSpc>
            </a:pPr>
            <a:r>
              <a:rPr lang="en-GB" sz="1200" spc="-5">
                <a:solidFill>
                  <a:srgbClr val="3A3838"/>
                </a:solidFill>
                <a:latin typeface="Verdana"/>
                <a:cs typeface="Verdana"/>
              </a:rPr>
              <a:t>Exploration planning underway</a:t>
            </a:r>
            <a:endParaRPr sz="1200">
              <a:latin typeface="Verdana"/>
              <a:cs typeface="Verdana"/>
            </a:endParaRPr>
          </a:p>
        </p:txBody>
      </p:sp>
      <p:sp>
        <p:nvSpPr>
          <p:cNvPr id="5" name="object 5"/>
          <p:cNvSpPr txBox="1"/>
          <p:nvPr/>
        </p:nvSpPr>
        <p:spPr>
          <a:xfrm>
            <a:off x="6853347" y="2344970"/>
            <a:ext cx="2484848" cy="1146468"/>
          </a:xfrm>
          <a:prstGeom prst="rect">
            <a:avLst/>
          </a:prstGeom>
        </p:spPr>
        <p:txBody>
          <a:bodyPr vert="horz" wrap="square" lIns="0" tIns="12700" rIns="0" bIns="0" rtlCol="0">
            <a:spAutoFit/>
          </a:bodyPr>
          <a:lstStyle/>
          <a:p>
            <a:pPr marL="12700" marR="5080">
              <a:lnSpc>
                <a:spcPct val="100000"/>
              </a:lnSpc>
              <a:spcBef>
                <a:spcPts val="100"/>
              </a:spcBef>
            </a:pPr>
            <a:r>
              <a:rPr lang="en-GB" sz="1200" b="1" spc="-5">
                <a:solidFill>
                  <a:srgbClr val="3A3838"/>
                </a:solidFill>
                <a:latin typeface="Verdana"/>
                <a:cs typeface="Verdana"/>
              </a:rPr>
              <a:t>Hamersley </a:t>
            </a:r>
            <a:r>
              <a:rPr sz="1200" b="1" spc="-5">
                <a:solidFill>
                  <a:srgbClr val="3A3838"/>
                </a:solidFill>
                <a:latin typeface="Verdana"/>
                <a:cs typeface="Verdana"/>
              </a:rPr>
              <a:t>(</a:t>
            </a:r>
            <a:r>
              <a:rPr lang="en-GB" sz="1200" b="1" spc="-5">
                <a:solidFill>
                  <a:srgbClr val="3A3838"/>
                </a:solidFill>
                <a:latin typeface="Verdana"/>
                <a:cs typeface="Verdana"/>
              </a:rPr>
              <a:t>90</a:t>
            </a:r>
            <a:r>
              <a:rPr sz="1200" b="1" spc="-5">
                <a:solidFill>
                  <a:srgbClr val="3A3838"/>
                </a:solidFill>
                <a:latin typeface="Verdana"/>
                <a:cs typeface="Verdana"/>
              </a:rPr>
              <a:t>%) </a:t>
            </a:r>
            <a:r>
              <a:rPr lang="en-GB" sz="1200" b="1" spc="-5">
                <a:solidFill>
                  <a:srgbClr val="3A3838"/>
                </a:solidFill>
                <a:latin typeface="Verdana"/>
                <a:cs typeface="Verdana"/>
              </a:rPr>
              <a:t>-</a:t>
            </a:r>
            <a:r>
              <a:rPr sz="1200" b="1">
                <a:solidFill>
                  <a:srgbClr val="3A3838"/>
                </a:solidFill>
                <a:latin typeface="Verdana"/>
                <a:cs typeface="Verdana"/>
              </a:rPr>
              <a:t> </a:t>
            </a:r>
            <a:r>
              <a:rPr lang="en-GB" sz="1200" b="1" spc="-5">
                <a:solidFill>
                  <a:srgbClr val="3A3838"/>
                </a:solidFill>
                <a:latin typeface="Verdana"/>
                <a:cs typeface="Verdana"/>
              </a:rPr>
              <a:t>Iron Ore</a:t>
            </a:r>
            <a:r>
              <a:rPr sz="1200" b="1" spc="-5">
                <a:solidFill>
                  <a:srgbClr val="3A3838"/>
                </a:solidFill>
                <a:latin typeface="Verdana"/>
                <a:cs typeface="Verdana"/>
              </a:rPr>
              <a:t> </a:t>
            </a:r>
            <a:r>
              <a:rPr sz="1200" b="1">
                <a:solidFill>
                  <a:srgbClr val="3A3838"/>
                </a:solidFill>
                <a:latin typeface="Verdana"/>
                <a:cs typeface="Verdana"/>
              </a:rPr>
              <a:t> </a:t>
            </a:r>
            <a:endParaRPr lang="en-GB" sz="1200" b="1">
              <a:solidFill>
                <a:srgbClr val="3A3838"/>
              </a:solidFill>
              <a:latin typeface="Verdana"/>
              <a:cs typeface="Verdana"/>
            </a:endParaRPr>
          </a:p>
          <a:p>
            <a:pPr marL="12700" marR="5080">
              <a:lnSpc>
                <a:spcPct val="100000"/>
              </a:lnSpc>
              <a:spcBef>
                <a:spcPts val="100"/>
              </a:spcBef>
            </a:pPr>
            <a:r>
              <a:rPr lang="en-US" sz="1200" b="1" spc="-40">
                <a:solidFill>
                  <a:srgbClr val="3A3838"/>
                </a:solidFill>
                <a:latin typeface="Verdana"/>
                <a:cs typeface="Verdana"/>
              </a:rPr>
              <a:t>MRE 10.4Mt @ 60.4% </a:t>
            </a:r>
            <a:r>
              <a:rPr lang="en-US" sz="1200" spc="-40">
                <a:solidFill>
                  <a:srgbClr val="3A3838"/>
                </a:solidFill>
                <a:latin typeface="Verdana"/>
                <a:cs typeface="Verdana"/>
              </a:rPr>
              <a:t>Fe with upside potential to be explored on Hancock Project</a:t>
            </a:r>
          </a:p>
          <a:p>
            <a:pPr marL="12700" marR="5080">
              <a:lnSpc>
                <a:spcPct val="100000"/>
              </a:lnSpc>
              <a:spcBef>
                <a:spcPts val="100"/>
              </a:spcBef>
            </a:pPr>
            <a:r>
              <a:rPr lang="en-US" sz="1200" spc="-40">
                <a:solidFill>
                  <a:srgbClr val="3A3838"/>
                </a:solidFill>
                <a:latin typeface="Verdana"/>
                <a:cs typeface="Verdana"/>
              </a:rPr>
              <a:t>Brockman reconnaissance program in planning</a:t>
            </a:r>
            <a:endParaRPr sz="1200">
              <a:latin typeface="Verdana"/>
              <a:cs typeface="Verdana"/>
            </a:endParaRPr>
          </a:p>
        </p:txBody>
      </p:sp>
      <p:sp>
        <p:nvSpPr>
          <p:cNvPr id="6" name="object 6"/>
          <p:cNvSpPr txBox="1"/>
          <p:nvPr/>
        </p:nvSpPr>
        <p:spPr>
          <a:xfrm>
            <a:off x="840012" y="4585862"/>
            <a:ext cx="2438400" cy="1120820"/>
          </a:xfrm>
          <a:prstGeom prst="rect">
            <a:avLst/>
          </a:prstGeom>
        </p:spPr>
        <p:txBody>
          <a:bodyPr vert="horz" wrap="square" lIns="0" tIns="12700" rIns="0" bIns="0" rtlCol="0">
            <a:spAutoFit/>
          </a:bodyPr>
          <a:lstStyle/>
          <a:p>
            <a:pPr marL="12700">
              <a:lnSpc>
                <a:spcPct val="100000"/>
              </a:lnSpc>
              <a:spcBef>
                <a:spcPts val="100"/>
              </a:spcBef>
            </a:pPr>
            <a:r>
              <a:rPr sz="1200" b="1">
                <a:solidFill>
                  <a:srgbClr val="3A3838"/>
                </a:solidFill>
                <a:latin typeface="Verdana"/>
                <a:cs typeface="Verdana"/>
              </a:rPr>
              <a:t>Los</a:t>
            </a:r>
            <a:r>
              <a:rPr sz="1200" b="1" spc="-20">
                <a:solidFill>
                  <a:srgbClr val="3A3838"/>
                </a:solidFill>
                <a:latin typeface="Verdana"/>
                <a:cs typeface="Verdana"/>
              </a:rPr>
              <a:t> </a:t>
            </a:r>
            <a:r>
              <a:rPr sz="1200" b="1" spc="-5">
                <a:solidFill>
                  <a:srgbClr val="3A3838"/>
                </a:solidFill>
                <a:latin typeface="Verdana"/>
                <a:cs typeface="Verdana"/>
              </a:rPr>
              <a:t>Campos</a:t>
            </a:r>
            <a:r>
              <a:rPr sz="1200" b="1" spc="-20">
                <a:solidFill>
                  <a:srgbClr val="3A3838"/>
                </a:solidFill>
                <a:latin typeface="Verdana"/>
                <a:cs typeface="Verdana"/>
              </a:rPr>
              <a:t> </a:t>
            </a:r>
            <a:r>
              <a:rPr sz="1200" b="1" spc="-5">
                <a:solidFill>
                  <a:srgbClr val="3A3838"/>
                </a:solidFill>
                <a:latin typeface="Verdana"/>
                <a:cs typeface="Verdana"/>
              </a:rPr>
              <a:t>(100%)</a:t>
            </a:r>
            <a:r>
              <a:rPr sz="1200" b="1" spc="-20">
                <a:solidFill>
                  <a:srgbClr val="3A3838"/>
                </a:solidFill>
                <a:latin typeface="Verdana"/>
                <a:cs typeface="Verdana"/>
              </a:rPr>
              <a:t> </a:t>
            </a:r>
            <a:r>
              <a:rPr sz="1200" b="1">
                <a:solidFill>
                  <a:srgbClr val="3A3838"/>
                </a:solidFill>
                <a:latin typeface="Verdana"/>
                <a:cs typeface="Verdana"/>
              </a:rPr>
              <a:t>-</a:t>
            </a:r>
            <a:r>
              <a:rPr sz="1200" b="1" spc="5">
                <a:solidFill>
                  <a:srgbClr val="3A3838"/>
                </a:solidFill>
                <a:latin typeface="Verdana"/>
                <a:cs typeface="Verdana"/>
              </a:rPr>
              <a:t> </a:t>
            </a:r>
            <a:r>
              <a:rPr sz="1200" b="1" spc="-5">
                <a:solidFill>
                  <a:srgbClr val="3A3838"/>
                </a:solidFill>
                <a:latin typeface="Verdana"/>
                <a:cs typeface="Verdana"/>
              </a:rPr>
              <a:t>Silver</a:t>
            </a:r>
            <a:endParaRPr sz="1200">
              <a:latin typeface="Verdana"/>
              <a:cs typeface="Verdana"/>
            </a:endParaRPr>
          </a:p>
          <a:p>
            <a:pPr marL="12700" marR="5080">
              <a:lnSpc>
                <a:spcPct val="100000"/>
              </a:lnSpc>
            </a:pPr>
            <a:r>
              <a:rPr sz="1200" spc="-5">
                <a:solidFill>
                  <a:srgbClr val="3A3838"/>
                </a:solidFill>
                <a:latin typeface="Verdana"/>
                <a:cs typeface="Verdana"/>
              </a:rPr>
              <a:t>Historic</a:t>
            </a:r>
            <a:r>
              <a:rPr sz="1200" spc="-15">
                <a:solidFill>
                  <a:srgbClr val="3A3838"/>
                </a:solidFill>
                <a:latin typeface="Verdana"/>
                <a:cs typeface="Verdana"/>
              </a:rPr>
              <a:t> </a:t>
            </a:r>
            <a:r>
              <a:rPr sz="1200" spc="-5">
                <a:solidFill>
                  <a:srgbClr val="3A3838"/>
                </a:solidFill>
                <a:latin typeface="Verdana"/>
                <a:cs typeface="Verdana"/>
              </a:rPr>
              <a:t>mine in</a:t>
            </a:r>
            <a:r>
              <a:rPr sz="1200">
                <a:solidFill>
                  <a:srgbClr val="3A3838"/>
                </a:solidFill>
                <a:latin typeface="Verdana"/>
                <a:cs typeface="Verdana"/>
              </a:rPr>
              <a:t> </a:t>
            </a:r>
            <a:r>
              <a:rPr sz="1200" spc="-10">
                <a:solidFill>
                  <a:srgbClr val="3A3838"/>
                </a:solidFill>
                <a:latin typeface="Verdana"/>
                <a:cs typeface="Verdana"/>
              </a:rPr>
              <a:t>Zacatecas</a:t>
            </a:r>
            <a:endParaRPr sz="1200">
              <a:latin typeface="Verdana"/>
              <a:cs typeface="Verdana"/>
            </a:endParaRPr>
          </a:p>
          <a:p>
            <a:pPr marL="12700" marR="236854">
              <a:lnSpc>
                <a:spcPct val="100000"/>
              </a:lnSpc>
            </a:pPr>
            <a:r>
              <a:rPr sz="1200" spc="-5">
                <a:solidFill>
                  <a:srgbClr val="3A3838"/>
                </a:solidFill>
                <a:latin typeface="Verdana"/>
                <a:cs typeface="Verdana"/>
              </a:rPr>
              <a:t>High</a:t>
            </a:r>
            <a:r>
              <a:rPr sz="1200" spc="10">
                <a:solidFill>
                  <a:srgbClr val="3A3838"/>
                </a:solidFill>
                <a:latin typeface="Verdana"/>
                <a:cs typeface="Verdana"/>
              </a:rPr>
              <a:t> </a:t>
            </a:r>
            <a:r>
              <a:rPr sz="1200" spc="-10">
                <a:solidFill>
                  <a:srgbClr val="3A3838"/>
                </a:solidFill>
                <a:latin typeface="Verdana"/>
                <a:cs typeface="Verdana"/>
              </a:rPr>
              <a:t>grade</a:t>
            </a:r>
            <a:r>
              <a:rPr sz="1200" spc="15">
                <a:solidFill>
                  <a:srgbClr val="3A3838"/>
                </a:solidFill>
                <a:latin typeface="Verdana"/>
                <a:cs typeface="Verdana"/>
              </a:rPr>
              <a:t> </a:t>
            </a:r>
            <a:r>
              <a:rPr lang="en-GB" sz="1200" spc="-5">
                <a:solidFill>
                  <a:srgbClr val="3A3838"/>
                </a:solidFill>
                <a:latin typeface="Verdana"/>
                <a:cs typeface="Verdana"/>
              </a:rPr>
              <a:t>samples</a:t>
            </a:r>
            <a:r>
              <a:rPr lang="en-GB" sz="1200">
                <a:solidFill>
                  <a:srgbClr val="3A3838"/>
                </a:solidFill>
                <a:latin typeface="Verdana"/>
                <a:cs typeface="Verdana"/>
              </a:rPr>
              <a:t> </a:t>
            </a:r>
            <a:r>
              <a:rPr sz="1200" spc="-10">
                <a:solidFill>
                  <a:srgbClr val="3A3838"/>
                </a:solidFill>
                <a:latin typeface="Verdana"/>
                <a:cs typeface="Verdana"/>
              </a:rPr>
              <a:t>incl</a:t>
            </a:r>
            <a:r>
              <a:rPr lang="en-GB" sz="1200" spc="-10">
                <a:solidFill>
                  <a:srgbClr val="3A3838"/>
                </a:solidFill>
                <a:latin typeface="Verdana"/>
                <a:cs typeface="Verdana"/>
              </a:rPr>
              <a:t>ude</a:t>
            </a:r>
            <a:r>
              <a:rPr sz="1200" spc="30">
                <a:solidFill>
                  <a:srgbClr val="3A3838"/>
                </a:solidFill>
                <a:latin typeface="Verdana"/>
                <a:cs typeface="Verdana"/>
              </a:rPr>
              <a:t> </a:t>
            </a:r>
            <a:r>
              <a:rPr sz="1200" b="1">
                <a:solidFill>
                  <a:srgbClr val="3A3838"/>
                </a:solidFill>
                <a:latin typeface="Verdana"/>
                <a:cs typeface="Verdana"/>
              </a:rPr>
              <a:t>547</a:t>
            </a:r>
            <a:r>
              <a:rPr sz="1200" b="1" spc="-15">
                <a:solidFill>
                  <a:srgbClr val="3A3838"/>
                </a:solidFill>
                <a:latin typeface="Verdana"/>
                <a:cs typeface="Verdana"/>
              </a:rPr>
              <a:t> </a:t>
            </a:r>
            <a:r>
              <a:rPr sz="1200" b="1" spc="-5">
                <a:solidFill>
                  <a:srgbClr val="3A3838"/>
                </a:solidFill>
                <a:latin typeface="Verdana"/>
                <a:cs typeface="Verdana"/>
              </a:rPr>
              <a:t>g/t</a:t>
            </a:r>
            <a:r>
              <a:rPr sz="1200" b="1" spc="15">
                <a:solidFill>
                  <a:srgbClr val="3A3838"/>
                </a:solidFill>
                <a:latin typeface="Verdana"/>
                <a:cs typeface="Verdana"/>
              </a:rPr>
              <a:t> </a:t>
            </a:r>
            <a:r>
              <a:rPr lang="en-GB" sz="1200" b="1" spc="15">
                <a:solidFill>
                  <a:srgbClr val="3A3838"/>
                </a:solidFill>
                <a:latin typeface="Verdana"/>
                <a:cs typeface="Verdana"/>
              </a:rPr>
              <a:t>Ag</a:t>
            </a:r>
          </a:p>
          <a:p>
            <a:pPr marL="12700" marR="236854">
              <a:lnSpc>
                <a:spcPct val="100000"/>
              </a:lnSpc>
            </a:pPr>
            <a:r>
              <a:rPr lang="en-GB" sz="1200" spc="15">
                <a:solidFill>
                  <a:srgbClr val="3A3838"/>
                </a:solidFill>
                <a:latin typeface="Verdana"/>
                <a:cs typeface="Verdana"/>
              </a:rPr>
              <a:t>M</a:t>
            </a:r>
            <a:r>
              <a:rPr sz="1200" spc="-5">
                <a:solidFill>
                  <a:srgbClr val="3A3838"/>
                </a:solidFill>
                <a:latin typeface="Verdana"/>
                <a:cs typeface="Verdana"/>
              </a:rPr>
              <a:t>aiden</a:t>
            </a:r>
            <a:r>
              <a:rPr sz="1200" spc="5">
                <a:solidFill>
                  <a:srgbClr val="3A3838"/>
                </a:solidFill>
                <a:latin typeface="Verdana"/>
                <a:cs typeface="Verdana"/>
              </a:rPr>
              <a:t> </a:t>
            </a:r>
            <a:r>
              <a:rPr sz="1200" spc="-5">
                <a:solidFill>
                  <a:srgbClr val="3A3838"/>
                </a:solidFill>
                <a:latin typeface="Verdana"/>
                <a:cs typeface="Verdana"/>
              </a:rPr>
              <a:t>Drill</a:t>
            </a:r>
            <a:r>
              <a:rPr sz="1200" spc="-20">
                <a:solidFill>
                  <a:srgbClr val="3A3838"/>
                </a:solidFill>
                <a:latin typeface="Verdana"/>
                <a:cs typeface="Verdana"/>
              </a:rPr>
              <a:t> </a:t>
            </a:r>
            <a:r>
              <a:rPr sz="1200" spc="-10">
                <a:solidFill>
                  <a:srgbClr val="3A3838"/>
                </a:solidFill>
                <a:latin typeface="Verdana"/>
                <a:cs typeface="Verdana"/>
              </a:rPr>
              <a:t>program</a:t>
            </a:r>
            <a:r>
              <a:rPr sz="1200">
                <a:solidFill>
                  <a:srgbClr val="3A3838"/>
                </a:solidFill>
                <a:latin typeface="Verdana"/>
                <a:cs typeface="Verdana"/>
              </a:rPr>
              <a:t> </a:t>
            </a:r>
            <a:r>
              <a:rPr lang="en-GB" sz="1200" spc="-10">
                <a:solidFill>
                  <a:srgbClr val="3A3838"/>
                </a:solidFill>
                <a:latin typeface="Verdana"/>
                <a:cs typeface="Verdana"/>
              </a:rPr>
              <a:t>due 2021</a:t>
            </a:r>
            <a:endParaRPr sz="1200">
              <a:latin typeface="Verdana"/>
              <a:cs typeface="Verdana"/>
            </a:endParaRPr>
          </a:p>
        </p:txBody>
      </p:sp>
      <p:sp>
        <p:nvSpPr>
          <p:cNvPr id="7" name="object 7"/>
          <p:cNvSpPr txBox="1"/>
          <p:nvPr/>
        </p:nvSpPr>
        <p:spPr>
          <a:xfrm>
            <a:off x="3796801" y="4585862"/>
            <a:ext cx="1995844" cy="1502976"/>
          </a:xfrm>
          <a:prstGeom prst="rect">
            <a:avLst/>
          </a:prstGeom>
        </p:spPr>
        <p:txBody>
          <a:bodyPr vert="horz" wrap="square" lIns="0" tIns="12700" rIns="0" bIns="0" rtlCol="0">
            <a:spAutoFit/>
          </a:bodyPr>
          <a:lstStyle/>
          <a:p>
            <a:pPr marL="12700" marR="5080">
              <a:lnSpc>
                <a:spcPct val="100000"/>
              </a:lnSpc>
              <a:spcBef>
                <a:spcPts val="100"/>
              </a:spcBef>
            </a:pPr>
            <a:r>
              <a:rPr sz="1200" b="1" spc="-5">
                <a:solidFill>
                  <a:srgbClr val="3A3838"/>
                </a:solidFill>
                <a:latin typeface="Verdana"/>
                <a:cs typeface="Verdana"/>
              </a:rPr>
              <a:t>Donovan</a:t>
            </a:r>
            <a:r>
              <a:rPr sz="1200" b="1" spc="-35">
                <a:solidFill>
                  <a:srgbClr val="3A3838"/>
                </a:solidFill>
                <a:latin typeface="Verdana"/>
                <a:cs typeface="Verdana"/>
              </a:rPr>
              <a:t> </a:t>
            </a:r>
            <a:r>
              <a:rPr sz="1200" b="1">
                <a:solidFill>
                  <a:srgbClr val="3A3838"/>
                </a:solidFill>
                <a:latin typeface="Verdana"/>
                <a:cs typeface="Verdana"/>
              </a:rPr>
              <a:t>2</a:t>
            </a:r>
            <a:r>
              <a:rPr sz="1200" b="1" spc="-20">
                <a:solidFill>
                  <a:srgbClr val="3A3838"/>
                </a:solidFill>
                <a:latin typeface="Verdana"/>
                <a:cs typeface="Verdana"/>
              </a:rPr>
              <a:t> </a:t>
            </a:r>
            <a:r>
              <a:rPr sz="1200" b="1" spc="-5">
                <a:solidFill>
                  <a:srgbClr val="3A3838"/>
                </a:solidFill>
                <a:latin typeface="Verdana"/>
                <a:cs typeface="Verdana"/>
              </a:rPr>
              <a:t>(100%)</a:t>
            </a:r>
            <a:r>
              <a:rPr sz="1200" b="1" spc="-10">
                <a:solidFill>
                  <a:srgbClr val="3A3838"/>
                </a:solidFill>
                <a:latin typeface="Verdana"/>
                <a:cs typeface="Verdana"/>
              </a:rPr>
              <a:t> </a:t>
            </a:r>
            <a:r>
              <a:rPr lang="en-GB" sz="1200" b="1" spc="-10">
                <a:solidFill>
                  <a:srgbClr val="3A3838"/>
                </a:solidFill>
                <a:latin typeface="Verdana"/>
                <a:cs typeface="Verdana"/>
              </a:rPr>
              <a:t>–</a:t>
            </a:r>
            <a:r>
              <a:rPr sz="1200" b="1" spc="-20">
                <a:solidFill>
                  <a:srgbClr val="3A3838"/>
                </a:solidFill>
                <a:latin typeface="Verdana"/>
                <a:cs typeface="Verdana"/>
              </a:rPr>
              <a:t> </a:t>
            </a:r>
            <a:r>
              <a:rPr lang="en-GB" sz="1200" b="1" spc="-5">
                <a:solidFill>
                  <a:srgbClr val="3A3838"/>
                </a:solidFill>
                <a:latin typeface="Verdana"/>
                <a:cs typeface="Verdana"/>
              </a:rPr>
              <a:t>Copper/Gold</a:t>
            </a:r>
            <a:endParaRPr lang="en-GB" sz="1200" b="1" spc="-395">
              <a:solidFill>
                <a:srgbClr val="3A3838"/>
              </a:solidFill>
              <a:latin typeface="Verdana"/>
              <a:cs typeface="Verdana"/>
            </a:endParaRPr>
          </a:p>
          <a:p>
            <a:pPr marL="12700" marR="5080">
              <a:lnSpc>
                <a:spcPct val="100000"/>
              </a:lnSpc>
              <a:spcBef>
                <a:spcPts val="100"/>
              </a:spcBef>
            </a:pPr>
            <a:r>
              <a:rPr sz="1200">
                <a:solidFill>
                  <a:srgbClr val="3A3838"/>
                </a:solidFill>
                <a:latin typeface="Verdana"/>
                <a:cs typeface="Verdana"/>
              </a:rPr>
              <a:t>25</a:t>
            </a:r>
            <a:r>
              <a:rPr sz="1200" spc="-5">
                <a:solidFill>
                  <a:srgbClr val="3A3838"/>
                </a:solidFill>
                <a:latin typeface="Verdana"/>
                <a:cs typeface="Verdana"/>
              </a:rPr>
              <a:t>km</a:t>
            </a:r>
            <a:r>
              <a:rPr sz="1200">
                <a:solidFill>
                  <a:srgbClr val="3A3838"/>
                </a:solidFill>
                <a:latin typeface="Verdana"/>
                <a:cs typeface="Verdana"/>
              </a:rPr>
              <a:t> </a:t>
            </a:r>
            <a:r>
              <a:rPr sz="1200" spc="-5">
                <a:solidFill>
                  <a:srgbClr val="3A3838"/>
                </a:solidFill>
                <a:latin typeface="Verdana"/>
                <a:cs typeface="Verdana"/>
              </a:rPr>
              <a:t>from</a:t>
            </a:r>
            <a:r>
              <a:rPr sz="1200" spc="-20">
                <a:solidFill>
                  <a:srgbClr val="3A3838"/>
                </a:solidFill>
                <a:latin typeface="Verdana"/>
                <a:cs typeface="Verdana"/>
              </a:rPr>
              <a:t> </a:t>
            </a:r>
            <a:r>
              <a:rPr sz="1200" spc="-35">
                <a:solidFill>
                  <a:srgbClr val="3A3838"/>
                </a:solidFill>
                <a:latin typeface="Verdana"/>
                <a:cs typeface="Verdana"/>
              </a:rPr>
              <a:t>Teck</a:t>
            </a:r>
            <a:r>
              <a:rPr sz="1200" spc="-10">
                <a:solidFill>
                  <a:srgbClr val="3A3838"/>
                </a:solidFill>
                <a:latin typeface="Verdana"/>
                <a:cs typeface="Verdana"/>
              </a:rPr>
              <a:t> </a:t>
            </a:r>
            <a:r>
              <a:rPr sz="1200" spc="-5">
                <a:solidFill>
                  <a:srgbClr val="3A3838"/>
                </a:solidFill>
                <a:latin typeface="Verdana"/>
                <a:cs typeface="Verdana"/>
              </a:rPr>
              <a:t>San</a:t>
            </a:r>
            <a:r>
              <a:rPr sz="1200" spc="5">
                <a:solidFill>
                  <a:srgbClr val="3A3838"/>
                </a:solidFill>
                <a:latin typeface="Verdana"/>
                <a:cs typeface="Verdana"/>
              </a:rPr>
              <a:t> </a:t>
            </a:r>
            <a:r>
              <a:rPr sz="1200" spc="-5">
                <a:solidFill>
                  <a:srgbClr val="3A3838"/>
                </a:solidFill>
                <a:latin typeface="Verdana"/>
                <a:cs typeface="Verdana"/>
              </a:rPr>
              <a:t>Nicolas VMS</a:t>
            </a:r>
            <a:r>
              <a:rPr sz="1200" spc="10">
                <a:solidFill>
                  <a:srgbClr val="3A3838"/>
                </a:solidFill>
                <a:latin typeface="Verdana"/>
                <a:cs typeface="Verdana"/>
              </a:rPr>
              <a:t> </a:t>
            </a:r>
            <a:r>
              <a:rPr sz="1200" spc="-5">
                <a:solidFill>
                  <a:srgbClr val="3A3838"/>
                </a:solidFill>
                <a:latin typeface="Verdana"/>
                <a:cs typeface="Verdana"/>
              </a:rPr>
              <a:t>deposit</a:t>
            </a:r>
            <a:endParaRPr sz="1200">
              <a:latin typeface="Verdana"/>
              <a:cs typeface="Verdana"/>
            </a:endParaRPr>
          </a:p>
          <a:p>
            <a:pPr marL="12700" marR="8255">
              <a:lnSpc>
                <a:spcPct val="100000"/>
              </a:lnSpc>
            </a:pPr>
            <a:r>
              <a:rPr sz="1200" spc="-5">
                <a:solidFill>
                  <a:srgbClr val="3A3838"/>
                </a:solidFill>
                <a:latin typeface="Verdana"/>
                <a:cs typeface="Verdana"/>
              </a:rPr>
              <a:t>Sample</a:t>
            </a:r>
            <a:r>
              <a:rPr lang="en-GB" sz="1200" spc="-5">
                <a:solidFill>
                  <a:srgbClr val="3A3838"/>
                </a:solidFill>
                <a:latin typeface="Verdana"/>
                <a:cs typeface="Verdana"/>
              </a:rPr>
              <a:t> results </a:t>
            </a:r>
            <a:r>
              <a:rPr sz="1200" b="1">
                <a:solidFill>
                  <a:srgbClr val="3A3838"/>
                </a:solidFill>
                <a:latin typeface="Verdana"/>
                <a:cs typeface="Verdana"/>
              </a:rPr>
              <a:t>3.34% Cu </a:t>
            </a:r>
            <a:r>
              <a:rPr sz="1200" b="1" spc="-409">
                <a:solidFill>
                  <a:srgbClr val="3A3838"/>
                </a:solidFill>
                <a:latin typeface="Verdana"/>
                <a:cs typeface="Verdana"/>
              </a:rPr>
              <a:t> </a:t>
            </a:r>
            <a:r>
              <a:rPr sz="1200" spc="-5">
                <a:solidFill>
                  <a:srgbClr val="3A3838"/>
                </a:solidFill>
                <a:latin typeface="Verdana"/>
                <a:cs typeface="Verdana"/>
              </a:rPr>
              <a:t>and</a:t>
            </a:r>
            <a:r>
              <a:rPr sz="1200" spc="10">
                <a:solidFill>
                  <a:srgbClr val="3A3838"/>
                </a:solidFill>
                <a:latin typeface="Verdana"/>
                <a:cs typeface="Verdana"/>
              </a:rPr>
              <a:t> </a:t>
            </a:r>
            <a:r>
              <a:rPr sz="1200" b="1">
                <a:solidFill>
                  <a:srgbClr val="3A3838"/>
                </a:solidFill>
                <a:latin typeface="Verdana"/>
                <a:cs typeface="Verdana"/>
              </a:rPr>
              <a:t>2.68</a:t>
            </a:r>
            <a:r>
              <a:rPr sz="1200" b="1" spc="-15">
                <a:solidFill>
                  <a:srgbClr val="3A3838"/>
                </a:solidFill>
                <a:latin typeface="Verdana"/>
                <a:cs typeface="Verdana"/>
              </a:rPr>
              <a:t> </a:t>
            </a:r>
            <a:r>
              <a:rPr sz="1200" b="1" spc="-5">
                <a:solidFill>
                  <a:srgbClr val="3A3838"/>
                </a:solidFill>
                <a:latin typeface="Verdana"/>
                <a:cs typeface="Verdana"/>
              </a:rPr>
              <a:t>g/t</a:t>
            </a:r>
            <a:r>
              <a:rPr sz="1200" b="1" spc="20">
                <a:solidFill>
                  <a:srgbClr val="3A3838"/>
                </a:solidFill>
                <a:latin typeface="Verdana"/>
                <a:cs typeface="Verdana"/>
              </a:rPr>
              <a:t> </a:t>
            </a:r>
            <a:r>
              <a:rPr sz="1200" b="1" spc="-5">
                <a:solidFill>
                  <a:srgbClr val="3A3838"/>
                </a:solidFill>
                <a:latin typeface="Verdana"/>
                <a:cs typeface="Verdana"/>
              </a:rPr>
              <a:t>Au</a:t>
            </a:r>
            <a:endParaRPr sz="1200" b="1">
              <a:latin typeface="Verdana"/>
              <a:cs typeface="Verdana"/>
            </a:endParaRPr>
          </a:p>
          <a:p>
            <a:pPr marL="12700" marR="156845">
              <a:lnSpc>
                <a:spcPct val="100000"/>
              </a:lnSpc>
            </a:pPr>
            <a:r>
              <a:rPr lang="en-US" sz="1200">
                <a:solidFill>
                  <a:srgbClr val="3A3838"/>
                </a:solidFill>
                <a:latin typeface="Verdana"/>
                <a:cs typeface="Verdana"/>
              </a:rPr>
              <a:t>Alien drill program being finalized </a:t>
            </a:r>
            <a:endParaRPr sz="1200">
              <a:latin typeface="Verdana"/>
              <a:cs typeface="Verdana"/>
            </a:endParaRPr>
          </a:p>
        </p:txBody>
      </p:sp>
      <p:sp>
        <p:nvSpPr>
          <p:cNvPr id="8" name="object 8"/>
          <p:cNvSpPr txBox="1"/>
          <p:nvPr/>
        </p:nvSpPr>
        <p:spPr>
          <a:xfrm>
            <a:off x="6895913" y="4585862"/>
            <a:ext cx="2362200" cy="1305486"/>
          </a:xfrm>
          <a:prstGeom prst="rect">
            <a:avLst/>
          </a:prstGeom>
        </p:spPr>
        <p:txBody>
          <a:bodyPr vert="horz" wrap="square" lIns="0" tIns="12700" rIns="0" bIns="0" rtlCol="0">
            <a:spAutoFit/>
          </a:bodyPr>
          <a:lstStyle/>
          <a:p>
            <a:pPr marL="12700">
              <a:lnSpc>
                <a:spcPct val="100000"/>
              </a:lnSpc>
              <a:spcBef>
                <a:spcPts val="100"/>
              </a:spcBef>
            </a:pPr>
            <a:r>
              <a:rPr sz="1200" b="1" spc="-5">
                <a:solidFill>
                  <a:srgbClr val="3A3838"/>
                </a:solidFill>
                <a:latin typeface="Verdana"/>
                <a:cs typeface="Verdana"/>
              </a:rPr>
              <a:t>San</a:t>
            </a:r>
            <a:r>
              <a:rPr sz="1200" b="1" spc="-15">
                <a:solidFill>
                  <a:srgbClr val="3A3838"/>
                </a:solidFill>
                <a:latin typeface="Verdana"/>
                <a:cs typeface="Verdana"/>
              </a:rPr>
              <a:t> </a:t>
            </a:r>
            <a:r>
              <a:rPr sz="1200" b="1" spc="-5">
                <a:solidFill>
                  <a:srgbClr val="3A3838"/>
                </a:solidFill>
                <a:latin typeface="Verdana"/>
                <a:cs typeface="Verdana"/>
              </a:rPr>
              <a:t>Celso (100%)</a:t>
            </a:r>
            <a:r>
              <a:rPr sz="1200" b="1" spc="-20">
                <a:solidFill>
                  <a:srgbClr val="3A3838"/>
                </a:solidFill>
                <a:latin typeface="Verdana"/>
                <a:cs typeface="Verdana"/>
              </a:rPr>
              <a:t> </a:t>
            </a:r>
            <a:r>
              <a:rPr lang="en-GB" sz="1200" b="1" spc="-20">
                <a:solidFill>
                  <a:srgbClr val="3A3838"/>
                </a:solidFill>
                <a:latin typeface="Verdana"/>
                <a:cs typeface="Verdana"/>
              </a:rPr>
              <a:t>-</a:t>
            </a:r>
            <a:r>
              <a:rPr sz="1200" b="1">
                <a:solidFill>
                  <a:srgbClr val="3A3838"/>
                </a:solidFill>
                <a:latin typeface="Verdana"/>
                <a:cs typeface="Verdana"/>
              </a:rPr>
              <a:t> </a:t>
            </a:r>
            <a:r>
              <a:rPr sz="1200" b="1" spc="-5">
                <a:solidFill>
                  <a:srgbClr val="3A3838"/>
                </a:solidFill>
                <a:latin typeface="Verdana"/>
                <a:cs typeface="Verdana"/>
              </a:rPr>
              <a:t>Silver</a:t>
            </a:r>
            <a:endParaRPr sz="1200">
              <a:latin typeface="Verdana"/>
              <a:cs typeface="Verdana"/>
            </a:endParaRPr>
          </a:p>
          <a:p>
            <a:pPr marL="12700" marR="5080">
              <a:lnSpc>
                <a:spcPct val="100000"/>
              </a:lnSpc>
            </a:pPr>
            <a:r>
              <a:rPr lang="en-GB" sz="1200" spc="-5">
                <a:solidFill>
                  <a:srgbClr val="3A3838"/>
                </a:solidFill>
                <a:latin typeface="Verdana"/>
                <a:cs typeface="Verdana"/>
              </a:rPr>
              <a:t>2 </a:t>
            </a:r>
            <a:r>
              <a:rPr sz="1200" spc="-5">
                <a:solidFill>
                  <a:srgbClr val="3A3838"/>
                </a:solidFill>
                <a:latin typeface="Verdana"/>
                <a:cs typeface="Verdana"/>
              </a:rPr>
              <a:t>historic</a:t>
            </a:r>
            <a:r>
              <a:rPr sz="1200" spc="5">
                <a:solidFill>
                  <a:srgbClr val="3A3838"/>
                </a:solidFill>
                <a:latin typeface="Verdana"/>
                <a:cs typeface="Verdana"/>
              </a:rPr>
              <a:t> </a:t>
            </a:r>
            <a:r>
              <a:rPr sz="1200" spc="-5">
                <a:solidFill>
                  <a:srgbClr val="3A3838"/>
                </a:solidFill>
                <a:latin typeface="Verdana"/>
                <a:cs typeface="Verdana"/>
              </a:rPr>
              <a:t>underground</a:t>
            </a:r>
            <a:r>
              <a:rPr sz="1200" spc="10">
                <a:solidFill>
                  <a:srgbClr val="3A3838"/>
                </a:solidFill>
                <a:latin typeface="Verdana"/>
                <a:cs typeface="Verdana"/>
              </a:rPr>
              <a:t> </a:t>
            </a:r>
            <a:r>
              <a:rPr lang="en-GB" sz="1200" spc="-10">
                <a:solidFill>
                  <a:srgbClr val="3A3838"/>
                </a:solidFill>
                <a:latin typeface="Verdana"/>
                <a:cs typeface="Verdana"/>
              </a:rPr>
              <a:t>silver</a:t>
            </a:r>
            <a:r>
              <a:rPr sz="1200">
                <a:solidFill>
                  <a:srgbClr val="3A3838"/>
                </a:solidFill>
                <a:latin typeface="Verdana"/>
                <a:cs typeface="Verdana"/>
              </a:rPr>
              <a:t> </a:t>
            </a:r>
            <a:r>
              <a:rPr sz="1200" spc="-5">
                <a:solidFill>
                  <a:srgbClr val="3A3838"/>
                </a:solidFill>
                <a:latin typeface="Verdana"/>
                <a:cs typeface="Verdana"/>
              </a:rPr>
              <a:t>mines</a:t>
            </a:r>
            <a:r>
              <a:rPr lang="en-GB" sz="1200" spc="-5">
                <a:solidFill>
                  <a:srgbClr val="3A3838"/>
                </a:solidFill>
                <a:latin typeface="Verdana"/>
                <a:cs typeface="Verdana"/>
              </a:rPr>
              <a:t>.</a:t>
            </a:r>
            <a:r>
              <a:rPr sz="1200" spc="-5">
                <a:solidFill>
                  <a:srgbClr val="3A3838"/>
                </a:solidFill>
                <a:latin typeface="Verdana"/>
                <a:cs typeface="Verdana"/>
              </a:rPr>
              <a:t> </a:t>
            </a:r>
            <a:endParaRPr lang="en-GB" sz="1200" spc="-5">
              <a:solidFill>
                <a:srgbClr val="3A3838"/>
              </a:solidFill>
              <a:latin typeface="Verdana"/>
              <a:cs typeface="Verdana"/>
            </a:endParaRPr>
          </a:p>
          <a:p>
            <a:pPr marL="12700" marR="5080">
              <a:lnSpc>
                <a:spcPct val="100000"/>
              </a:lnSpc>
            </a:pPr>
            <a:r>
              <a:rPr sz="1200" spc="-5">
                <a:solidFill>
                  <a:srgbClr val="3A3838"/>
                </a:solidFill>
                <a:latin typeface="Verdana"/>
                <a:cs typeface="Verdana"/>
              </a:rPr>
              <a:t>High</a:t>
            </a:r>
            <a:r>
              <a:rPr sz="1200" spc="10">
                <a:solidFill>
                  <a:srgbClr val="3A3838"/>
                </a:solidFill>
                <a:latin typeface="Verdana"/>
                <a:cs typeface="Verdana"/>
              </a:rPr>
              <a:t> </a:t>
            </a:r>
            <a:r>
              <a:rPr sz="1200" spc="-10">
                <a:solidFill>
                  <a:srgbClr val="3A3838"/>
                </a:solidFill>
                <a:latin typeface="Verdana"/>
                <a:cs typeface="Verdana"/>
              </a:rPr>
              <a:t>grades</a:t>
            </a:r>
            <a:r>
              <a:rPr sz="1200">
                <a:solidFill>
                  <a:srgbClr val="3A3838"/>
                </a:solidFill>
                <a:latin typeface="Verdana"/>
                <a:cs typeface="Verdana"/>
              </a:rPr>
              <a:t> </a:t>
            </a:r>
            <a:r>
              <a:rPr sz="1200" spc="-5">
                <a:solidFill>
                  <a:srgbClr val="3A3838"/>
                </a:solidFill>
                <a:latin typeface="Verdana"/>
                <a:cs typeface="Verdana"/>
              </a:rPr>
              <a:t>up</a:t>
            </a:r>
            <a:r>
              <a:rPr sz="1200">
                <a:solidFill>
                  <a:srgbClr val="3A3838"/>
                </a:solidFill>
                <a:latin typeface="Verdana"/>
                <a:cs typeface="Verdana"/>
              </a:rPr>
              <a:t> </a:t>
            </a:r>
            <a:r>
              <a:rPr sz="1200" spc="-5">
                <a:solidFill>
                  <a:srgbClr val="3A3838"/>
                </a:solidFill>
                <a:latin typeface="Verdana"/>
                <a:cs typeface="Verdana"/>
              </a:rPr>
              <a:t>to</a:t>
            </a:r>
            <a:r>
              <a:rPr sz="1200" spc="5">
                <a:solidFill>
                  <a:srgbClr val="3A3838"/>
                </a:solidFill>
                <a:latin typeface="Verdana"/>
                <a:cs typeface="Verdana"/>
              </a:rPr>
              <a:t> </a:t>
            </a:r>
            <a:r>
              <a:rPr sz="1200" b="1">
                <a:solidFill>
                  <a:srgbClr val="3A3838"/>
                </a:solidFill>
                <a:latin typeface="Verdana"/>
                <a:cs typeface="Verdana"/>
              </a:rPr>
              <a:t>1,389</a:t>
            </a:r>
            <a:r>
              <a:rPr sz="1200" b="1" spc="-15">
                <a:solidFill>
                  <a:srgbClr val="3A3838"/>
                </a:solidFill>
                <a:latin typeface="Verdana"/>
                <a:cs typeface="Verdana"/>
              </a:rPr>
              <a:t> </a:t>
            </a:r>
            <a:r>
              <a:rPr sz="1200" b="1" spc="-5">
                <a:solidFill>
                  <a:srgbClr val="3A3838"/>
                </a:solidFill>
                <a:latin typeface="Verdana"/>
                <a:cs typeface="Verdana"/>
              </a:rPr>
              <a:t>g/t</a:t>
            </a:r>
            <a:r>
              <a:rPr sz="1200" b="1" spc="10">
                <a:solidFill>
                  <a:srgbClr val="3A3838"/>
                </a:solidFill>
                <a:latin typeface="Verdana"/>
                <a:cs typeface="Verdana"/>
              </a:rPr>
              <a:t> </a:t>
            </a:r>
            <a:r>
              <a:rPr sz="1200" b="1" spc="-5">
                <a:solidFill>
                  <a:srgbClr val="3A3838"/>
                </a:solidFill>
                <a:latin typeface="Verdana"/>
                <a:cs typeface="Verdana"/>
              </a:rPr>
              <a:t>Ag</a:t>
            </a:r>
            <a:r>
              <a:rPr lang="en-GB" sz="1200" b="1" spc="-5">
                <a:solidFill>
                  <a:srgbClr val="3A3838"/>
                </a:solidFill>
                <a:latin typeface="Verdana"/>
                <a:cs typeface="Verdana"/>
              </a:rPr>
              <a:t>,</a:t>
            </a:r>
            <a:r>
              <a:rPr lang="en-GB" sz="1200" b="1" spc="15">
                <a:solidFill>
                  <a:srgbClr val="3A3838"/>
                </a:solidFill>
                <a:latin typeface="Verdana"/>
                <a:cs typeface="Verdana"/>
              </a:rPr>
              <a:t> </a:t>
            </a:r>
            <a:r>
              <a:rPr sz="1200" spc="-10">
                <a:solidFill>
                  <a:srgbClr val="3A3838"/>
                </a:solidFill>
                <a:latin typeface="Verdana"/>
                <a:cs typeface="Verdana"/>
              </a:rPr>
              <a:t>average</a:t>
            </a:r>
            <a:r>
              <a:rPr sz="1200" spc="10">
                <a:solidFill>
                  <a:srgbClr val="3A3838"/>
                </a:solidFill>
                <a:latin typeface="Verdana"/>
                <a:cs typeface="Verdana"/>
              </a:rPr>
              <a:t> </a:t>
            </a:r>
            <a:r>
              <a:rPr sz="1200">
                <a:solidFill>
                  <a:srgbClr val="3A3838"/>
                </a:solidFill>
                <a:latin typeface="Verdana"/>
                <a:cs typeface="Verdana"/>
              </a:rPr>
              <a:t>of</a:t>
            </a:r>
            <a:r>
              <a:rPr sz="1200" spc="-5">
                <a:solidFill>
                  <a:srgbClr val="3A3838"/>
                </a:solidFill>
                <a:latin typeface="Verdana"/>
                <a:cs typeface="Verdana"/>
              </a:rPr>
              <a:t> </a:t>
            </a:r>
            <a:r>
              <a:rPr sz="1200" b="1">
                <a:solidFill>
                  <a:srgbClr val="3A3838"/>
                </a:solidFill>
                <a:latin typeface="Verdana"/>
                <a:cs typeface="Verdana"/>
              </a:rPr>
              <a:t>441</a:t>
            </a:r>
            <a:r>
              <a:rPr sz="1200" b="1" spc="-15">
                <a:solidFill>
                  <a:srgbClr val="3A3838"/>
                </a:solidFill>
                <a:latin typeface="Verdana"/>
                <a:cs typeface="Verdana"/>
              </a:rPr>
              <a:t> </a:t>
            </a:r>
            <a:r>
              <a:rPr sz="1200" b="1" spc="-5">
                <a:solidFill>
                  <a:srgbClr val="3A3838"/>
                </a:solidFill>
                <a:latin typeface="Verdana"/>
                <a:cs typeface="Verdana"/>
              </a:rPr>
              <a:t>g/t</a:t>
            </a:r>
            <a:r>
              <a:rPr sz="1200" b="1" spc="25">
                <a:solidFill>
                  <a:srgbClr val="3A3838"/>
                </a:solidFill>
                <a:latin typeface="Verdana"/>
                <a:cs typeface="Verdana"/>
              </a:rPr>
              <a:t> </a:t>
            </a:r>
            <a:r>
              <a:rPr sz="1200" b="1" spc="-5">
                <a:solidFill>
                  <a:srgbClr val="3A3838"/>
                </a:solidFill>
                <a:latin typeface="Verdana"/>
                <a:cs typeface="Verdana"/>
              </a:rPr>
              <a:t>Ag</a:t>
            </a:r>
            <a:r>
              <a:rPr lang="en-GB" sz="1200" b="1" spc="-5">
                <a:solidFill>
                  <a:srgbClr val="3A3838"/>
                </a:solidFill>
                <a:latin typeface="Verdana"/>
                <a:cs typeface="Verdana"/>
              </a:rPr>
              <a:t>.</a:t>
            </a:r>
            <a:endParaRPr sz="1200" b="1">
              <a:latin typeface="Verdana"/>
              <a:cs typeface="Verdana"/>
            </a:endParaRPr>
          </a:p>
          <a:p>
            <a:pPr marL="12700" marR="649605">
              <a:lnSpc>
                <a:spcPct val="100000"/>
              </a:lnSpc>
            </a:pPr>
            <a:r>
              <a:rPr sz="1200" spc="-5">
                <a:solidFill>
                  <a:srgbClr val="3A3838"/>
                </a:solidFill>
                <a:latin typeface="Verdana"/>
                <a:cs typeface="Verdana"/>
              </a:rPr>
              <a:t>Maiden</a:t>
            </a:r>
            <a:r>
              <a:rPr sz="1200" spc="10">
                <a:solidFill>
                  <a:srgbClr val="3A3838"/>
                </a:solidFill>
                <a:latin typeface="Verdana"/>
                <a:cs typeface="Verdana"/>
              </a:rPr>
              <a:t> </a:t>
            </a:r>
            <a:r>
              <a:rPr sz="1200" spc="-10">
                <a:solidFill>
                  <a:srgbClr val="3A3838"/>
                </a:solidFill>
                <a:latin typeface="Verdana"/>
                <a:cs typeface="Verdana"/>
              </a:rPr>
              <a:t>Drilling</a:t>
            </a:r>
            <a:r>
              <a:rPr lang="en-GB" sz="1200" spc="-10">
                <a:solidFill>
                  <a:srgbClr val="3A3838"/>
                </a:solidFill>
                <a:latin typeface="Verdana"/>
                <a:cs typeface="Verdana"/>
              </a:rPr>
              <a:t> </a:t>
            </a:r>
            <a:r>
              <a:rPr sz="1200" spc="-10">
                <a:solidFill>
                  <a:srgbClr val="3A3838"/>
                </a:solidFill>
                <a:latin typeface="Verdana"/>
                <a:cs typeface="Verdana"/>
              </a:rPr>
              <a:t>program</a:t>
            </a:r>
            <a:r>
              <a:rPr sz="1200" spc="5">
                <a:solidFill>
                  <a:srgbClr val="3A3838"/>
                </a:solidFill>
                <a:latin typeface="Verdana"/>
                <a:cs typeface="Verdana"/>
              </a:rPr>
              <a:t> </a:t>
            </a:r>
            <a:r>
              <a:rPr lang="en-GB" sz="1200" spc="-10">
                <a:solidFill>
                  <a:srgbClr val="3A3838"/>
                </a:solidFill>
                <a:latin typeface="Verdana"/>
                <a:cs typeface="Verdana"/>
              </a:rPr>
              <a:t>due 2021</a:t>
            </a:r>
            <a:endParaRPr sz="1200">
              <a:latin typeface="Verdana"/>
              <a:cs typeface="Verdana"/>
            </a:endParaRPr>
          </a:p>
        </p:txBody>
      </p:sp>
      <p:sp>
        <p:nvSpPr>
          <p:cNvPr id="9" name="object 9"/>
          <p:cNvSpPr txBox="1"/>
          <p:nvPr/>
        </p:nvSpPr>
        <p:spPr>
          <a:xfrm>
            <a:off x="1793664" y="1755087"/>
            <a:ext cx="413384" cy="430887"/>
          </a:xfrm>
          <a:prstGeom prst="rect">
            <a:avLst/>
          </a:prstGeom>
          <a:solidFill>
            <a:srgbClr val="A6A6A6"/>
          </a:solidFill>
        </p:spPr>
        <p:txBody>
          <a:bodyPr vert="horz" wrap="square" lIns="0" tIns="76200" rIns="0" bIns="0" rtlCol="0">
            <a:spAutoFit/>
          </a:bodyPr>
          <a:lstStyle/>
          <a:p>
            <a:pPr marL="56515">
              <a:lnSpc>
                <a:spcPct val="100000"/>
              </a:lnSpc>
              <a:spcBef>
                <a:spcPts val="600"/>
              </a:spcBef>
            </a:pPr>
            <a:r>
              <a:rPr sz="1600" b="1" spc="-10">
                <a:solidFill>
                  <a:srgbClr val="FFFFFF"/>
                </a:solidFill>
                <a:latin typeface="Verdana"/>
                <a:cs typeface="Verdana"/>
              </a:rPr>
              <a:t>Ag</a:t>
            </a:r>
            <a:endParaRPr lang="en-GB" sz="1600" b="1" spc="-10">
              <a:solidFill>
                <a:srgbClr val="FFFFFF"/>
              </a:solidFill>
              <a:latin typeface="Verdana"/>
              <a:cs typeface="Verdana"/>
            </a:endParaRPr>
          </a:p>
          <a:p>
            <a:pPr marL="56515">
              <a:lnSpc>
                <a:spcPct val="100000"/>
              </a:lnSpc>
              <a:spcBef>
                <a:spcPts val="600"/>
              </a:spcBef>
            </a:pPr>
            <a:endParaRPr sz="200">
              <a:latin typeface="Verdana"/>
              <a:cs typeface="Verdana"/>
            </a:endParaRPr>
          </a:p>
        </p:txBody>
      </p:sp>
      <p:sp>
        <p:nvSpPr>
          <p:cNvPr id="10" name="object 10"/>
          <p:cNvSpPr txBox="1"/>
          <p:nvPr/>
        </p:nvSpPr>
        <p:spPr>
          <a:xfrm>
            <a:off x="361208" y="1755087"/>
            <a:ext cx="276999" cy="1535968"/>
          </a:xfrm>
          <a:prstGeom prst="rect">
            <a:avLst/>
          </a:prstGeom>
        </p:spPr>
        <p:txBody>
          <a:bodyPr vert="vert270" wrap="square" lIns="0" tIns="13970" rIns="0" bIns="0" rtlCol="0">
            <a:spAutoFit/>
          </a:bodyPr>
          <a:lstStyle/>
          <a:p>
            <a:pPr marL="12700">
              <a:lnSpc>
                <a:spcPct val="100000"/>
              </a:lnSpc>
              <a:spcBef>
                <a:spcPts val="110"/>
              </a:spcBef>
            </a:pPr>
            <a:r>
              <a:rPr sz="1800" b="1" spc="-5">
                <a:solidFill>
                  <a:srgbClr val="9B4413"/>
                </a:solidFill>
                <a:latin typeface="Verdana"/>
                <a:cs typeface="Verdana"/>
              </a:rPr>
              <a:t>AUSTRALIA</a:t>
            </a:r>
            <a:endParaRPr sz="1800">
              <a:latin typeface="Verdana"/>
              <a:cs typeface="Verdana"/>
            </a:endParaRPr>
          </a:p>
        </p:txBody>
      </p:sp>
      <p:sp>
        <p:nvSpPr>
          <p:cNvPr id="11" name="object 11"/>
          <p:cNvSpPr txBox="1"/>
          <p:nvPr/>
        </p:nvSpPr>
        <p:spPr>
          <a:xfrm>
            <a:off x="361208" y="4510880"/>
            <a:ext cx="276999" cy="1059180"/>
          </a:xfrm>
          <a:prstGeom prst="rect">
            <a:avLst/>
          </a:prstGeom>
        </p:spPr>
        <p:txBody>
          <a:bodyPr vert="vert270" wrap="square" lIns="0" tIns="13970" rIns="0" bIns="0" rtlCol="0">
            <a:spAutoFit/>
          </a:bodyPr>
          <a:lstStyle/>
          <a:p>
            <a:pPr marL="12700">
              <a:lnSpc>
                <a:spcPct val="100000"/>
              </a:lnSpc>
              <a:spcBef>
                <a:spcPts val="110"/>
              </a:spcBef>
            </a:pPr>
            <a:r>
              <a:rPr sz="1800" b="1" spc="-5">
                <a:solidFill>
                  <a:srgbClr val="9B4413"/>
                </a:solidFill>
                <a:latin typeface="Verdana"/>
                <a:cs typeface="Verdana"/>
              </a:rPr>
              <a:t>M</a:t>
            </a:r>
            <a:r>
              <a:rPr sz="1800" b="1" spc="-10">
                <a:solidFill>
                  <a:srgbClr val="9B4413"/>
                </a:solidFill>
                <a:latin typeface="Verdana"/>
                <a:cs typeface="Verdana"/>
              </a:rPr>
              <a:t>E</a:t>
            </a:r>
            <a:r>
              <a:rPr sz="1800" b="1" spc="5">
                <a:solidFill>
                  <a:srgbClr val="9B4413"/>
                </a:solidFill>
                <a:latin typeface="Verdana"/>
                <a:cs typeface="Verdana"/>
              </a:rPr>
              <a:t>X</a:t>
            </a:r>
            <a:r>
              <a:rPr sz="1800" b="1">
                <a:solidFill>
                  <a:srgbClr val="9B4413"/>
                </a:solidFill>
                <a:latin typeface="Verdana"/>
                <a:cs typeface="Verdana"/>
              </a:rPr>
              <a:t>I</a:t>
            </a:r>
            <a:r>
              <a:rPr sz="1800" b="1" spc="5">
                <a:solidFill>
                  <a:srgbClr val="9B4413"/>
                </a:solidFill>
                <a:latin typeface="Verdana"/>
                <a:cs typeface="Verdana"/>
              </a:rPr>
              <a:t>CO</a:t>
            </a:r>
            <a:endParaRPr sz="1800">
              <a:latin typeface="Verdana"/>
              <a:cs typeface="Verdana"/>
            </a:endParaRPr>
          </a:p>
        </p:txBody>
      </p:sp>
      <p:sp>
        <p:nvSpPr>
          <p:cNvPr id="12" name="object 12"/>
          <p:cNvSpPr txBox="1"/>
          <p:nvPr/>
        </p:nvSpPr>
        <p:spPr>
          <a:xfrm>
            <a:off x="1832122" y="4048766"/>
            <a:ext cx="414655" cy="425450"/>
          </a:xfrm>
          <a:prstGeom prst="rect">
            <a:avLst/>
          </a:prstGeom>
          <a:solidFill>
            <a:srgbClr val="A6A6A6"/>
          </a:solidFill>
        </p:spPr>
        <p:txBody>
          <a:bodyPr vert="horz" wrap="square" lIns="0" tIns="75565" rIns="0" bIns="0" rtlCol="0">
            <a:spAutoFit/>
          </a:bodyPr>
          <a:lstStyle/>
          <a:p>
            <a:pPr marL="57150">
              <a:lnSpc>
                <a:spcPct val="100000"/>
              </a:lnSpc>
              <a:spcBef>
                <a:spcPts val="595"/>
              </a:spcBef>
            </a:pPr>
            <a:r>
              <a:rPr sz="1600" b="1" spc="-10">
                <a:solidFill>
                  <a:srgbClr val="FFFFFF"/>
                </a:solidFill>
                <a:latin typeface="Verdana"/>
                <a:cs typeface="Verdana"/>
              </a:rPr>
              <a:t>Ag</a:t>
            </a:r>
            <a:endParaRPr sz="1600">
              <a:latin typeface="Verdana"/>
              <a:cs typeface="Verdana"/>
            </a:endParaRPr>
          </a:p>
        </p:txBody>
      </p:sp>
      <p:sp>
        <p:nvSpPr>
          <p:cNvPr id="13" name="object 13"/>
          <p:cNvSpPr txBox="1"/>
          <p:nvPr/>
        </p:nvSpPr>
        <p:spPr>
          <a:xfrm>
            <a:off x="7815818" y="3971102"/>
            <a:ext cx="413384" cy="425450"/>
          </a:xfrm>
          <a:prstGeom prst="rect">
            <a:avLst/>
          </a:prstGeom>
          <a:solidFill>
            <a:srgbClr val="A6A6A6"/>
          </a:solidFill>
        </p:spPr>
        <p:txBody>
          <a:bodyPr vert="horz" wrap="square" lIns="0" tIns="76200" rIns="0" bIns="0" rtlCol="0">
            <a:spAutoFit/>
          </a:bodyPr>
          <a:lstStyle/>
          <a:p>
            <a:pPr marL="56515">
              <a:lnSpc>
                <a:spcPct val="100000"/>
              </a:lnSpc>
              <a:spcBef>
                <a:spcPts val="600"/>
              </a:spcBef>
            </a:pPr>
            <a:r>
              <a:rPr sz="1600" b="1" spc="-10">
                <a:solidFill>
                  <a:srgbClr val="FFFFFF"/>
                </a:solidFill>
                <a:latin typeface="Verdana"/>
                <a:cs typeface="Verdana"/>
              </a:rPr>
              <a:t>Ag</a:t>
            </a:r>
            <a:endParaRPr sz="1600">
              <a:latin typeface="Verdana"/>
              <a:cs typeface="Verdana"/>
            </a:endParaRPr>
          </a:p>
        </p:txBody>
      </p:sp>
      <p:sp>
        <p:nvSpPr>
          <p:cNvPr id="14" name="object 14"/>
          <p:cNvSpPr txBox="1"/>
          <p:nvPr/>
        </p:nvSpPr>
        <p:spPr>
          <a:xfrm>
            <a:off x="4496416" y="4114800"/>
            <a:ext cx="413384" cy="425450"/>
          </a:xfrm>
          <a:prstGeom prst="rect">
            <a:avLst/>
          </a:prstGeom>
          <a:solidFill>
            <a:srgbClr val="C7BA87"/>
          </a:solidFill>
        </p:spPr>
        <p:txBody>
          <a:bodyPr vert="horz" wrap="square" lIns="0" tIns="76200" rIns="0" bIns="0" rtlCol="0">
            <a:spAutoFit/>
          </a:bodyPr>
          <a:lstStyle/>
          <a:p>
            <a:pPr marL="56515">
              <a:lnSpc>
                <a:spcPct val="100000"/>
              </a:lnSpc>
              <a:spcBef>
                <a:spcPts val="600"/>
              </a:spcBef>
            </a:pPr>
            <a:r>
              <a:rPr sz="1600" b="1" spc="-10">
                <a:solidFill>
                  <a:srgbClr val="FFFFFF"/>
                </a:solidFill>
                <a:latin typeface="Verdana"/>
                <a:cs typeface="Verdana"/>
              </a:rPr>
              <a:t>Au</a:t>
            </a:r>
            <a:endParaRPr sz="1600">
              <a:latin typeface="Verdana"/>
              <a:cs typeface="Verdana"/>
            </a:endParaRPr>
          </a:p>
        </p:txBody>
      </p:sp>
      <p:sp>
        <p:nvSpPr>
          <p:cNvPr id="15" name="object 15"/>
          <p:cNvSpPr txBox="1"/>
          <p:nvPr/>
        </p:nvSpPr>
        <p:spPr>
          <a:xfrm>
            <a:off x="3862647" y="4114117"/>
            <a:ext cx="413384" cy="425450"/>
          </a:xfrm>
          <a:prstGeom prst="rect">
            <a:avLst/>
          </a:prstGeom>
          <a:solidFill>
            <a:srgbClr val="B36B03"/>
          </a:solidFill>
        </p:spPr>
        <p:txBody>
          <a:bodyPr vert="horz" wrap="square" lIns="0" tIns="76200" rIns="0" bIns="0" rtlCol="0">
            <a:spAutoFit/>
          </a:bodyPr>
          <a:lstStyle/>
          <a:p>
            <a:pPr marL="56515">
              <a:lnSpc>
                <a:spcPct val="100000"/>
              </a:lnSpc>
              <a:spcBef>
                <a:spcPts val="600"/>
              </a:spcBef>
            </a:pPr>
            <a:r>
              <a:rPr sz="1600" b="1" spc="-10">
                <a:solidFill>
                  <a:srgbClr val="FFFFFF"/>
                </a:solidFill>
                <a:latin typeface="Verdana"/>
                <a:cs typeface="Verdana"/>
              </a:rPr>
              <a:t>Cu</a:t>
            </a:r>
            <a:endParaRPr sz="1600">
              <a:latin typeface="Verdana"/>
              <a:cs typeface="Verdana"/>
            </a:endParaRPr>
          </a:p>
        </p:txBody>
      </p:sp>
      <p:sp>
        <p:nvSpPr>
          <p:cNvPr id="16" name="object 16"/>
          <p:cNvSpPr txBox="1"/>
          <p:nvPr/>
        </p:nvSpPr>
        <p:spPr>
          <a:xfrm>
            <a:off x="7800476" y="1783909"/>
            <a:ext cx="413384" cy="425450"/>
          </a:xfrm>
          <a:prstGeom prst="rect">
            <a:avLst/>
          </a:prstGeom>
          <a:solidFill>
            <a:srgbClr val="3A3838"/>
          </a:solidFill>
        </p:spPr>
        <p:txBody>
          <a:bodyPr vert="horz" wrap="square" lIns="0" tIns="76200" rIns="0" bIns="0" rtlCol="0">
            <a:spAutoFit/>
          </a:bodyPr>
          <a:lstStyle/>
          <a:p>
            <a:pPr marL="55880">
              <a:lnSpc>
                <a:spcPct val="100000"/>
              </a:lnSpc>
              <a:spcBef>
                <a:spcPts val="600"/>
              </a:spcBef>
            </a:pPr>
            <a:r>
              <a:rPr sz="1600" b="1">
                <a:solidFill>
                  <a:srgbClr val="FFFFFF"/>
                </a:solidFill>
                <a:latin typeface="Verdana"/>
                <a:cs typeface="Verdana"/>
              </a:rPr>
              <a:t>Fe</a:t>
            </a:r>
            <a:endParaRPr sz="1600">
              <a:latin typeface="Verdana"/>
              <a:cs typeface="Verdana"/>
            </a:endParaRPr>
          </a:p>
        </p:txBody>
      </p:sp>
      <p:sp>
        <p:nvSpPr>
          <p:cNvPr id="17" name="object 17"/>
          <p:cNvSpPr/>
          <p:nvPr/>
        </p:nvSpPr>
        <p:spPr>
          <a:xfrm flipV="1">
            <a:off x="853551" y="3762660"/>
            <a:ext cx="8544306" cy="45719"/>
          </a:xfrm>
          <a:custGeom>
            <a:avLst/>
            <a:gdLst/>
            <a:ahLst/>
            <a:cxnLst/>
            <a:rect l="l" t="t" r="r" b="b"/>
            <a:pathLst>
              <a:path w="10662285">
                <a:moveTo>
                  <a:pt x="0" y="0"/>
                </a:moveTo>
                <a:lnTo>
                  <a:pt x="10661713" y="0"/>
                </a:lnTo>
              </a:path>
            </a:pathLst>
          </a:custGeom>
          <a:ln w="19050">
            <a:solidFill>
              <a:srgbClr val="C7BA87"/>
            </a:solidFill>
          </a:ln>
        </p:spPr>
        <p:txBody>
          <a:bodyPr wrap="square" lIns="0" tIns="0" rIns="0" bIns="0" rtlCol="0"/>
          <a:lstStyle/>
          <a:p>
            <a:endParaRPr/>
          </a:p>
        </p:txBody>
      </p:sp>
      <p:sp>
        <p:nvSpPr>
          <p:cNvPr id="18" name="object 18"/>
          <p:cNvSpPr txBox="1"/>
          <p:nvPr/>
        </p:nvSpPr>
        <p:spPr>
          <a:xfrm>
            <a:off x="4496416" y="1755087"/>
            <a:ext cx="413384" cy="425450"/>
          </a:xfrm>
          <a:prstGeom prst="rect">
            <a:avLst/>
          </a:prstGeom>
          <a:solidFill>
            <a:srgbClr val="B36B03"/>
          </a:solidFill>
        </p:spPr>
        <p:txBody>
          <a:bodyPr vert="horz" wrap="square" lIns="0" tIns="76200" rIns="0" bIns="0" rtlCol="0">
            <a:spAutoFit/>
          </a:bodyPr>
          <a:lstStyle/>
          <a:p>
            <a:pPr marL="56515">
              <a:lnSpc>
                <a:spcPct val="100000"/>
              </a:lnSpc>
              <a:spcBef>
                <a:spcPts val="600"/>
              </a:spcBef>
            </a:pPr>
            <a:r>
              <a:rPr sz="1600" b="1" spc="-10">
                <a:solidFill>
                  <a:srgbClr val="FFFFFF"/>
                </a:solidFill>
                <a:latin typeface="Verdana"/>
                <a:cs typeface="Verdana"/>
              </a:rPr>
              <a:t>Cu</a:t>
            </a:r>
            <a:endParaRPr sz="1600">
              <a:latin typeface="Verdana"/>
              <a:cs typeface="Verdana"/>
            </a:endParaRPr>
          </a:p>
        </p:txBody>
      </p:sp>
      <p:sp>
        <p:nvSpPr>
          <p:cNvPr id="19" name="object 19"/>
          <p:cNvSpPr txBox="1"/>
          <p:nvPr/>
        </p:nvSpPr>
        <p:spPr>
          <a:xfrm>
            <a:off x="3860356" y="1755087"/>
            <a:ext cx="413384" cy="425450"/>
          </a:xfrm>
          <a:prstGeom prst="rect">
            <a:avLst/>
          </a:prstGeom>
          <a:solidFill>
            <a:srgbClr val="333E50"/>
          </a:solidFill>
        </p:spPr>
        <p:txBody>
          <a:bodyPr vert="horz" wrap="square" lIns="0" tIns="76200" rIns="0" bIns="0" rtlCol="0">
            <a:spAutoFit/>
          </a:bodyPr>
          <a:lstStyle/>
          <a:p>
            <a:pPr marL="82550">
              <a:lnSpc>
                <a:spcPct val="100000"/>
              </a:lnSpc>
              <a:spcBef>
                <a:spcPts val="600"/>
              </a:spcBef>
            </a:pPr>
            <a:r>
              <a:rPr sz="1600" b="1">
                <a:solidFill>
                  <a:srgbClr val="FFFFFF"/>
                </a:solidFill>
                <a:latin typeface="Verdana"/>
                <a:cs typeface="Verdana"/>
              </a:rPr>
              <a:t>Ni</a:t>
            </a:r>
            <a:endParaRPr sz="1600">
              <a:latin typeface="Verdana"/>
              <a:cs typeface="Verdana"/>
            </a:endParaRPr>
          </a:p>
        </p:txBody>
      </p:sp>
      <p:sp>
        <p:nvSpPr>
          <p:cNvPr id="20" name="object 20"/>
          <p:cNvSpPr txBox="1"/>
          <p:nvPr/>
        </p:nvSpPr>
        <p:spPr>
          <a:xfrm>
            <a:off x="5132476" y="1763812"/>
            <a:ext cx="413384" cy="425450"/>
          </a:xfrm>
          <a:prstGeom prst="rect">
            <a:avLst/>
          </a:prstGeom>
          <a:solidFill>
            <a:srgbClr val="8496AF"/>
          </a:solidFill>
        </p:spPr>
        <p:txBody>
          <a:bodyPr vert="horz" wrap="square" lIns="0" tIns="114300" rIns="0" bIns="0" rtlCol="0">
            <a:spAutoFit/>
          </a:bodyPr>
          <a:lstStyle/>
          <a:p>
            <a:pPr marL="43815">
              <a:lnSpc>
                <a:spcPct val="100000"/>
              </a:lnSpc>
              <a:spcBef>
                <a:spcPts val="900"/>
              </a:spcBef>
            </a:pPr>
            <a:r>
              <a:rPr sz="1200" b="1" spc="-5">
                <a:solidFill>
                  <a:srgbClr val="FFFFFF"/>
                </a:solidFill>
                <a:latin typeface="Verdana"/>
                <a:cs typeface="Verdana"/>
              </a:rPr>
              <a:t>PGE</a:t>
            </a:r>
            <a:endParaRPr sz="1200">
              <a:latin typeface="Verdana"/>
              <a:cs typeface="Verdana"/>
            </a:endParaRPr>
          </a:p>
        </p:txBody>
      </p:sp>
      <p:sp>
        <p:nvSpPr>
          <p:cNvPr id="22" name="object 10">
            <a:extLst>
              <a:ext uri="{FF2B5EF4-FFF2-40B4-BE49-F238E27FC236}">
                <a16:creationId xmlns:a16="http://schemas.microsoft.com/office/drawing/2014/main" id="{78A7EA5E-F6AF-4F71-B904-FE0C8756F767}"/>
              </a:ext>
            </a:extLst>
          </p:cNvPr>
          <p:cNvSpPr txBox="1"/>
          <p:nvPr/>
        </p:nvSpPr>
        <p:spPr>
          <a:xfrm rot="5400000">
            <a:off x="10529467" y="1919924"/>
            <a:ext cx="276999" cy="1726417"/>
          </a:xfrm>
          <a:prstGeom prst="rect">
            <a:avLst/>
          </a:prstGeom>
        </p:spPr>
        <p:txBody>
          <a:bodyPr vert="vert270" wrap="square" lIns="0" tIns="13970" rIns="0" bIns="0" rtlCol="0">
            <a:spAutoFit/>
          </a:bodyPr>
          <a:lstStyle/>
          <a:p>
            <a:pPr marL="12700">
              <a:lnSpc>
                <a:spcPct val="100000"/>
              </a:lnSpc>
              <a:spcBef>
                <a:spcPts val="110"/>
              </a:spcBef>
            </a:pPr>
            <a:r>
              <a:rPr lang="en-GB" b="1" spc="-5">
                <a:solidFill>
                  <a:srgbClr val="9B4413"/>
                </a:solidFill>
                <a:latin typeface="Verdana"/>
                <a:cs typeface="Verdana"/>
              </a:rPr>
              <a:t>GREENLAND</a:t>
            </a:r>
            <a:endParaRPr sz="1800">
              <a:latin typeface="Verdana"/>
              <a:cs typeface="Verdana"/>
            </a:endParaRPr>
          </a:p>
        </p:txBody>
      </p:sp>
      <p:sp>
        <p:nvSpPr>
          <p:cNvPr id="23" name="object 13">
            <a:extLst>
              <a:ext uri="{FF2B5EF4-FFF2-40B4-BE49-F238E27FC236}">
                <a16:creationId xmlns:a16="http://schemas.microsoft.com/office/drawing/2014/main" id="{BB0F222A-BD87-4A22-92CE-C94AC0871099}"/>
              </a:ext>
            </a:extLst>
          </p:cNvPr>
          <p:cNvSpPr txBox="1"/>
          <p:nvPr/>
        </p:nvSpPr>
        <p:spPr>
          <a:xfrm>
            <a:off x="10384836" y="3052100"/>
            <a:ext cx="413384" cy="425450"/>
          </a:xfrm>
          <a:prstGeom prst="rect">
            <a:avLst/>
          </a:prstGeom>
          <a:solidFill>
            <a:schemeClr val="tx1">
              <a:lumMod val="50000"/>
              <a:lumOff val="50000"/>
            </a:schemeClr>
          </a:solidFill>
        </p:spPr>
        <p:txBody>
          <a:bodyPr vert="horz" wrap="square" lIns="0" tIns="76200" rIns="0" bIns="0" rtlCol="0">
            <a:noAutofit/>
          </a:bodyPr>
          <a:lstStyle/>
          <a:p>
            <a:pPr marL="56515">
              <a:lnSpc>
                <a:spcPct val="100000"/>
              </a:lnSpc>
              <a:spcBef>
                <a:spcPts val="600"/>
              </a:spcBef>
            </a:pPr>
            <a:r>
              <a:rPr lang="en-GB" sz="1600" b="1" spc="-10">
                <a:solidFill>
                  <a:srgbClr val="FFFFFF"/>
                </a:solidFill>
                <a:latin typeface="Verdana"/>
                <a:cs typeface="Verdana"/>
              </a:rPr>
              <a:t>Zn</a:t>
            </a:r>
            <a:endParaRPr sz="1600">
              <a:latin typeface="Verdana"/>
              <a:cs typeface="Verdana"/>
            </a:endParaRPr>
          </a:p>
        </p:txBody>
      </p:sp>
      <p:sp>
        <p:nvSpPr>
          <p:cNvPr id="24" name="object 17">
            <a:extLst>
              <a:ext uri="{FF2B5EF4-FFF2-40B4-BE49-F238E27FC236}">
                <a16:creationId xmlns:a16="http://schemas.microsoft.com/office/drawing/2014/main" id="{077C03A1-1AD5-441F-8177-775FD0606C00}"/>
              </a:ext>
            </a:extLst>
          </p:cNvPr>
          <p:cNvSpPr/>
          <p:nvPr/>
        </p:nvSpPr>
        <p:spPr>
          <a:xfrm rot="5400000">
            <a:off x="8186887" y="3666512"/>
            <a:ext cx="2676905" cy="189740"/>
          </a:xfrm>
          <a:custGeom>
            <a:avLst/>
            <a:gdLst/>
            <a:ahLst/>
            <a:cxnLst/>
            <a:rect l="l" t="t" r="r" b="b"/>
            <a:pathLst>
              <a:path w="10662285">
                <a:moveTo>
                  <a:pt x="0" y="0"/>
                </a:moveTo>
                <a:lnTo>
                  <a:pt x="10661713" y="0"/>
                </a:lnTo>
              </a:path>
            </a:pathLst>
          </a:custGeom>
          <a:ln w="19050">
            <a:solidFill>
              <a:srgbClr val="C7BA87"/>
            </a:solidFill>
          </a:ln>
        </p:spPr>
        <p:txBody>
          <a:bodyPr wrap="square" lIns="0" tIns="0" rIns="0" bIns="0" rtlCol="0"/>
          <a:lstStyle/>
          <a:p>
            <a:endParaRPr/>
          </a:p>
        </p:txBody>
      </p:sp>
      <p:sp>
        <p:nvSpPr>
          <p:cNvPr id="27" name="object 5">
            <a:extLst>
              <a:ext uri="{FF2B5EF4-FFF2-40B4-BE49-F238E27FC236}">
                <a16:creationId xmlns:a16="http://schemas.microsoft.com/office/drawing/2014/main" id="{46A55496-7D91-4DFD-8708-7CF0436FBE67}"/>
              </a:ext>
            </a:extLst>
          </p:cNvPr>
          <p:cNvSpPr txBox="1"/>
          <p:nvPr/>
        </p:nvSpPr>
        <p:spPr>
          <a:xfrm>
            <a:off x="9804757" y="3596218"/>
            <a:ext cx="2223513" cy="1356782"/>
          </a:xfrm>
          <a:prstGeom prst="rect">
            <a:avLst/>
          </a:prstGeom>
        </p:spPr>
        <p:txBody>
          <a:bodyPr vert="horz" wrap="square" lIns="0" tIns="12700" rIns="0" bIns="0" rtlCol="0">
            <a:spAutoFit/>
          </a:bodyPr>
          <a:lstStyle/>
          <a:p>
            <a:pPr marL="12700" marR="5080">
              <a:lnSpc>
                <a:spcPct val="100000"/>
              </a:lnSpc>
              <a:spcBef>
                <a:spcPts val="100"/>
              </a:spcBef>
            </a:pPr>
            <a:r>
              <a:rPr lang="en-GB" sz="1200" b="1" spc="-5">
                <a:solidFill>
                  <a:srgbClr val="3A3838"/>
                </a:solidFill>
                <a:latin typeface="Verdana"/>
                <a:cs typeface="Verdana"/>
              </a:rPr>
              <a:t>EL 2020-44 </a:t>
            </a:r>
            <a:r>
              <a:rPr sz="1200" b="1">
                <a:solidFill>
                  <a:srgbClr val="3A3838"/>
                </a:solidFill>
                <a:latin typeface="Verdana"/>
                <a:cs typeface="Verdana"/>
              </a:rPr>
              <a:t>- </a:t>
            </a:r>
            <a:r>
              <a:rPr lang="en-GB" sz="1200" b="1" spc="-5">
                <a:solidFill>
                  <a:srgbClr val="3A3838"/>
                </a:solidFill>
                <a:latin typeface="Verdana"/>
                <a:cs typeface="Verdana"/>
              </a:rPr>
              <a:t>Zinc</a:t>
            </a:r>
            <a:r>
              <a:rPr sz="1200" b="1" spc="-5">
                <a:solidFill>
                  <a:srgbClr val="3A3838"/>
                </a:solidFill>
                <a:latin typeface="Verdana"/>
                <a:cs typeface="Verdana"/>
              </a:rPr>
              <a:t> </a:t>
            </a:r>
            <a:r>
              <a:rPr sz="1200" b="1">
                <a:solidFill>
                  <a:srgbClr val="3A3838"/>
                </a:solidFill>
                <a:latin typeface="Verdana"/>
                <a:cs typeface="Verdana"/>
              </a:rPr>
              <a:t> </a:t>
            </a:r>
            <a:endParaRPr lang="en-GB" sz="1200" b="1">
              <a:solidFill>
                <a:srgbClr val="3A3838"/>
              </a:solidFill>
              <a:latin typeface="Verdana"/>
              <a:cs typeface="Verdana"/>
            </a:endParaRPr>
          </a:p>
          <a:p>
            <a:pPr marL="12700" marR="5080">
              <a:lnSpc>
                <a:spcPct val="100000"/>
              </a:lnSpc>
              <a:spcBef>
                <a:spcPts val="100"/>
              </a:spcBef>
            </a:pPr>
            <a:r>
              <a:rPr lang="en-GB" sz="1200" spc="-40">
                <a:solidFill>
                  <a:srgbClr val="3A3838"/>
                </a:solidFill>
                <a:latin typeface="Verdana"/>
                <a:cs typeface="Verdana"/>
              </a:rPr>
              <a:t>208km</a:t>
            </a:r>
            <a:r>
              <a:rPr lang="en-GB" sz="1200" spc="-40" baseline="30000">
                <a:solidFill>
                  <a:srgbClr val="3A3838"/>
                </a:solidFill>
                <a:latin typeface="Verdana"/>
                <a:cs typeface="Verdana"/>
              </a:rPr>
              <a:t>2 </a:t>
            </a:r>
            <a:r>
              <a:rPr lang="en-GB" sz="1200" spc="-40">
                <a:solidFill>
                  <a:srgbClr val="3A3838"/>
                </a:solidFill>
                <a:latin typeface="Verdana"/>
                <a:cs typeface="Verdana"/>
              </a:rPr>
              <a:t>surrounding Citronen Zinc-Lead project owned by Ironbark Zinc (ASX: IBG)</a:t>
            </a:r>
          </a:p>
          <a:p>
            <a:pPr marL="12700" marR="5080">
              <a:lnSpc>
                <a:spcPct val="100000"/>
              </a:lnSpc>
              <a:spcBef>
                <a:spcPts val="100"/>
              </a:spcBef>
            </a:pPr>
            <a:r>
              <a:rPr lang="en-GB" sz="1200" spc="-40">
                <a:solidFill>
                  <a:srgbClr val="3A3838"/>
                </a:solidFill>
                <a:latin typeface="Verdana"/>
                <a:cs typeface="Verdana"/>
              </a:rPr>
              <a:t>Data review underway</a:t>
            </a:r>
          </a:p>
          <a:p>
            <a:pPr marL="12700" marR="5080">
              <a:lnSpc>
                <a:spcPct val="100000"/>
              </a:lnSpc>
              <a:spcBef>
                <a:spcPts val="100"/>
              </a:spcBef>
            </a:pPr>
            <a:r>
              <a:rPr lang="en-GB" sz="1200" spc="-40">
                <a:solidFill>
                  <a:srgbClr val="3A3838"/>
                </a:solidFill>
                <a:latin typeface="Verdana"/>
                <a:cs typeface="Verdana"/>
              </a:rPr>
              <a:t>Seeking Joint Venture partner</a:t>
            </a:r>
          </a:p>
          <a:p>
            <a:pPr marL="12700" marR="5080">
              <a:lnSpc>
                <a:spcPct val="100000"/>
              </a:lnSpc>
              <a:spcBef>
                <a:spcPts val="100"/>
              </a:spcBef>
            </a:pPr>
            <a:endParaRPr sz="1200">
              <a:latin typeface="Verdana"/>
              <a:cs typeface="Verdana"/>
            </a:endParaRPr>
          </a:p>
        </p:txBody>
      </p:sp>
      <p:sp>
        <p:nvSpPr>
          <p:cNvPr id="28" name="object 7">
            <a:extLst>
              <a:ext uri="{FF2B5EF4-FFF2-40B4-BE49-F238E27FC236}">
                <a16:creationId xmlns:a16="http://schemas.microsoft.com/office/drawing/2014/main" id="{BCE775DD-25FE-4562-9A47-0690EA8DD6EB}"/>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5</a:t>
            </a:fld>
            <a:endParaRPr spc="-5">
              <a:solidFill>
                <a:srgbClr val="AA9F75"/>
              </a:solidFill>
            </a:endParaRPr>
          </a:p>
        </p:txBody>
      </p:sp>
    </p:spTree>
    <p:extLst>
      <p:ext uri="{BB962C8B-B14F-4D97-AF65-F5344CB8AC3E}">
        <p14:creationId xmlns:p14="http://schemas.microsoft.com/office/powerpoint/2010/main" val="2009540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7184BBA7-3A7B-4245-A066-9008CAD7ADD1}"/>
              </a:ext>
            </a:extLst>
          </p:cNvPr>
          <p:cNvSpPr txBox="1">
            <a:spLocks noGrp="1"/>
          </p:cNvSpPr>
          <p:nvPr>
            <p:ph type="title"/>
          </p:nvPr>
        </p:nvSpPr>
        <p:spPr>
          <a:xfrm>
            <a:off x="488950" y="450850"/>
            <a:ext cx="7893050" cy="754694"/>
          </a:xfrm>
          <a:prstGeom prst="rect">
            <a:avLst/>
          </a:prstGeom>
        </p:spPr>
        <p:txBody>
          <a:bodyPr vert="horz" wrap="square" lIns="0" tIns="69215" rIns="0" bIns="0" rtlCol="0">
            <a:spAutoFit/>
          </a:bodyPr>
          <a:lstStyle/>
          <a:p>
            <a:pPr marL="12700">
              <a:spcBef>
                <a:spcPts val="545"/>
              </a:spcBef>
            </a:pPr>
            <a:r>
              <a:rPr lang="en-GB" spc="-5"/>
              <a:t>COMMODITY OUTLOOK</a:t>
            </a:r>
            <a:endParaRPr spc="-5"/>
          </a:p>
          <a:p>
            <a:pPr marL="12700">
              <a:lnSpc>
                <a:spcPct val="100000"/>
              </a:lnSpc>
              <a:spcBef>
                <a:spcPts val="335"/>
              </a:spcBef>
            </a:pPr>
            <a:r>
              <a:rPr lang="en-GB" sz="1800" i="1" spc="-5">
                <a:solidFill>
                  <a:srgbClr val="9B4413"/>
                </a:solidFill>
                <a:latin typeface="Calibri"/>
                <a:cs typeface="Calibri"/>
              </a:rPr>
              <a:t>DSO Grade Iron Ore has performed strongly and has strong price outlooks</a:t>
            </a:r>
            <a:endParaRPr sz="1800" i="1">
              <a:latin typeface="Calibri"/>
              <a:cs typeface="Calibri"/>
            </a:endParaRPr>
          </a:p>
        </p:txBody>
      </p:sp>
      <p:sp>
        <p:nvSpPr>
          <p:cNvPr id="11" name="object 7">
            <a:extLst>
              <a:ext uri="{FF2B5EF4-FFF2-40B4-BE49-F238E27FC236}">
                <a16:creationId xmlns:a16="http://schemas.microsoft.com/office/drawing/2014/main" id="{20FF6FF8-CADD-42A2-A254-9B5FFE741278}"/>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6</a:t>
            </a:fld>
            <a:endParaRPr spc="-5">
              <a:solidFill>
                <a:srgbClr val="AA9F75"/>
              </a:solidFill>
            </a:endParaRPr>
          </a:p>
        </p:txBody>
      </p:sp>
      <p:pic>
        <p:nvPicPr>
          <p:cNvPr id="9" name="object 2">
            <a:extLst>
              <a:ext uri="{FF2B5EF4-FFF2-40B4-BE49-F238E27FC236}">
                <a16:creationId xmlns:a16="http://schemas.microsoft.com/office/drawing/2014/main" id="{EB258003-5790-4542-A4BA-0FCFDD02FD69}"/>
              </a:ext>
            </a:extLst>
          </p:cNvPr>
          <p:cNvPicPr/>
          <p:nvPr/>
        </p:nvPicPr>
        <p:blipFill>
          <a:blip r:embed="rId3" cstate="email">
            <a:extLst>
              <a:ext uri="{28A0092B-C50C-407E-A947-70E740481C1C}">
                <a14:useLocalDpi xmlns:a14="http://schemas.microsoft.com/office/drawing/2010/main"/>
              </a:ext>
            </a:extLst>
          </a:blip>
          <a:stretch>
            <a:fillRect/>
          </a:stretch>
        </p:blipFill>
        <p:spPr>
          <a:xfrm>
            <a:off x="1066800" y="2714186"/>
            <a:ext cx="7027163" cy="3936491"/>
          </a:xfrm>
          <a:prstGeom prst="rect">
            <a:avLst/>
          </a:prstGeom>
        </p:spPr>
      </p:pic>
      <p:sp>
        <p:nvSpPr>
          <p:cNvPr id="16" name="object 8">
            <a:extLst>
              <a:ext uri="{FF2B5EF4-FFF2-40B4-BE49-F238E27FC236}">
                <a16:creationId xmlns:a16="http://schemas.microsoft.com/office/drawing/2014/main" id="{6C287AA4-999B-477D-9B92-05F6D2E36E10}"/>
              </a:ext>
            </a:extLst>
          </p:cNvPr>
          <p:cNvSpPr txBox="1"/>
          <p:nvPr/>
        </p:nvSpPr>
        <p:spPr>
          <a:xfrm>
            <a:off x="445035" y="1521626"/>
            <a:ext cx="5053529" cy="4595489"/>
          </a:xfrm>
          <a:prstGeom prst="rect">
            <a:avLst/>
          </a:prstGeom>
        </p:spPr>
        <p:txBody>
          <a:bodyPr vert="horz" wrap="square" lIns="0" tIns="24765" rIns="0" bIns="0" rtlCol="0">
            <a:spAutoFit/>
          </a:bodyPr>
          <a:lstStyle/>
          <a:p>
            <a:pPr marL="12065">
              <a:spcBef>
                <a:spcPts val="195"/>
              </a:spcBef>
              <a:buClr>
                <a:srgbClr val="CCB46D"/>
              </a:buClr>
              <a:tabLst>
                <a:tab pos="299085" algn="l"/>
                <a:tab pos="299720" algn="l"/>
              </a:tabLst>
            </a:pPr>
            <a:r>
              <a:rPr lang="en-GB" sz="1600" b="1" spc="-5" dirty="0">
                <a:latin typeface="Verdana"/>
                <a:cs typeface="Verdana"/>
              </a:rPr>
              <a:t>          Iron</a:t>
            </a:r>
            <a:r>
              <a:rPr lang="en-GB" sz="1600" b="1" spc="-55" dirty="0">
                <a:latin typeface="Verdana"/>
                <a:cs typeface="Verdana"/>
              </a:rPr>
              <a:t> O</a:t>
            </a:r>
            <a:r>
              <a:rPr lang="en-GB" sz="1600" b="1" spc="-10" dirty="0">
                <a:latin typeface="Verdana"/>
                <a:cs typeface="Verdana"/>
              </a:rPr>
              <a:t>re</a:t>
            </a:r>
            <a:endParaRPr lang="en-GB" sz="1600" dirty="0">
              <a:latin typeface="Verdana"/>
              <a:cs typeface="Verdana"/>
            </a:endParaRPr>
          </a:p>
          <a:p>
            <a:pPr marL="12065">
              <a:lnSpc>
                <a:spcPct val="100000"/>
              </a:lnSpc>
              <a:spcBef>
                <a:spcPts val="195"/>
              </a:spcBef>
              <a:buClr>
                <a:srgbClr val="CCB46D"/>
              </a:buClr>
              <a:tabLst>
                <a:tab pos="299085" algn="l"/>
                <a:tab pos="299720" algn="l"/>
              </a:tabLst>
            </a:pPr>
            <a:endParaRPr lang="en-GB"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GB" sz="1400" spc="-5" dirty="0">
                <a:latin typeface="Verdana"/>
                <a:cs typeface="Verdana"/>
              </a:rPr>
              <a:t>Key component in steelmaking and thus driven by spend on construction and infrastructure</a:t>
            </a:r>
          </a:p>
          <a:p>
            <a:pPr marL="299085" indent="-287020">
              <a:lnSpc>
                <a:spcPct val="100000"/>
              </a:lnSpc>
              <a:spcBef>
                <a:spcPts val="195"/>
              </a:spcBef>
              <a:buClr>
                <a:srgbClr val="CCB46D"/>
              </a:buClr>
              <a:buFont typeface="Arial"/>
              <a:buChar char="•"/>
              <a:tabLst>
                <a:tab pos="299085" algn="l"/>
                <a:tab pos="299720" algn="l"/>
              </a:tabLst>
            </a:pPr>
            <a:endParaRPr lang="en-GB"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GB" sz="1400" spc="-5" dirty="0">
                <a:latin typeface="Verdana"/>
                <a:cs typeface="Verdana"/>
              </a:rPr>
              <a:t>DSO grade price volatile but remaining strong vis a vis Alien projects </a:t>
            </a:r>
          </a:p>
          <a:p>
            <a:pPr marL="299085" indent="-287020">
              <a:lnSpc>
                <a:spcPct val="100000"/>
              </a:lnSpc>
              <a:spcBef>
                <a:spcPts val="195"/>
              </a:spcBef>
              <a:buClr>
                <a:srgbClr val="CCB46D"/>
              </a:buClr>
              <a:buFont typeface="Arial"/>
              <a:buChar char="•"/>
              <a:tabLst>
                <a:tab pos="299085" algn="l"/>
                <a:tab pos="299720" algn="l"/>
              </a:tabLst>
            </a:pPr>
            <a:endParaRPr lang="en-GB" sz="1400" dirty="0">
              <a:latin typeface="Verdana"/>
              <a:cs typeface="Verdana"/>
            </a:endParaRPr>
          </a:p>
          <a:p>
            <a:pPr marL="299085" marR="5080" indent="-287020">
              <a:lnSpc>
                <a:spcPct val="100000"/>
              </a:lnSpc>
              <a:spcBef>
                <a:spcPts val="95"/>
              </a:spcBef>
              <a:buClr>
                <a:srgbClr val="CCB46D"/>
              </a:buClr>
              <a:buFont typeface="Arial"/>
              <a:buChar char="•"/>
              <a:tabLst>
                <a:tab pos="299085" algn="l"/>
                <a:tab pos="299720" algn="l"/>
              </a:tabLst>
            </a:pPr>
            <a:r>
              <a:rPr lang="en-GB" sz="1400" spc="-30" dirty="0">
                <a:latin typeface="Verdana"/>
                <a:cs typeface="Verdana"/>
              </a:rPr>
              <a:t>Recent price fluctuation does not affect Hancock project economics</a:t>
            </a:r>
            <a:endParaRPr lang="en-GB" sz="1400" spc="-25" dirty="0">
              <a:latin typeface="Verdana"/>
              <a:cs typeface="Verdana"/>
            </a:endParaRPr>
          </a:p>
          <a:p>
            <a:pPr marL="299085" marR="5080" indent="-287020">
              <a:lnSpc>
                <a:spcPct val="100000"/>
              </a:lnSpc>
              <a:spcBef>
                <a:spcPts val="95"/>
              </a:spcBef>
              <a:buClr>
                <a:srgbClr val="CCB46D"/>
              </a:buClr>
              <a:buFont typeface="Arial"/>
              <a:buChar char="•"/>
              <a:tabLst>
                <a:tab pos="299085" algn="l"/>
                <a:tab pos="299720" algn="l"/>
              </a:tabLst>
            </a:pPr>
            <a:endParaRPr lang="en-GB" sz="1400" spc="-5" dirty="0">
              <a:solidFill>
                <a:srgbClr val="C7BA87"/>
              </a:solidFill>
              <a:latin typeface="Verdana"/>
              <a:ea typeface="+mj-ea"/>
            </a:endParaRPr>
          </a:p>
          <a:p>
            <a:pPr marL="299085" indent="-287020">
              <a:lnSpc>
                <a:spcPct val="100000"/>
              </a:lnSpc>
              <a:spcBef>
                <a:spcPts val="110"/>
              </a:spcBef>
              <a:buClr>
                <a:srgbClr val="CCB46D"/>
              </a:buClr>
              <a:buFont typeface="Arial"/>
              <a:buChar char="•"/>
              <a:tabLst>
                <a:tab pos="299085" algn="l"/>
                <a:tab pos="299720" algn="l"/>
              </a:tabLst>
            </a:pPr>
            <a:r>
              <a:rPr lang="en-GB" sz="1400" dirty="0">
                <a:latin typeface="Verdana"/>
                <a:cs typeface="Verdana"/>
              </a:rPr>
              <a:t>Long term outlook maintains viability of DSO grade projects</a:t>
            </a:r>
          </a:p>
          <a:p>
            <a:pPr marL="299085" indent="-287020">
              <a:lnSpc>
                <a:spcPct val="100000"/>
              </a:lnSpc>
              <a:spcBef>
                <a:spcPts val="110"/>
              </a:spcBef>
              <a:buClr>
                <a:srgbClr val="CCB46D"/>
              </a:buClr>
              <a:buFont typeface="Arial"/>
              <a:buChar char="•"/>
              <a:tabLst>
                <a:tab pos="299085" algn="l"/>
                <a:tab pos="299720" algn="l"/>
              </a:tabLst>
            </a:pPr>
            <a:endParaRPr lang="en-GB" sz="1400" dirty="0">
              <a:latin typeface="Verdana"/>
              <a:cs typeface="Verdana"/>
            </a:endParaRPr>
          </a:p>
          <a:p>
            <a:pPr marL="299085" indent="-287020">
              <a:lnSpc>
                <a:spcPct val="100000"/>
              </a:lnSpc>
              <a:spcBef>
                <a:spcPts val="95"/>
              </a:spcBef>
              <a:buClr>
                <a:srgbClr val="CCB46D"/>
              </a:buClr>
              <a:buFont typeface="Arial"/>
              <a:buChar char="•"/>
              <a:tabLst>
                <a:tab pos="299085" algn="l"/>
                <a:tab pos="299720" algn="l"/>
              </a:tabLst>
            </a:pPr>
            <a:r>
              <a:rPr lang="en-GB" sz="1400" dirty="0">
                <a:latin typeface="Verdana"/>
                <a:cs typeface="Verdana"/>
              </a:rPr>
              <a:t>Investment in infrastructure a key pillar of growth in the region</a:t>
            </a:r>
          </a:p>
          <a:p>
            <a:pPr marL="299085" indent="-287020">
              <a:lnSpc>
                <a:spcPct val="100000"/>
              </a:lnSpc>
              <a:spcBef>
                <a:spcPts val="95"/>
              </a:spcBef>
              <a:buClr>
                <a:srgbClr val="CCB46D"/>
              </a:buClr>
              <a:buFont typeface="Arial"/>
              <a:buChar char="•"/>
              <a:tabLst>
                <a:tab pos="299085" algn="l"/>
                <a:tab pos="299720" algn="l"/>
              </a:tabLst>
            </a:pPr>
            <a:endParaRPr lang="en-GB" sz="1400" dirty="0">
              <a:latin typeface="Verdana"/>
              <a:cs typeface="Verdana"/>
            </a:endParaRPr>
          </a:p>
          <a:p>
            <a:pPr marL="299085" indent="-287020">
              <a:lnSpc>
                <a:spcPct val="100000"/>
              </a:lnSpc>
              <a:spcBef>
                <a:spcPts val="95"/>
              </a:spcBef>
              <a:buClr>
                <a:srgbClr val="CCB46D"/>
              </a:buClr>
              <a:buFont typeface="Arial"/>
              <a:buChar char="•"/>
              <a:tabLst>
                <a:tab pos="299085" algn="l"/>
                <a:tab pos="299720" algn="l"/>
              </a:tabLst>
            </a:pPr>
            <a:r>
              <a:rPr lang="en-GB" sz="1400" dirty="0">
                <a:latin typeface="Verdana"/>
                <a:cs typeface="Verdana"/>
              </a:rPr>
              <a:t>Global supply seeing significant squeeze, driving prices further</a:t>
            </a:r>
          </a:p>
          <a:p>
            <a:pPr marL="299085" indent="-287020">
              <a:lnSpc>
                <a:spcPct val="100000"/>
              </a:lnSpc>
              <a:spcBef>
                <a:spcPts val="95"/>
              </a:spcBef>
              <a:buClr>
                <a:srgbClr val="CCB46D"/>
              </a:buClr>
              <a:buFont typeface="Arial"/>
              <a:buChar char="•"/>
              <a:tabLst>
                <a:tab pos="299085" algn="l"/>
                <a:tab pos="299720" algn="l"/>
              </a:tabLst>
            </a:pPr>
            <a:endParaRPr lang="en-GB" sz="1400" b="1" dirty="0">
              <a:latin typeface="Verdana"/>
              <a:cs typeface="Verdana"/>
            </a:endParaRPr>
          </a:p>
        </p:txBody>
      </p:sp>
      <p:sp>
        <p:nvSpPr>
          <p:cNvPr id="18" name="object 9">
            <a:extLst>
              <a:ext uri="{FF2B5EF4-FFF2-40B4-BE49-F238E27FC236}">
                <a16:creationId xmlns:a16="http://schemas.microsoft.com/office/drawing/2014/main" id="{7D58EF42-9473-4CB1-9343-545E1E55D4BC}"/>
              </a:ext>
            </a:extLst>
          </p:cNvPr>
          <p:cNvSpPr txBox="1"/>
          <p:nvPr/>
        </p:nvSpPr>
        <p:spPr>
          <a:xfrm>
            <a:off x="622917" y="1395489"/>
            <a:ext cx="443883" cy="417251"/>
          </a:xfrm>
          <a:prstGeom prst="rect">
            <a:avLst/>
          </a:prstGeom>
          <a:solidFill>
            <a:schemeClr val="tx1"/>
          </a:solidFill>
        </p:spPr>
        <p:txBody>
          <a:bodyPr vert="horz" wrap="square" lIns="0" tIns="76200" rIns="0" bIns="0" rtlCol="0">
            <a:noAutofit/>
          </a:bodyPr>
          <a:lstStyle/>
          <a:p>
            <a:pPr marL="56515" algn="ctr">
              <a:spcBef>
                <a:spcPts val="600"/>
              </a:spcBef>
            </a:pPr>
            <a:r>
              <a:rPr lang="en-GB" sz="2000" b="1" spc="-10">
                <a:solidFill>
                  <a:srgbClr val="FFFFFF"/>
                </a:solidFill>
                <a:latin typeface="Verdana"/>
              </a:rPr>
              <a:t>Fe</a:t>
            </a:r>
            <a:endParaRPr sz="2000" b="1" spc="-10">
              <a:solidFill>
                <a:srgbClr val="FFFFFF"/>
              </a:solidFill>
              <a:latin typeface="Verdana"/>
            </a:endParaRPr>
          </a:p>
        </p:txBody>
      </p:sp>
      <p:sp>
        <p:nvSpPr>
          <p:cNvPr id="19" name="TextBox 18">
            <a:extLst>
              <a:ext uri="{FF2B5EF4-FFF2-40B4-BE49-F238E27FC236}">
                <a16:creationId xmlns:a16="http://schemas.microsoft.com/office/drawing/2014/main" id="{48046C82-2258-4A43-AF44-66B74EB859D1}"/>
              </a:ext>
            </a:extLst>
          </p:cNvPr>
          <p:cNvSpPr txBox="1"/>
          <p:nvPr/>
        </p:nvSpPr>
        <p:spPr>
          <a:xfrm>
            <a:off x="7358625" y="5498017"/>
            <a:ext cx="2714205" cy="307777"/>
          </a:xfrm>
          <a:prstGeom prst="rect">
            <a:avLst/>
          </a:prstGeom>
          <a:noFill/>
        </p:spPr>
        <p:txBody>
          <a:bodyPr wrap="none" rtlCol="0">
            <a:spAutoFit/>
          </a:bodyPr>
          <a:lstStyle/>
          <a:p>
            <a:r>
              <a:rPr lang="en-US" sz="1400" b="1">
                <a:latin typeface="Verdana" panose="020B0604030504040204" pitchFamily="34" charset="0"/>
                <a:ea typeface="Verdana" panose="020B0604030504040204" pitchFamily="34" charset="0"/>
                <a:cs typeface="Verdana" panose="020B0604030504040204" pitchFamily="34" charset="0"/>
              </a:rPr>
              <a:t>Iron Ore - 10-year Chart </a:t>
            </a:r>
          </a:p>
        </p:txBody>
      </p:sp>
      <p:sp>
        <p:nvSpPr>
          <p:cNvPr id="6" name="TextBox 5">
            <a:extLst>
              <a:ext uri="{FF2B5EF4-FFF2-40B4-BE49-F238E27FC236}">
                <a16:creationId xmlns:a16="http://schemas.microsoft.com/office/drawing/2014/main" id="{689E043F-58DD-488B-8E9C-7113364BA467}"/>
              </a:ext>
            </a:extLst>
          </p:cNvPr>
          <p:cNvSpPr txBox="1"/>
          <p:nvPr/>
        </p:nvSpPr>
        <p:spPr>
          <a:xfrm>
            <a:off x="7301475" y="5803264"/>
            <a:ext cx="3429000" cy="200055"/>
          </a:xfrm>
          <a:prstGeom prst="rect">
            <a:avLst/>
          </a:prstGeom>
          <a:noFill/>
        </p:spPr>
        <p:txBody>
          <a:bodyPr wrap="square" rtlCol="0">
            <a:spAutoFit/>
          </a:bodyPr>
          <a:lstStyle/>
          <a:p>
            <a:r>
              <a:rPr lang="en-GB" sz="700" b="1"/>
              <a:t>Source: https://markets.businessinsider.com/commodities/iron-ore-price</a:t>
            </a:r>
          </a:p>
        </p:txBody>
      </p:sp>
      <p:pic>
        <p:nvPicPr>
          <p:cNvPr id="4" name="Picture 3">
            <a:extLst>
              <a:ext uri="{FF2B5EF4-FFF2-40B4-BE49-F238E27FC236}">
                <a16:creationId xmlns:a16="http://schemas.microsoft.com/office/drawing/2014/main" id="{E6641C4E-AD51-4775-B2CC-C2E040ABB645}"/>
              </a:ext>
            </a:extLst>
          </p:cNvPr>
          <p:cNvPicPr>
            <a:picLocks noChangeAspect="1"/>
          </p:cNvPicPr>
          <p:nvPr/>
        </p:nvPicPr>
        <p:blipFill>
          <a:blip r:embed="rId4"/>
          <a:stretch>
            <a:fillRect/>
          </a:stretch>
        </p:blipFill>
        <p:spPr>
          <a:xfrm>
            <a:off x="5849195" y="2106990"/>
            <a:ext cx="5788484" cy="3320883"/>
          </a:xfrm>
          <a:prstGeom prst="rect">
            <a:avLst/>
          </a:prstGeom>
          <a:ln w="38100">
            <a:solidFill>
              <a:schemeClr val="tx1"/>
            </a:solidFill>
          </a:ln>
        </p:spPr>
      </p:pic>
    </p:spTree>
    <p:extLst>
      <p:ext uri="{BB962C8B-B14F-4D97-AF65-F5344CB8AC3E}">
        <p14:creationId xmlns:p14="http://schemas.microsoft.com/office/powerpoint/2010/main" val="1077218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9">
            <a:extLst>
              <a:ext uri="{FF2B5EF4-FFF2-40B4-BE49-F238E27FC236}">
                <a16:creationId xmlns:a16="http://schemas.microsoft.com/office/drawing/2014/main" id="{FC85A720-957F-4E79-AFC8-AD6535BBF54D}"/>
              </a:ext>
            </a:extLst>
          </p:cNvPr>
          <p:cNvSpPr txBox="1"/>
          <p:nvPr/>
        </p:nvSpPr>
        <p:spPr>
          <a:xfrm>
            <a:off x="622917" y="1395489"/>
            <a:ext cx="443883" cy="384721"/>
          </a:xfrm>
          <a:prstGeom prst="rect">
            <a:avLst/>
          </a:prstGeom>
          <a:solidFill>
            <a:srgbClr val="A6A6A6"/>
          </a:solidFill>
        </p:spPr>
        <p:txBody>
          <a:bodyPr vert="horz" wrap="square" lIns="0" tIns="76200" rIns="0" bIns="0" rtlCol="0">
            <a:spAutoFit/>
          </a:bodyPr>
          <a:lstStyle/>
          <a:p>
            <a:pPr marL="56515" algn="ctr">
              <a:lnSpc>
                <a:spcPct val="100000"/>
              </a:lnSpc>
              <a:spcBef>
                <a:spcPts val="600"/>
              </a:spcBef>
            </a:pPr>
            <a:r>
              <a:rPr sz="2000" b="1" spc="-10">
                <a:solidFill>
                  <a:srgbClr val="FFFFFF"/>
                </a:solidFill>
                <a:latin typeface="Verdana"/>
                <a:cs typeface="Verdana"/>
              </a:rPr>
              <a:t>Ag</a:t>
            </a:r>
            <a:endParaRPr sz="2000">
              <a:latin typeface="Verdana"/>
              <a:cs typeface="Verdana"/>
            </a:endParaRPr>
          </a:p>
        </p:txBody>
      </p:sp>
      <p:sp>
        <p:nvSpPr>
          <p:cNvPr id="11" name="object 7">
            <a:extLst>
              <a:ext uri="{FF2B5EF4-FFF2-40B4-BE49-F238E27FC236}">
                <a16:creationId xmlns:a16="http://schemas.microsoft.com/office/drawing/2014/main" id="{20FF6FF8-CADD-42A2-A254-9B5FFE741278}"/>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a:t>AIM:UFO</a:t>
            </a:r>
            <a:r>
              <a:rPr spc="10"/>
              <a:t> </a:t>
            </a:r>
            <a:r>
              <a:rPr spc="-5"/>
              <a:t>|</a:t>
            </a:r>
            <a:r>
              <a:rPr spc="300"/>
              <a:t> </a:t>
            </a:r>
            <a:fld id="{81D60167-4931-47E6-BA6A-407CBD079E47}" type="slidenum">
              <a:rPr spc="-5" dirty="0">
                <a:solidFill>
                  <a:srgbClr val="AA9F75"/>
                </a:solidFill>
              </a:rPr>
              <a:t>7</a:t>
            </a:fld>
            <a:endParaRPr spc="-5">
              <a:solidFill>
                <a:srgbClr val="AA9F75"/>
              </a:solidFill>
            </a:endParaRPr>
          </a:p>
        </p:txBody>
      </p:sp>
      <p:pic>
        <p:nvPicPr>
          <p:cNvPr id="9" name="object 2">
            <a:extLst>
              <a:ext uri="{FF2B5EF4-FFF2-40B4-BE49-F238E27FC236}">
                <a16:creationId xmlns:a16="http://schemas.microsoft.com/office/drawing/2014/main" id="{EB258003-5790-4542-A4BA-0FCFDD02FD69}"/>
              </a:ext>
            </a:extLst>
          </p:cNvPr>
          <p:cNvPicPr/>
          <p:nvPr/>
        </p:nvPicPr>
        <p:blipFill>
          <a:blip r:embed="rId3" cstate="email">
            <a:extLst>
              <a:ext uri="{28A0092B-C50C-407E-A947-70E740481C1C}">
                <a14:useLocalDpi xmlns:a14="http://schemas.microsoft.com/office/drawing/2010/main"/>
              </a:ext>
            </a:extLst>
          </a:blip>
          <a:stretch>
            <a:fillRect/>
          </a:stretch>
        </p:blipFill>
        <p:spPr>
          <a:xfrm>
            <a:off x="1066800" y="2714186"/>
            <a:ext cx="7027163" cy="3936491"/>
          </a:xfrm>
          <a:prstGeom prst="rect">
            <a:avLst/>
          </a:prstGeom>
        </p:spPr>
      </p:pic>
      <p:sp>
        <p:nvSpPr>
          <p:cNvPr id="16" name="object 8">
            <a:extLst>
              <a:ext uri="{FF2B5EF4-FFF2-40B4-BE49-F238E27FC236}">
                <a16:creationId xmlns:a16="http://schemas.microsoft.com/office/drawing/2014/main" id="{6C287AA4-999B-477D-9B92-05F6D2E36E10}"/>
              </a:ext>
            </a:extLst>
          </p:cNvPr>
          <p:cNvSpPr txBox="1"/>
          <p:nvPr/>
        </p:nvSpPr>
        <p:spPr>
          <a:xfrm>
            <a:off x="445035" y="1521626"/>
            <a:ext cx="5053529" cy="4926349"/>
          </a:xfrm>
          <a:prstGeom prst="rect">
            <a:avLst/>
          </a:prstGeom>
        </p:spPr>
        <p:txBody>
          <a:bodyPr vert="horz" wrap="square" lIns="0" tIns="24765" rIns="0" bIns="0" rtlCol="0">
            <a:spAutoFit/>
          </a:bodyPr>
          <a:lstStyle/>
          <a:p>
            <a:pPr marL="12065">
              <a:spcBef>
                <a:spcPts val="195"/>
              </a:spcBef>
              <a:buClr>
                <a:srgbClr val="CCB46D"/>
              </a:buClr>
              <a:tabLst>
                <a:tab pos="299085" algn="l"/>
                <a:tab pos="299720" algn="l"/>
              </a:tabLst>
            </a:pPr>
            <a:r>
              <a:rPr lang="en-GB" sz="1600" b="1" spc="-5" dirty="0">
                <a:latin typeface="Verdana"/>
                <a:cs typeface="Verdana"/>
              </a:rPr>
              <a:t>          </a:t>
            </a:r>
            <a:r>
              <a:rPr lang="en-GB" sz="1600" b="1" spc="-5" dirty="0">
                <a:solidFill>
                  <a:srgbClr val="8D8278"/>
                </a:solidFill>
                <a:latin typeface="Verdana"/>
                <a:cs typeface="Verdana"/>
              </a:rPr>
              <a:t>Silver</a:t>
            </a:r>
            <a:endParaRPr lang="en-GB" sz="1600" dirty="0">
              <a:solidFill>
                <a:srgbClr val="8D8278"/>
              </a:solidFill>
              <a:latin typeface="Verdana"/>
              <a:cs typeface="Verdana"/>
            </a:endParaRPr>
          </a:p>
          <a:p>
            <a:pPr marL="12065">
              <a:lnSpc>
                <a:spcPct val="100000"/>
              </a:lnSpc>
              <a:spcBef>
                <a:spcPts val="195"/>
              </a:spcBef>
              <a:buClr>
                <a:srgbClr val="CCB46D"/>
              </a:buClr>
              <a:tabLst>
                <a:tab pos="299085" algn="l"/>
                <a:tab pos="299720" algn="l"/>
              </a:tabLst>
            </a:pPr>
            <a:endParaRPr lang="en-GB"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US" sz="1400" spc="-5" dirty="0">
                <a:latin typeface="Verdana"/>
                <a:cs typeface="Verdana"/>
              </a:rPr>
              <a:t>Vital component in solar cells, electronics, Battery Electric Vehicles (BEVs)</a:t>
            </a:r>
          </a:p>
          <a:p>
            <a:pPr marL="299085" indent="-287020">
              <a:lnSpc>
                <a:spcPct val="100000"/>
              </a:lnSpc>
              <a:spcBef>
                <a:spcPts val="195"/>
              </a:spcBef>
              <a:buClr>
                <a:srgbClr val="CCB46D"/>
              </a:buClr>
              <a:buFont typeface="Arial"/>
              <a:buChar char="•"/>
              <a:tabLst>
                <a:tab pos="299085" algn="l"/>
                <a:tab pos="299720" algn="l"/>
              </a:tabLst>
            </a:pPr>
            <a:endParaRPr lang="en-US"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US" sz="1400" spc="-5" dirty="0">
                <a:latin typeface="Verdana"/>
                <a:cs typeface="Verdana"/>
              </a:rPr>
              <a:t>Wide applications in healthcare, including the manufacture of PPE</a:t>
            </a:r>
          </a:p>
          <a:p>
            <a:pPr marL="299085" indent="-287020">
              <a:lnSpc>
                <a:spcPct val="100000"/>
              </a:lnSpc>
              <a:spcBef>
                <a:spcPts val="195"/>
              </a:spcBef>
              <a:buClr>
                <a:srgbClr val="CCB46D"/>
              </a:buClr>
              <a:buFont typeface="Arial"/>
              <a:buChar char="•"/>
              <a:tabLst>
                <a:tab pos="299085" algn="l"/>
                <a:tab pos="299720" algn="l"/>
              </a:tabLst>
            </a:pPr>
            <a:endParaRPr lang="en-US"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US" sz="1400" spc="-5" dirty="0">
                <a:latin typeface="Verdana"/>
                <a:cs typeface="Verdana"/>
              </a:rPr>
              <a:t>Increased fiscal stimulus globally driving further investment demand</a:t>
            </a:r>
            <a:br>
              <a:rPr lang="en-US" sz="1400" spc="-5" dirty="0">
                <a:latin typeface="Verdana"/>
                <a:cs typeface="Verdana"/>
              </a:rPr>
            </a:br>
            <a:endParaRPr lang="en-US"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US" sz="1400" spc="-5" dirty="0">
                <a:latin typeface="Verdana"/>
                <a:cs typeface="Verdana"/>
              </a:rPr>
              <a:t>Price significantly higher from March 2020 low</a:t>
            </a:r>
            <a:br>
              <a:rPr lang="en-US" sz="1400" spc="-5" dirty="0">
                <a:latin typeface="Verdana"/>
                <a:cs typeface="Verdana"/>
              </a:rPr>
            </a:br>
            <a:endParaRPr lang="en-US"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US" sz="1400" spc="-5" dirty="0">
                <a:latin typeface="Verdana"/>
                <a:cs typeface="Verdana"/>
              </a:rPr>
              <a:t>Maintaining strong levels @ $23 USD/Oz</a:t>
            </a:r>
          </a:p>
          <a:p>
            <a:pPr marL="299085" indent="-287020">
              <a:lnSpc>
                <a:spcPct val="100000"/>
              </a:lnSpc>
              <a:spcBef>
                <a:spcPts val="195"/>
              </a:spcBef>
              <a:buClr>
                <a:srgbClr val="CCB46D"/>
              </a:buClr>
              <a:buFont typeface="Arial"/>
              <a:buChar char="•"/>
              <a:tabLst>
                <a:tab pos="299085" algn="l"/>
                <a:tab pos="299720" algn="l"/>
              </a:tabLst>
            </a:pPr>
            <a:endParaRPr lang="en-US"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US" sz="1400" spc="-5" dirty="0">
                <a:latin typeface="Verdana"/>
                <a:cs typeface="Verdana"/>
              </a:rPr>
              <a:t>Gold/Silver Ratio down from +110:1 to 75:1</a:t>
            </a:r>
          </a:p>
          <a:p>
            <a:pPr marL="299085" indent="-287020">
              <a:lnSpc>
                <a:spcPct val="100000"/>
              </a:lnSpc>
              <a:spcBef>
                <a:spcPts val="195"/>
              </a:spcBef>
              <a:buClr>
                <a:srgbClr val="CCB46D"/>
              </a:buClr>
              <a:buFont typeface="Arial"/>
              <a:buChar char="•"/>
              <a:tabLst>
                <a:tab pos="299085" algn="l"/>
                <a:tab pos="299720" algn="l"/>
              </a:tabLst>
            </a:pPr>
            <a:endParaRPr lang="en-US"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US" sz="1400" spc="-5" dirty="0">
                <a:latin typeface="Verdana"/>
                <a:cs typeface="Verdana"/>
              </a:rPr>
              <a:t>Increasingly being seen as a viable store of value by investors, similar to gold</a:t>
            </a:r>
          </a:p>
          <a:p>
            <a:pPr marL="299085" indent="-287020">
              <a:lnSpc>
                <a:spcPct val="100000"/>
              </a:lnSpc>
              <a:spcBef>
                <a:spcPts val="195"/>
              </a:spcBef>
              <a:buClr>
                <a:srgbClr val="CCB46D"/>
              </a:buClr>
              <a:buFont typeface="Arial"/>
              <a:buChar char="•"/>
              <a:tabLst>
                <a:tab pos="299085" algn="l"/>
                <a:tab pos="299720" algn="l"/>
              </a:tabLst>
            </a:pPr>
            <a:endParaRPr lang="en-US" sz="1400" spc="-5" dirty="0">
              <a:latin typeface="Verdana"/>
              <a:cs typeface="Verdana"/>
            </a:endParaRPr>
          </a:p>
          <a:p>
            <a:pPr marL="299085" indent="-287020">
              <a:lnSpc>
                <a:spcPct val="100000"/>
              </a:lnSpc>
              <a:spcBef>
                <a:spcPts val="95"/>
              </a:spcBef>
              <a:buClr>
                <a:srgbClr val="CCB46D"/>
              </a:buClr>
              <a:buFont typeface="Arial"/>
              <a:buChar char="•"/>
              <a:tabLst>
                <a:tab pos="299085" algn="l"/>
                <a:tab pos="299720" algn="l"/>
              </a:tabLst>
            </a:pPr>
            <a:endParaRPr lang="en-GB" sz="1400" b="1" dirty="0">
              <a:latin typeface="Verdana"/>
              <a:cs typeface="Verdana"/>
            </a:endParaRPr>
          </a:p>
        </p:txBody>
      </p:sp>
      <p:sp>
        <p:nvSpPr>
          <p:cNvPr id="19" name="TextBox 18">
            <a:extLst>
              <a:ext uri="{FF2B5EF4-FFF2-40B4-BE49-F238E27FC236}">
                <a16:creationId xmlns:a16="http://schemas.microsoft.com/office/drawing/2014/main" id="{48046C82-2258-4A43-AF44-66B74EB859D1}"/>
              </a:ext>
            </a:extLst>
          </p:cNvPr>
          <p:cNvSpPr txBox="1"/>
          <p:nvPr/>
        </p:nvSpPr>
        <p:spPr>
          <a:xfrm>
            <a:off x="7473700" y="5616977"/>
            <a:ext cx="2239716" cy="307777"/>
          </a:xfrm>
          <a:prstGeom prst="rect">
            <a:avLst/>
          </a:prstGeom>
          <a:noFill/>
        </p:spPr>
        <p:txBody>
          <a:bodyPr wrap="non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Silver- 5-year Chart </a:t>
            </a:r>
          </a:p>
        </p:txBody>
      </p:sp>
      <p:sp>
        <p:nvSpPr>
          <p:cNvPr id="6" name="TextBox 5">
            <a:extLst>
              <a:ext uri="{FF2B5EF4-FFF2-40B4-BE49-F238E27FC236}">
                <a16:creationId xmlns:a16="http://schemas.microsoft.com/office/drawing/2014/main" id="{689E043F-58DD-488B-8E9C-7113364BA467}"/>
              </a:ext>
            </a:extLst>
          </p:cNvPr>
          <p:cNvSpPr txBox="1"/>
          <p:nvPr/>
        </p:nvSpPr>
        <p:spPr>
          <a:xfrm>
            <a:off x="7109459" y="5886267"/>
            <a:ext cx="3429000" cy="200055"/>
          </a:xfrm>
          <a:prstGeom prst="rect">
            <a:avLst/>
          </a:prstGeom>
          <a:noFill/>
        </p:spPr>
        <p:txBody>
          <a:bodyPr wrap="square" rtlCol="0">
            <a:spAutoFit/>
          </a:bodyPr>
          <a:lstStyle/>
          <a:p>
            <a:r>
              <a:rPr lang="en-GB" sz="700" b="1" dirty="0"/>
              <a:t>Source: https://markets.businessinsider.com/commodities/iron-ore-price</a:t>
            </a:r>
          </a:p>
        </p:txBody>
      </p:sp>
      <p:sp>
        <p:nvSpPr>
          <p:cNvPr id="20" name="object 2">
            <a:extLst>
              <a:ext uri="{FF2B5EF4-FFF2-40B4-BE49-F238E27FC236}">
                <a16:creationId xmlns:a16="http://schemas.microsoft.com/office/drawing/2014/main" id="{01C7A33D-EB1A-4F9F-B0E0-281C5CFC8D5B}"/>
              </a:ext>
            </a:extLst>
          </p:cNvPr>
          <p:cNvSpPr txBox="1">
            <a:spLocks/>
          </p:cNvSpPr>
          <p:nvPr/>
        </p:nvSpPr>
        <p:spPr>
          <a:xfrm>
            <a:off x="526548" y="459212"/>
            <a:ext cx="8807450" cy="754694"/>
          </a:xfrm>
          <a:prstGeom prst="rect">
            <a:avLst/>
          </a:prstGeom>
        </p:spPr>
        <p:txBody>
          <a:bodyPr vert="horz" wrap="square" lIns="0" tIns="69215" rIns="0" bIns="0" rtlCol="0">
            <a:spAutoFit/>
          </a:bodyPr>
          <a:lstStyle>
            <a:lvl1pPr>
              <a:defRPr sz="2400" b="1" i="0">
                <a:solidFill>
                  <a:srgbClr val="C7BA87"/>
                </a:solidFill>
                <a:latin typeface="Verdana"/>
                <a:ea typeface="+mj-ea"/>
                <a:cs typeface="Verdana"/>
              </a:defRPr>
            </a:lvl1pPr>
          </a:lstStyle>
          <a:p>
            <a:pPr marL="12700">
              <a:spcBef>
                <a:spcPts val="545"/>
              </a:spcBef>
            </a:pPr>
            <a:r>
              <a:rPr lang="en-US" kern="0" spc="-5"/>
              <a:t>COMMODITY STRENGTH</a:t>
            </a:r>
          </a:p>
          <a:p>
            <a:pPr marL="12700">
              <a:spcBef>
                <a:spcPts val="335"/>
              </a:spcBef>
            </a:pPr>
            <a:r>
              <a:rPr lang="en-US" sz="1800" i="1" kern="0" spc="-5">
                <a:solidFill>
                  <a:srgbClr val="9B4413"/>
                </a:solidFill>
                <a:latin typeface="Calibri"/>
                <a:cs typeface="Calibri"/>
              </a:rPr>
              <a:t>Silver, Copper and Iron Ore have performed strongly and have excellent long-term outlooks</a:t>
            </a:r>
            <a:endParaRPr lang="en-US" sz="1800" i="1" kern="0">
              <a:latin typeface="Calibri"/>
              <a:cs typeface="Calibri"/>
            </a:endParaRPr>
          </a:p>
        </p:txBody>
      </p:sp>
      <p:pic>
        <p:nvPicPr>
          <p:cNvPr id="21" name="D2EB5154-4177-4F5F-9C32-084FE92124FE">
            <a:extLst>
              <a:ext uri="{FF2B5EF4-FFF2-40B4-BE49-F238E27FC236}">
                <a16:creationId xmlns:a16="http://schemas.microsoft.com/office/drawing/2014/main" id="{260322CE-20EE-4E44-A313-834422625DB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22714" y="2047224"/>
            <a:ext cx="5741688" cy="3474745"/>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928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a:extLst>
              <a:ext uri="{FF2B5EF4-FFF2-40B4-BE49-F238E27FC236}">
                <a16:creationId xmlns:a16="http://schemas.microsoft.com/office/drawing/2014/main" id="{6C11B67D-6ECC-4E83-B96F-4F4755E38C21}"/>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1144" y="0"/>
            <a:ext cx="12193143" cy="6858000"/>
          </a:xfrm>
          <a:prstGeom prst="rect">
            <a:avLst/>
          </a:prstGeom>
        </p:spPr>
      </p:pic>
      <p:sp>
        <p:nvSpPr>
          <p:cNvPr id="4" name="Rectangle 3">
            <a:extLst>
              <a:ext uri="{FF2B5EF4-FFF2-40B4-BE49-F238E27FC236}">
                <a16:creationId xmlns:a16="http://schemas.microsoft.com/office/drawing/2014/main" id="{A44AD561-5BD6-4DA1-8B0B-44459D1771E9}"/>
              </a:ext>
            </a:extLst>
          </p:cNvPr>
          <p:cNvSpPr/>
          <p:nvPr/>
        </p:nvSpPr>
        <p:spPr>
          <a:xfrm>
            <a:off x="-1144" y="5422490"/>
            <a:ext cx="12179300" cy="757084"/>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pc="600">
                <a:solidFill>
                  <a:schemeClr val="bg1"/>
                </a:solidFill>
                <a:latin typeface="Calibri" panose="020F0502020204030204" pitchFamily="34" charset="0"/>
                <a:ea typeface="+mj-ea"/>
                <a:cs typeface="Calibri" panose="020F0502020204030204" pitchFamily="34" charset="0"/>
              </a:rPr>
              <a:t>HAMERSLEY IRON ORE PROJECTS, WESTERN AUSTRALIA</a:t>
            </a:r>
          </a:p>
        </p:txBody>
      </p:sp>
    </p:spTree>
    <p:extLst>
      <p:ext uri="{BB962C8B-B14F-4D97-AF65-F5344CB8AC3E}">
        <p14:creationId xmlns:p14="http://schemas.microsoft.com/office/powerpoint/2010/main" val="311008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DEC5E85A-F64D-492D-88A0-D3A30B202239}"/>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5296" y="2921507"/>
            <a:ext cx="7027163" cy="3936491"/>
          </a:xfrm>
          <a:prstGeom prst="rect">
            <a:avLst/>
          </a:prstGeom>
        </p:spPr>
      </p:pic>
      <p:sp>
        <p:nvSpPr>
          <p:cNvPr id="2" name="object 2"/>
          <p:cNvSpPr txBox="1"/>
          <p:nvPr/>
        </p:nvSpPr>
        <p:spPr>
          <a:xfrm>
            <a:off x="516061" y="1331669"/>
            <a:ext cx="3809359" cy="4619213"/>
          </a:xfrm>
          <a:prstGeom prst="rect">
            <a:avLst/>
          </a:prstGeom>
        </p:spPr>
        <p:txBody>
          <a:bodyPr vert="horz" wrap="square" lIns="0" tIns="12700" rIns="0" bIns="0" rtlCol="0">
            <a:spAutoFit/>
          </a:bodyPr>
          <a:lstStyle/>
          <a:p>
            <a:pPr marL="241300" marR="508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r>
              <a:rPr kumimoji="0" lang="en-US" sz="1400" b="0" i="0" u="none" strike="noStrike" kern="1200" cap="none" spc="-5" normalizeH="0" baseline="0" noProof="0" dirty="0">
                <a:ln>
                  <a:noFill/>
                </a:ln>
                <a:solidFill>
                  <a:srgbClr val="3A3838"/>
                </a:solidFill>
                <a:effectLst/>
                <a:uLnTx/>
                <a:uFillTx/>
                <a:latin typeface="Verdana"/>
                <a:ea typeface="+mn-ea"/>
                <a:cs typeface="Verdana"/>
              </a:rPr>
              <a:t>51</a:t>
            </a:r>
            <a:r>
              <a:rPr kumimoji="0" sz="1400" b="0" i="0" u="none" strike="noStrike" kern="1200" cap="none" spc="-5" normalizeH="0" baseline="0" noProof="0" dirty="0">
                <a:ln>
                  <a:noFill/>
                </a:ln>
                <a:solidFill>
                  <a:srgbClr val="3A3838"/>
                </a:solidFill>
                <a:effectLst/>
                <a:uLnTx/>
                <a:uFillTx/>
                <a:latin typeface="Verdana"/>
                <a:ea typeface="+mn-ea"/>
                <a:cs typeface="Verdana"/>
              </a:rPr>
              <a:t>%</a:t>
            </a:r>
            <a:r>
              <a:rPr kumimoji="0" lang="en-US" sz="1400" b="0" i="0" u="none" strike="noStrike" kern="1200" cap="none" spc="-5" normalizeH="0" baseline="0" noProof="0" dirty="0">
                <a:ln>
                  <a:noFill/>
                </a:ln>
                <a:solidFill>
                  <a:srgbClr val="3A3838"/>
                </a:solidFill>
                <a:effectLst/>
                <a:uLnTx/>
                <a:uFillTx/>
                <a:latin typeface="Verdana"/>
                <a:ea typeface="+mn-ea"/>
                <a:cs typeface="Verdana"/>
              </a:rPr>
              <a:t>*</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interest</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in</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two</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Iron</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Ore</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lang="en-GB" sz="1400" b="0" i="0" u="none" strike="noStrike" kern="1200" cap="none" spc="-10" normalizeH="0" baseline="0" noProof="0" dirty="0">
                <a:ln>
                  <a:noFill/>
                </a:ln>
                <a:solidFill>
                  <a:srgbClr val="3A3838"/>
                </a:solidFill>
                <a:effectLst/>
                <a:uLnTx/>
                <a:uFillTx/>
                <a:latin typeface="Verdana"/>
                <a:ea typeface="+mn-ea"/>
                <a:cs typeface="Verdana"/>
              </a:rPr>
              <a:t>licences, </a:t>
            </a:r>
            <a:r>
              <a:rPr kumimoji="0" lang="en-GB" sz="1400" b="1" i="0" u="none" strike="noStrike" kern="1200" cap="none" spc="-10" normalizeH="0" baseline="0" noProof="0" dirty="0">
                <a:ln>
                  <a:noFill/>
                </a:ln>
                <a:solidFill>
                  <a:srgbClr val="3A3838"/>
                </a:solidFill>
                <a:effectLst/>
                <a:uLnTx/>
                <a:uFillTx/>
                <a:latin typeface="Verdana"/>
                <a:ea typeface="+mn-ea"/>
                <a:cs typeface="Verdana"/>
              </a:rPr>
              <a:t>Brockman</a:t>
            </a:r>
            <a:r>
              <a:rPr kumimoji="0" lang="en-GB" sz="1400" b="0" i="0" u="none" strike="noStrike" kern="1200" cap="none" spc="-10" normalizeH="0" baseline="0" noProof="0" dirty="0">
                <a:ln>
                  <a:noFill/>
                </a:ln>
                <a:solidFill>
                  <a:srgbClr val="3A3838"/>
                </a:solidFill>
                <a:effectLst/>
                <a:uLnTx/>
                <a:uFillTx/>
                <a:latin typeface="Verdana"/>
                <a:ea typeface="+mn-ea"/>
                <a:cs typeface="Verdana"/>
              </a:rPr>
              <a:t> and </a:t>
            </a:r>
            <a:r>
              <a:rPr kumimoji="0" lang="en-GB" sz="1400" b="1" i="0" u="none" strike="noStrike" kern="1200" cap="none" spc="-10" normalizeH="0" baseline="0" noProof="0" dirty="0">
                <a:ln>
                  <a:noFill/>
                </a:ln>
                <a:solidFill>
                  <a:srgbClr val="3A3838"/>
                </a:solidFill>
                <a:effectLst/>
                <a:uLnTx/>
                <a:uFillTx/>
                <a:latin typeface="Verdana"/>
                <a:ea typeface="+mn-ea"/>
                <a:cs typeface="Verdana"/>
              </a:rPr>
              <a:t>Hancock</a:t>
            </a:r>
            <a:r>
              <a:rPr kumimoji="0" lang="en-GB" sz="1400" b="0" i="0" u="none" strike="noStrike" kern="1200" cap="none" spc="-10" normalizeH="0" baseline="0" noProof="0" dirty="0">
                <a:ln>
                  <a:noFill/>
                </a:ln>
                <a:solidFill>
                  <a:srgbClr val="3A3838"/>
                </a:solidFill>
                <a:effectLst/>
                <a:uLnTx/>
                <a:uFillTx/>
                <a:latin typeface="Verdana"/>
                <a:ea typeface="+mn-ea"/>
                <a:cs typeface="Verdana"/>
              </a:rPr>
              <a:t>,</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in</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world</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class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Pilbara</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region</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of</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10" normalizeH="0" baseline="0" noProof="0" dirty="0">
                <a:ln>
                  <a:noFill/>
                </a:ln>
                <a:solidFill>
                  <a:srgbClr val="3A3838"/>
                </a:solidFill>
                <a:effectLst/>
                <a:uLnTx/>
                <a:uFillTx/>
                <a:latin typeface="Verdana"/>
                <a:ea typeface="+mn-ea"/>
                <a:cs typeface="Verdana"/>
              </a:rPr>
              <a:t>Western</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Australia</a:t>
            </a:r>
            <a:br>
              <a:rPr kumimoji="0" lang="en-US" sz="1400" b="0" i="0" u="none" strike="noStrike" kern="1200" cap="none" spc="-5" normalizeH="0" baseline="0" noProof="0" dirty="0">
                <a:ln>
                  <a:noFill/>
                </a:ln>
                <a:solidFill>
                  <a:srgbClr val="3A3838"/>
                </a:solidFill>
                <a:effectLst/>
                <a:uLnTx/>
                <a:uFillTx/>
                <a:latin typeface="Verdana"/>
                <a:ea typeface="+mn-ea"/>
                <a:cs typeface="Verdana"/>
              </a:rPr>
            </a:b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0665" marR="33718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lang="en-US" sz="1400" spc="-5" dirty="0">
                <a:solidFill>
                  <a:srgbClr val="3A3838"/>
                </a:solidFill>
                <a:latin typeface="Verdana"/>
              </a:rPr>
              <a:t>Maiden JORC compliant Inferred resource defined for Hancock Project of </a:t>
            </a:r>
            <a:r>
              <a:rPr lang="en-US" sz="1400" b="1" spc="-5" dirty="0">
                <a:solidFill>
                  <a:srgbClr val="3A3838"/>
                </a:solidFill>
                <a:latin typeface="Verdana"/>
              </a:rPr>
              <a:t>10.4 Mt @ 60.4% Fe</a:t>
            </a:r>
            <a:br>
              <a:rPr lang="en-US" sz="1400" spc="-5" dirty="0">
                <a:solidFill>
                  <a:srgbClr val="3A3838"/>
                </a:solidFill>
                <a:latin typeface="Verdana"/>
              </a:rPr>
            </a:br>
            <a:endParaRPr lang="en-US" sz="1400" spc="-5" dirty="0">
              <a:solidFill>
                <a:srgbClr val="3A3838"/>
              </a:solidFill>
              <a:latin typeface="Verdana"/>
            </a:endParaRPr>
          </a:p>
          <a:p>
            <a:pPr marL="240665" marR="33718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lang="en-US" sz="1400" spc="-5" dirty="0">
                <a:solidFill>
                  <a:srgbClr val="3A3838"/>
                </a:solidFill>
                <a:latin typeface="Verdana"/>
              </a:rPr>
              <a:t>Scoping Study for Hancock Project very solid with excellent economics</a:t>
            </a:r>
            <a:br>
              <a:rPr lang="en-US" sz="1400" spc="-5" dirty="0">
                <a:solidFill>
                  <a:srgbClr val="3A3838"/>
                </a:solidFill>
                <a:latin typeface="Verdana"/>
              </a:rPr>
            </a:br>
            <a:endParaRPr lang="en-US" sz="1400" spc="-5" dirty="0">
              <a:solidFill>
                <a:srgbClr val="3A3838"/>
              </a:solidFill>
              <a:latin typeface="Verdana"/>
            </a:endParaRPr>
          </a:p>
          <a:p>
            <a:pPr marL="240665" marR="33718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lang="en-US" sz="1400" spc="-5" dirty="0">
                <a:solidFill>
                  <a:srgbClr val="3A3838"/>
                </a:solidFill>
                <a:latin typeface="Verdana"/>
              </a:rPr>
              <a:t>Hancock contains significantly more Direct Shipping Ore (DSO) potential Alien working to define</a:t>
            </a:r>
            <a:br>
              <a:rPr lang="en-US" sz="1400" spc="-5" dirty="0">
                <a:solidFill>
                  <a:srgbClr val="3A3838"/>
                </a:solidFill>
                <a:latin typeface="Verdana"/>
              </a:rPr>
            </a:br>
            <a:endParaRPr lang="en-US" sz="1400" spc="-5" dirty="0">
              <a:solidFill>
                <a:srgbClr val="3A3838"/>
              </a:solidFill>
              <a:latin typeface="Verdana"/>
            </a:endParaRPr>
          </a:p>
          <a:p>
            <a:pPr marL="241300" marR="40449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lang="en-US" sz="1400" spc="-5" dirty="0">
                <a:solidFill>
                  <a:srgbClr val="3A3838"/>
                </a:solidFill>
                <a:latin typeface="Verdana"/>
              </a:rPr>
              <a:t>Brockman Tenement still to be drilled but also hold significant upside potential</a:t>
            </a:r>
          </a:p>
        </p:txBody>
      </p:sp>
      <p:sp>
        <p:nvSpPr>
          <p:cNvPr id="3" name="object 3"/>
          <p:cNvSpPr txBox="1">
            <a:spLocks noGrp="1"/>
          </p:cNvSpPr>
          <p:nvPr>
            <p:ph type="title"/>
          </p:nvPr>
        </p:nvSpPr>
        <p:spPr>
          <a:xfrm>
            <a:off x="516060" y="464127"/>
            <a:ext cx="6722939"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a:t>HANCOCK PROJECT</a:t>
            </a:r>
            <a:br>
              <a:rPr lang="en-GB" spc="-5"/>
            </a:br>
            <a:r>
              <a:rPr kumimoji="0" lang="en-GB" sz="1800" b="1" i="1" u="none" strike="noStrike" kern="1200" cap="none" spc="-5" normalizeH="0" baseline="0" noProof="0">
                <a:ln>
                  <a:noFill/>
                </a:ln>
                <a:solidFill>
                  <a:srgbClr val="9B4413"/>
                </a:solidFill>
                <a:effectLst/>
                <a:uLnTx/>
                <a:uFillTx/>
                <a:latin typeface="Calibri"/>
                <a:ea typeface="+mn-ea"/>
                <a:cs typeface="Calibri"/>
              </a:rPr>
              <a:t>Maiden DSO Resource defined in 20 months</a:t>
            </a:r>
            <a:endParaRPr lang="en-GB" b="0" i="1" spc="600"/>
          </a:p>
        </p:txBody>
      </p:sp>
      <p:sp>
        <p:nvSpPr>
          <p:cNvPr id="7" name="object 7"/>
          <p:cNvSpPr txBox="1"/>
          <p:nvPr/>
        </p:nvSpPr>
        <p:spPr>
          <a:xfrm>
            <a:off x="10912270" y="6490287"/>
            <a:ext cx="1078865"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FFFFFF"/>
                </a:solidFill>
                <a:effectLst/>
                <a:uLnTx/>
                <a:uFillTx/>
                <a:latin typeface="Verdana"/>
                <a:ea typeface="+mn-ea"/>
                <a:cs typeface="Verdana"/>
              </a:rPr>
              <a:t>AIM:UFO</a:t>
            </a:r>
            <a:r>
              <a:rPr kumimoji="0" sz="1000" b="1" i="0" u="none" strike="noStrike" kern="1200" cap="none" spc="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a:t>
            </a:r>
            <a:r>
              <a:rPr kumimoji="0" sz="1000" b="1" i="0" u="none" strike="noStrike" kern="1200" cap="none" spc="295" normalizeH="0" baseline="0" noProof="0">
                <a:ln>
                  <a:noFill/>
                </a:ln>
                <a:solidFill>
                  <a:srgbClr val="FFFFFF"/>
                </a:solidFill>
                <a:effectLst/>
                <a:uLnTx/>
                <a:uFillTx/>
                <a:latin typeface="Verdana"/>
                <a:ea typeface="+mn-ea"/>
                <a:cs typeface="Verdana"/>
              </a:rPr>
              <a:t> </a:t>
            </a:r>
            <a:r>
              <a:rPr kumimoji="0" sz="1000" b="1" i="0" u="none" strike="noStrike" kern="1200" cap="none" spc="-5" normalizeH="0" baseline="0" noProof="0">
                <a:ln>
                  <a:noFill/>
                </a:ln>
                <a:solidFill>
                  <a:srgbClr val="FFFFFF"/>
                </a:solidFill>
                <a:effectLst/>
                <a:uLnTx/>
                <a:uFillTx/>
                <a:latin typeface="Verdana"/>
                <a:ea typeface="+mn-ea"/>
                <a:cs typeface="Verdana"/>
              </a:rPr>
              <a:t>20</a:t>
            </a:r>
            <a:endParaRPr kumimoji="0" sz="1000" b="0" i="0" u="none" strike="noStrike" kern="1200" cap="none" spc="0" normalizeH="0" baseline="0" noProof="0">
              <a:ln>
                <a:noFill/>
              </a:ln>
              <a:solidFill>
                <a:prstClr val="black"/>
              </a:solidFill>
              <a:effectLst/>
              <a:uLnTx/>
              <a:uFillTx/>
              <a:latin typeface="Verdana"/>
              <a:ea typeface="+mn-ea"/>
              <a:cs typeface="Verdana"/>
            </a:endParaRPr>
          </a:p>
        </p:txBody>
      </p:sp>
      <p:sp>
        <p:nvSpPr>
          <p:cNvPr id="11" name="object 7">
            <a:extLst>
              <a:ext uri="{FF2B5EF4-FFF2-40B4-BE49-F238E27FC236}">
                <a16:creationId xmlns:a16="http://schemas.microsoft.com/office/drawing/2014/main" id="{B16DF591-6313-45AA-A6A4-6A3859CD9A03}"/>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a:ln>
                  <a:noFill/>
                </a:ln>
                <a:solidFill>
                  <a:srgbClr val="767070"/>
                </a:solidFill>
                <a:effectLst/>
                <a:uLnTx/>
                <a:uFillTx/>
                <a:latin typeface="Verdana"/>
                <a:ea typeface="+mn-ea"/>
              </a:rPr>
              <a:t>AIM:UFO</a:t>
            </a:r>
            <a:r>
              <a:rPr kumimoji="0" sz="1000" b="1" i="0" u="none" strike="noStrike" kern="1200" cap="none" spc="10" normalizeH="0" baseline="0" noProof="0">
                <a:ln>
                  <a:noFill/>
                </a:ln>
                <a:solidFill>
                  <a:srgbClr val="767070"/>
                </a:solidFill>
                <a:effectLst/>
                <a:uLnTx/>
                <a:uFillTx/>
                <a:latin typeface="Verdana"/>
                <a:ea typeface="+mn-ea"/>
              </a:rPr>
              <a:t> </a:t>
            </a:r>
            <a:r>
              <a:rPr kumimoji="0" sz="1000" b="1" i="0" u="none" strike="noStrike" kern="1200" cap="none" spc="-5" normalizeH="0" baseline="0" noProof="0">
                <a:ln>
                  <a:noFill/>
                </a:ln>
                <a:solidFill>
                  <a:srgbClr val="767070"/>
                </a:solidFill>
                <a:effectLst/>
                <a:uLnTx/>
                <a:uFillTx/>
                <a:latin typeface="Verdana"/>
                <a:ea typeface="+mn-ea"/>
              </a:rPr>
              <a:t>|</a:t>
            </a:r>
            <a:r>
              <a:rPr kumimoji="0" sz="1000" b="1" i="0" u="none" strike="noStrike" kern="1200" cap="none" spc="300" normalizeH="0" baseline="0" noProof="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9</a:t>
            </a:fld>
            <a:endParaRPr kumimoji="0" sz="1000" b="1" i="0" u="none" strike="noStrike" kern="1200" cap="none" spc="-5" normalizeH="0" baseline="0" noProof="0">
              <a:ln>
                <a:noFill/>
              </a:ln>
              <a:solidFill>
                <a:srgbClr val="AA9F75"/>
              </a:solidFill>
              <a:effectLst/>
              <a:uLnTx/>
              <a:uFillTx/>
              <a:latin typeface="Verdana"/>
              <a:ea typeface="+mn-ea"/>
            </a:endParaRPr>
          </a:p>
        </p:txBody>
      </p:sp>
      <p:pic>
        <p:nvPicPr>
          <p:cNvPr id="4" name="Picture 3">
            <a:extLst>
              <a:ext uri="{FF2B5EF4-FFF2-40B4-BE49-F238E27FC236}">
                <a16:creationId xmlns:a16="http://schemas.microsoft.com/office/drawing/2014/main" id="{FC078ED1-21CA-44BD-A073-A6DF83E169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1358" y="1158268"/>
            <a:ext cx="7142201" cy="5056374"/>
          </a:xfrm>
          <a:prstGeom prst="rect">
            <a:avLst/>
          </a:prstGeom>
          <a:ln w="38100">
            <a:solidFill>
              <a:schemeClr val="tx1"/>
            </a:solidFill>
          </a:ln>
        </p:spPr>
      </p:pic>
      <p:sp>
        <p:nvSpPr>
          <p:cNvPr id="5" name="TextBox 4">
            <a:extLst>
              <a:ext uri="{FF2B5EF4-FFF2-40B4-BE49-F238E27FC236}">
                <a16:creationId xmlns:a16="http://schemas.microsoft.com/office/drawing/2014/main" id="{B32C2B44-93A1-4540-A57C-9C6C1A452429}"/>
              </a:ext>
            </a:extLst>
          </p:cNvPr>
          <p:cNvSpPr txBox="1"/>
          <p:nvPr/>
        </p:nvSpPr>
        <p:spPr>
          <a:xfrm>
            <a:off x="667061" y="6036664"/>
            <a:ext cx="3658359" cy="369332"/>
          </a:xfrm>
          <a:prstGeom prst="rect">
            <a:avLst/>
          </a:prstGeom>
          <a:noFill/>
        </p:spPr>
        <p:txBody>
          <a:bodyPr wrap="square" rtlCol="0">
            <a:spAutoFit/>
          </a:bodyPr>
          <a:lstStyle/>
          <a:p>
            <a:r>
              <a:rPr lang="en-US" sz="900" i="1" dirty="0"/>
              <a:t>* UFO has entered a conditional agreement to acquire a further 38% interest in the projects  </a:t>
            </a:r>
            <a:endParaRPr lang="en-GB" sz="900" i="1" dirty="0"/>
          </a:p>
        </p:txBody>
      </p:sp>
      <p:sp>
        <p:nvSpPr>
          <p:cNvPr id="9" name="TextBox 8">
            <a:extLst>
              <a:ext uri="{FF2B5EF4-FFF2-40B4-BE49-F238E27FC236}">
                <a16:creationId xmlns:a16="http://schemas.microsoft.com/office/drawing/2014/main" id="{3F9AF15A-BF77-462C-93AA-4A829EEAEFBB}"/>
              </a:ext>
            </a:extLst>
          </p:cNvPr>
          <p:cNvSpPr txBox="1"/>
          <p:nvPr/>
        </p:nvSpPr>
        <p:spPr>
          <a:xfrm>
            <a:off x="667060" y="6433477"/>
            <a:ext cx="5971865" cy="230832"/>
          </a:xfrm>
          <a:prstGeom prst="rect">
            <a:avLst/>
          </a:prstGeom>
          <a:noFill/>
        </p:spPr>
        <p:txBody>
          <a:bodyPr wrap="square" rtlCol="0">
            <a:spAutoFit/>
          </a:bodyPr>
          <a:lstStyle/>
          <a:p>
            <a:r>
              <a:rPr lang="en-US" sz="900" i="1" dirty="0"/>
              <a:t>Supporting RNS: Scoping Study delivers compelling development case for the Hancock Iron Ore Project </a:t>
            </a:r>
            <a:endParaRPr lang="en-GB" sz="900" i="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383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383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6B12ACD61DCE4FAE11E664988057BE" ma:contentTypeVersion="13" ma:contentTypeDescription="Create a new document." ma:contentTypeScope="" ma:versionID="9ff6ad3305d0f58c68d777bcc510ae14">
  <xsd:schema xmlns:xsd="http://www.w3.org/2001/XMLSchema" xmlns:xs="http://www.w3.org/2001/XMLSchema" xmlns:p="http://schemas.microsoft.com/office/2006/metadata/properties" xmlns:ns2="bab148ae-9051-41eb-8250-f3ceb9f825e0" xmlns:ns3="6a8584f3-a7c3-48ed-b7ed-8065246c9c40" targetNamespace="http://schemas.microsoft.com/office/2006/metadata/properties" ma:root="true" ma:fieldsID="f35bb1bb42e14ac6ede258d7be1b036e" ns2:_="" ns3:_="">
    <xsd:import namespace="bab148ae-9051-41eb-8250-f3ceb9f825e0"/>
    <xsd:import namespace="6a8584f3-a7c3-48ed-b7ed-8065246c9c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b148ae-9051-41eb-8250-f3ceb9f825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8584f3-a7c3-48ed-b7ed-8065246c9c4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CD3AE2-92DF-4E60-B3C1-8A8579EB8AEC}">
  <ds:schemaRefs>
    <ds:schemaRef ds:uri="6a8584f3-a7c3-48ed-b7ed-8065246c9c40"/>
    <ds:schemaRef ds:uri="bab148ae-9051-41eb-8250-f3ceb9f825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061F5A2-DE4F-4F2B-A928-0050D6A2CD96}">
  <ds:schemaRefs>
    <ds:schemaRef ds:uri="73fbd029-9248-4269-a887-ca74239de95e"/>
    <ds:schemaRef ds:uri="8ad9380b-054f-4348-b123-b9af6008c3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EF91426-539B-4FA2-82C0-5515D52D9C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3678</Words>
  <Application>Microsoft Office PowerPoint</Application>
  <PresentationFormat>Widescreen</PresentationFormat>
  <Paragraphs>424</Paragraphs>
  <Slides>35</Slides>
  <Notes>11</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Times New Roman</vt:lpstr>
      <vt:lpstr>Verdana</vt:lpstr>
      <vt:lpstr>Office Theme</vt:lpstr>
      <vt:lpstr>1_Office Theme</vt:lpstr>
      <vt:lpstr>CORPORATE  PRESENTATION</vt:lpstr>
      <vt:lpstr>Disclaimer &amp; Competent Person Statement</vt:lpstr>
      <vt:lpstr>PowerPoint Presentation</vt:lpstr>
      <vt:lpstr>BOARD AND MANAGEMENT Recognised experts in global mining with a proven track record of building value </vt:lpstr>
      <vt:lpstr>MULTI-COMMODITY PORTFOLIO A global, diversified mining company with prospective projects in Mexico, Australia and Greenland</vt:lpstr>
      <vt:lpstr>COMMODITY OUTLOOK DSO Grade Iron Ore has performed strongly and has strong price outlooks</vt:lpstr>
      <vt:lpstr>PowerPoint Presentation</vt:lpstr>
      <vt:lpstr>PowerPoint Presentation</vt:lpstr>
      <vt:lpstr>HANCOCK PROJECT Maiden DSO Resource defined in 20 months</vt:lpstr>
      <vt:lpstr>Hancock Ranges Project – Maiden Resource defined </vt:lpstr>
      <vt:lpstr>Hancock MRE Video</vt:lpstr>
      <vt:lpstr>Hancock Project Inaugural Scoping Study  </vt:lpstr>
      <vt:lpstr>PowerPoint Presentation</vt:lpstr>
      <vt:lpstr>Scoping Study Hancock Project Mining Parameters Very Simple</vt:lpstr>
      <vt:lpstr>PowerPoint Presentation</vt:lpstr>
      <vt:lpstr>Hancock Scoping Study Video</vt:lpstr>
      <vt:lpstr>Brockman Iron Ore Project</vt:lpstr>
      <vt:lpstr>Brockman Iron Ore Project (Cont.)</vt:lpstr>
      <vt:lpstr>PowerPoint Presentation</vt:lpstr>
      <vt:lpstr>Elizabeth Hill UG Video</vt:lpstr>
      <vt:lpstr>ELIZABETH HILL (Silver, Copper, Nickel) A previously producing, historic high-grade silver mine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 CELSO (SILVER) Bonanza Grades</vt:lpstr>
      <vt:lpstr>LOS CAMPOS (SILVER)</vt:lpstr>
      <vt:lpstr>DONOVAN 2 (COPPER/GOLD)</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Hamilton</dc:creator>
  <cp:lastModifiedBy>exec</cp:lastModifiedBy>
  <cp:revision>5</cp:revision>
  <dcterms:created xsi:type="dcterms:W3CDTF">2021-02-22T15:06:06Z</dcterms:created>
  <dcterms:modified xsi:type="dcterms:W3CDTF">2021-10-22T11:38:41Z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2021-01-28T00:00:00Z</vt:filetime>
  </property>
  <property fmtid="{D5CDD505-2E9C-101B-9397-08002B2CF9AE}" pid="3" name="Creator">
    <vt:lpwstr>Acrobat PDFMaker 20 for PowerPoint</vt:lpwstr>
  </property>
  <property fmtid="{D5CDD505-2E9C-101B-9397-08002B2CF9AE}" pid="4" name="LastSaved">
    <vt:filetime>2021-02-22T00:00:00Z</vt:filetime>
  </property>
  <property fmtid="{D5CDD505-2E9C-101B-9397-08002B2CF9AE}" pid="5" name="ContentTypeId">
    <vt:lpwstr>0x010100D06B12ACD61DCE4FAE11E664988057BE</vt:lpwstr>
  </property>
  <property fmtid="{D5CDD505-2E9C-101B-9397-08002B2CF9AE}" pid="6" name="_dlc_DocIdItemGuid">
    <vt:lpwstr>f621f8b0-dc60-458d-852f-88df25be872a</vt:lpwstr>
  </property>
</Properties>
</file>